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1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2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3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4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15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6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7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8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9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20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21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22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25.xml" ContentType="application/vnd.openxmlformats-officedocument.presentationml.notesSlide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26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27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notesSlides/notesSlide28.xml" ContentType="application/vnd.openxmlformats-officedocument.presentationml.notesSlide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notesSlides/notesSlide29.xml" ContentType="application/vnd.openxmlformats-officedocument.presentationml.notesSlide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30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33.xml" ContentType="application/vnd.openxmlformats-officedocument.presentationml.notesSlid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34.xml" ContentType="application/vnd.openxmlformats-officedocument.presentationml.notesSlide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35.xml" ContentType="application/vnd.openxmlformats-officedocument.presentationml.notesSlide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36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notesSlides/notesSlide37.xml" ContentType="application/vnd.openxmlformats-officedocument.presentationml.notesSlide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notesSlides/notesSlide38.xml" ContentType="application/vnd.openxmlformats-officedocument.presentationml.notesSlide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notesSlides/notesSlide39.xml" ContentType="application/vnd.openxmlformats-officedocument.presentationml.notesSlide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notesSlides/notesSlide40.xml" ContentType="application/vnd.openxmlformats-officedocument.presentationml.notesSlide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notesSlides/notesSlide41.xml" ContentType="application/vnd.openxmlformats-officedocument.presentationml.notesSlide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notesSlides/notesSlide42.xml" ContentType="application/vnd.openxmlformats-officedocument.presentationml.notesSlide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notesSlides/notesSlide43.xml" ContentType="application/vnd.openxmlformats-officedocument.presentationml.notesSlide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notesSlides/notesSlide47.xml" ContentType="application/vnd.openxmlformats-officedocument.presentationml.notesSlide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7" r:id="rId1"/>
  </p:sldMasterIdLst>
  <p:notesMasterIdLst>
    <p:notesMasterId r:id="rId50"/>
  </p:notesMasterIdLst>
  <p:sldIdLst>
    <p:sldId id="680" r:id="rId2"/>
    <p:sldId id="757" r:id="rId3"/>
    <p:sldId id="759" r:id="rId4"/>
    <p:sldId id="760" r:id="rId5"/>
    <p:sldId id="761" r:id="rId6"/>
    <p:sldId id="825" r:id="rId7"/>
    <p:sldId id="774" r:id="rId8"/>
    <p:sldId id="918" r:id="rId9"/>
    <p:sldId id="922" r:id="rId10"/>
    <p:sldId id="921" r:id="rId11"/>
    <p:sldId id="919" r:id="rId12"/>
    <p:sldId id="778" r:id="rId13"/>
    <p:sldId id="779" r:id="rId14"/>
    <p:sldId id="780" r:id="rId15"/>
    <p:sldId id="781" r:id="rId16"/>
    <p:sldId id="777" r:id="rId17"/>
    <p:sldId id="783" r:id="rId18"/>
    <p:sldId id="804" r:id="rId19"/>
    <p:sldId id="876" r:id="rId20"/>
    <p:sldId id="794" r:id="rId21"/>
    <p:sldId id="797" r:id="rId22"/>
    <p:sldId id="795" r:id="rId23"/>
    <p:sldId id="796" r:id="rId24"/>
    <p:sldId id="786" r:id="rId25"/>
    <p:sldId id="877" r:id="rId26"/>
    <p:sldId id="787" r:id="rId27"/>
    <p:sldId id="788" r:id="rId28"/>
    <p:sldId id="923" r:id="rId29"/>
    <p:sldId id="878" r:id="rId30"/>
    <p:sldId id="888" r:id="rId31"/>
    <p:sldId id="863" r:id="rId32"/>
    <p:sldId id="816" r:id="rId33"/>
    <p:sldId id="799" r:id="rId34"/>
    <p:sldId id="820" r:id="rId35"/>
    <p:sldId id="821" r:id="rId36"/>
    <p:sldId id="822" r:id="rId37"/>
    <p:sldId id="823" r:id="rId38"/>
    <p:sldId id="824" r:id="rId39"/>
    <p:sldId id="811" r:id="rId40"/>
    <p:sldId id="862" r:id="rId41"/>
    <p:sldId id="827" r:id="rId42"/>
    <p:sldId id="812" r:id="rId43"/>
    <p:sldId id="813" r:id="rId44"/>
    <p:sldId id="805" r:id="rId45"/>
    <p:sldId id="818" r:id="rId46"/>
    <p:sldId id="913" r:id="rId47"/>
    <p:sldId id="858" r:id="rId48"/>
    <p:sldId id="871" r:id="rId49"/>
  </p:sldIdLst>
  <p:sldSz cx="9144000" cy="6858000" type="screen4x3"/>
  <p:notesSz cx="6797675" cy="9926638"/>
  <p:embeddedFontLst>
    <p:embeddedFont>
      <p:font typeface="Verdana" panose="020B0604030504040204" pitchFamily="34" charset="0"/>
      <p:regular r:id="rId51"/>
      <p:bold r:id="rId52"/>
      <p:italic r:id="rId53"/>
      <p:boldItalic r:id="rId54"/>
    </p:embeddedFont>
    <p:embeddedFont>
      <p:font typeface="CMR10" panose="020B0604020202020204"/>
      <p:regular r:id="rId55"/>
    </p:embeddedFont>
    <p:embeddedFont>
      <p:font typeface="CMMI10" panose="020B0604020202020204"/>
      <p:regular r:id="rId56"/>
    </p:embeddedFont>
    <p:embeddedFont>
      <p:font typeface="CMBX10" panose="020B0604020202020204"/>
      <p:regular r:id="rId57"/>
    </p:embeddedFont>
    <p:embeddedFont>
      <p:font typeface="ＭＳ Ｐゴシック" panose="020B0600070205080204" pitchFamily="34" charset="-128"/>
      <p:regular r:id="rId58"/>
    </p:embeddedFont>
    <p:embeddedFont>
      <p:font typeface="cmsy8" panose="020B0604020202020204"/>
      <p:regular r:id="rId59"/>
    </p:embeddedFont>
  </p:embeddedFontLst>
  <p:custDataLst>
    <p:tags r:id="rId60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-65" charset="0"/>
        <a:ea typeface="ＭＳ Ｐゴシック" pitchFamily="-65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pos="657">
          <p15:clr>
            <a:srgbClr val="A4A3A4"/>
          </p15:clr>
        </p15:guide>
        <p15:guide id="4" pos="51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600"/>
    <a:srgbClr val="901A1E"/>
    <a:srgbClr val="6D2C21"/>
    <a:srgbClr val="595E48"/>
    <a:srgbClr val="000000"/>
    <a:srgbClr val="002060"/>
    <a:srgbClr val="0038A8"/>
    <a:srgbClr val="00339A"/>
    <a:srgbClr val="FFDB69"/>
    <a:srgbClr val="FFC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6" autoAdjust="0"/>
    <p:restoredTop sz="79588" autoAdjust="0"/>
  </p:normalViewPr>
  <p:slideViewPr>
    <p:cSldViewPr>
      <p:cViewPr varScale="1">
        <p:scale>
          <a:sx n="66" d="100"/>
          <a:sy n="66" d="100"/>
        </p:scale>
        <p:origin x="1296" y="32"/>
      </p:cViewPr>
      <p:guideLst>
        <p:guide orient="horz" pos="3974"/>
        <p:guide orient="horz" pos="618"/>
        <p:guide pos="657"/>
        <p:guide pos="5103"/>
      </p:guideLst>
    </p:cSldViewPr>
  </p:slideViewPr>
  <p:outlineViewPr>
    <p:cViewPr>
      <p:scale>
        <a:sx n="33" d="100"/>
        <a:sy n="33" d="100"/>
      </p:scale>
      <p:origin x="0" y="-627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153"/>
            <a:ext cx="4984962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0306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8D9A59BD-36BA-4D1C-AC1F-37F6A0E6A067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sz="10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</a:t>
            </a:fld>
            <a:endParaRPr lang="da-D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9476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3127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431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6684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D8E40A-0169-4A55-B416-CF076308DB3F}" type="slidenum">
              <a:rPr lang="en-US"/>
              <a:pPr/>
              <a:t>14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5500" y="709613"/>
            <a:ext cx="4724400" cy="3544887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51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7437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944F48-35E2-4E9F-AB2F-99419C389CBF}" type="slidenum">
              <a:rPr lang="en-US"/>
              <a:pPr/>
              <a:t>16</a:t>
            </a:fld>
            <a:endParaRPr lang="en-US"/>
          </a:p>
        </p:txBody>
      </p:sp>
      <p:sp>
        <p:nvSpPr>
          <p:cNvPr id="102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4538"/>
            <a:ext cx="4962525" cy="3722687"/>
          </a:xfrm>
          <a:ln/>
        </p:spPr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7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9212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196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2795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5A071-3D6F-4AF8-B3C9-B19875CC90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4C2775-F9F4-4011-BF6E-5A3E1B47F4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11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2145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B756-A86E-438B-8664-D9012D936C7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612" eaLnBrk="1" hangingPunct="1"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637465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B756-A86E-438B-8664-D9012D936C7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66612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224627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5917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82994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28611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3098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7962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will randomly drop some entries (approximately 50% of the entries)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2435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9316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model this incomplete tensor using CP-WOPT, find the factor matrices , reconstruct the tensor and compare the estimated values with the original values of the missing entries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4416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153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68167-E8B9-412E-9E60-C0608A599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065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1C773-8707-4F92-A329-28051D079CE7}" type="slidenum">
              <a:rPr lang="en-US"/>
              <a:pPr/>
              <a:t>33</a:t>
            </a:fld>
            <a:endParaRPr lang="en-US"/>
          </a:p>
        </p:txBody>
      </p:sp>
      <p:sp>
        <p:nvSpPr>
          <p:cNvPr id="98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5500" y="709613"/>
            <a:ext cx="4724400" cy="3544887"/>
          </a:xfrm>
          <a:ln/>
        </p:spPr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50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41C773-8707-4F92-A329-28051D079CE7}" type="slidenum">
              <a:rPr lang="en-US"/>
              <a:pPr/>
              <a:t>34</a:t>
            </a:fld>
            <a:endParaRPr lang="en-US"/>
          </a:p>
        </p:txBody>
      </p:sp>
      <p:sp>
        <p:nvSpPr>
          <p:cNvPr id="98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25500" y="709613"/>
            <a:ext cx="4724400" cy="3544887"/>
          </a:xfrm>
          <a:ln/>
        </p:spPr>
      </p:sp>
      <p:sp>
        <p:nvSpPr>
          <p:cNvPr id="5" name="Notes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72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EC99E6-E8F1-4022-8817-0A11AF8A68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5059B2-089E-4526-B6DC-EEECBBF6D66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958466" name="Rectangle 2">
            <a:extLst>
              <a:ext uri="{FF2B5EF4-FFF2-40B4-BE49-F238E27FC236}">
                <a16:creationId xmlns:a16="http://schemas.microsoft.com/office/drawing/2014/main" id="{80783353-8EA9-47E1-8C92-43FE13EB8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8467" name="Rectangle 3">
            <a:extLst>
              <a:ext uri="{FF2B5EF4-FFF2-40B4-BE49-F238E27FC236}">
                <a16:creationId xmlns:a16="http://schemas.microsoft.com/office/drawing/2014/main" id="{75B2786B-8A19-468D-9989-FBFE79FDD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0355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EC99E6-E8F1-4022-8817-0A11AF8A68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5059B2-089E-4526-B6DC-EEECBBF6D66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958466" name="Rectangle 2">
            <a:extLst>
              <a:ext uri="{FF2B5EF4-FFF2-40B4-BE49-F238E27FC236}">
                <a16:creationId xmlns:a16="http://schemas.microsoft.com/office/drawing/2014/main" id="{80783353-8EA9-47E1-8C92-43FE13EB8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8467" name="Rectangle 3">
            <a:extLst>
              <a:ext uri="{FF2B5EF4-FFF2-40B4-BE49-F238E27FC236}">
                <a16:creationId xmlns:a16="http://schemas.microsoft.com/office/drawing/2014/main" id="{75B2786B-8A19-468D-9989-FBFE79FDD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2876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EC99E6-E8F1-4022-8817-0A11AF8A68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5059B2-089E-4526-B6DC-EEECBBF6D66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958466" name="Rectangle 2">
            <a:extLst>
              <a:ext uri="{FF2B5EF4-FFF2-40B4-BE49-F238E27FC236}">
                <a16:creationId xmlns:a16="http://schemas.microsoft.com/office/drawing/2014/main" id="{80783353-8EA9-47E1-8C92-43FE13EB8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8467" name="Rectangle 3">
            <a:extLst>
              <a:ext uri="{FF2B5EF4-FFF2-40B4-BE49-F238E27FC236}">
                <a16:creationId xmlns:a16="http://schemas.microsoft.com/office/drawing/2014/main" id="{75B2786B-8A19-468D-9989-FBFE79FDD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6926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EC99E6-E8F1-4022-8817-0A11AF8A68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5059B2-089E-4526-B6DC-EEECBBF6D66C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958466" name="Rectangle 2">
            <a:extLst>
              <a:ext uri="{FF2B5EF4-FFF2-40B4-BE49-F238E27FC236}">
                <a16:creationId xmlns:a16="http://schemas.microsoft.com/office/drawing/2014/main" id="{80783353-8EA9-47E1-8C92-43FE13EB8A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8467" name="Rectangle 3">
            <a:extLst>
              <a:ext uri="{FF2B5EF4-FFF2-40B4-BE49-F238E27FC236}">
                <a16:creationId xmlns:a16="http://schemas.microsoft.com/office/drawing/2014/main" id="{75B2786B-8A19-468D-9989-FBFE79FDD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1081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7963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6651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93077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8523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54855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11681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0369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8087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56610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8056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48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931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5A071-3D6F-4AF8-B3C9-B19875CC90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5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2051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3180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7556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9A59BD-36BA-4D1C-AC1F-37F6A0E6A067}" type="slidenum">
              <a:rPr lang="da-DK" smtClean="0"/>
              <a:pPr>
                <a:defRPr/>
              </a:pPr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2267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17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93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1499-ABC8-4262-8839-270D058F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5E721-D124-492F-9AD0-9B35DBF6D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79DE7-DFF3-452F-B4F3-2DEE77D4AAF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764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B10FC9-221B-45AB-A9AF-836BA4A15EC9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810000"/>
            <a:ext cx="381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09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5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30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17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009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25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918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29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 descr="fke3b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da-DK" sz="1100">
                <a:solidFill>
                  <a:schemeClr val="bg1"/>
                </a:solidFill>
                <a:cs typeface="Arial" charset="0"/>
              </a:rPr>
            </a:br>
            <a:endParaRPr lang="da-DK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pPr>
              <a:defRPr/>
            </a:pPr>
            <a:endParaRPr lang="da-DK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endParaRPr lang="da-DK" sz="1100">
              <a:solidFill>
                <a:schemeClr val="bg1"/>
              </a:solidFill>
              <a:cs typeface="Arial" charset="0"/>
            </a:endParaRP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10" name="Line 37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1" name="Text Box 38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2" name="Line 39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pic>
        <p:nvPicPr>
          <p:cNvPr id="13" name="Picture 40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41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5" name="Line 42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6" name="Line 43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7" name="Line 44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8" name="Line 45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19" name="Line 46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20" name="Line 48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a-DK">
              <a:latin typeface="Verdana" pitchFamily="34" charset="0"/>
              <a:ea typeface="+mn-ea"/>
            </a:endParaRPr>
          </a:p>
        </p:txBody>
      </p:sp>
      <p:sp>
        <p:nvSpPr>
          <p:cNvPr id="21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pPr>
              <a:defRPr/>
            </a:pPr>
            <a:endParaRPr lang="da-DK" sz="1100">
              <a:solidFill>
                <a:schemeClr val="bg1"/>
              </a:solidFill>
            </a:endParaRP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vælg ”Indsæt” &gt; ”Sidehoved / Sidefod”.</a:t>
            </a:r>
          </a:p>
          <a:p>
            <a:pPr>
              <a:defRPr/>
            </a:pPr>
            <a:r>
              <a:rPr lang="da-DK" sz="1100">
                <a:solidFill>
                  <a:schemeClr val="bg1"/>
                </a:solidFill>
              </a:rPr>
              <a:t>Indføj ”Sted og dato” i feltet for dato og ”Enhedens navn” i Sidefod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1374775"/>
            <a:ext cx="6577012" cy="1911349"/>
          </a:xfrm>
        </p:spPr>
        <p:txBody>
          <a:bodyPr/>
          <a:lstStyle/>
          <a:p>
            <a:pPr lvl="0"/>
            <a:r>
              <a:rPr lang="da-DK" noProof="0"/>
              <a:t>Click to edit Master text styles</a:t>
            </a:r>
          </a:p>
          <a:p>
            <a:pPr lvl="1"/>
            <a:r>
              <a:rPr lang="da-DK" noProof="0"/>
              <a:t>Second level</a:t>
            </a:r>
          </a:p>
          <a:p>
            <a:pPr lvl="2"/>
            <a:r>
              <a:rPr lang="da-DK" noProof="0"/>
              <a:t>Third level</a:t>
            </a:r>
          </a:p>
          <a:p>
            <a:pPr lvl="3"/>
            <a:r>
              <a:rPr lang="da-DK" noProof="0"/>
              <a:t>Fourth level</a:t>
            </a:r>
          </a:p>
          <a:p>
            <a:pPr lvl="4"/>
            <a:r>
              <a:rPr lang="da-DK" noProof="0"/>
              <a:t>Fifth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1044000" y="3358800"/>
            <a:ext cx="3744000" cy="2487600"/>
          </a:xfrm>
        </p:spPr>
        <p:txBody>
          <a:bodyPr/>
          <a:lstStyle/>
          <a:p>
            <a:pPr lvl="0"/>
            <a:endParaRPr lang="da-DK" noProof="0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4B4BA4-2BAA-4522-942A-84A2060076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6417349"/>
            <a:ext cx="1159565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3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DB795-1A2E-4E06-9B0F-8E4FB19B879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6287134"/>
            <a:ext cx="149086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4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F1592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image" Target="../media/image52.png"/><Relationship Id="rId26" Type="http://schemas.openxmlformats.org/officeDocument/2006/relationships/image" Target="../media/image59.png"/><Relationship Id="rId3" Type="http://schemas.openxmlformats.org/officeDocument/2006/relationships/tags" Target="../tags/tag63.xml"/><Relationship Id="rId21" Type="http://schemas.openxmlformats.org/officeDocument/2006/relationships/image" Target="../media/image8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notesSlide" Target="../notesSlides/notesSlide10.xml"/><Relationship Id="rId25" Type="http://schemas.openxmlformats.org/officeDocument/2006/relationships/image" Target="../media/image58.png"/><Relationship Id="rId2" Type="http://schemas.openxmlformats.org/officeDocument/2006/relationships/tags" Target="../tags/tag62.xml"/><Relationship Id="rId16" Type="http://schemas.openxmlformats.org/officeDocument/2006/relationships/slideLayout" Target="../slideLayouts/slideLayout9.xml"/><Relationship Id="rId20" Type="http://schemas.openxmlformats.org/officeDocument/2006/relationships/image" Target="../media/image54.png"/><Relationship Id="rId29" Type="http://schemas.openxmlformats.org/officeDocument/2006/relationships/image" Target="../media/image16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image" Target="../media/image57.png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10" Type="http://schemas.openxmlformats.org/officeDocument/2006/relationships/tags" Target="../tags/tag70.xml"/><Relationship Id="rId19" Type="http://schemas.openxmlformats.org/officeDocument/2006/relationships/image" Target="../media/image53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65.png"/><Relationship Id="rId18" Type="http://schemas.openxmlformats.org/officeDocument/2006/relationships/image" Target="../media/image70.emf"/><Relationship Id="rId3" Type="http://schemas.openxmlformats.org/officeDocument/2006/relationships/tags" Target="../tags/tag78.xml"/><Relationship Id="rId21" Type="http://schemas.openxmlformats.org/officeDocument/2006/relationships/image" Target="../media/image73.png"/><Relationship Id="rId7" Type="http://schemas.openxmlformats.org/officeDocument/2006/relationships/tags" Target="../tags/tag82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tags" Target="../tags/tag77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63.emf"/><Relationship Id="rId5" Type="http://schemas.openxmlformats.org/officeDocument/2006/relationships/tags" Target="../tags/tag80.xml"/><Relationship Id="rId15" Type="http://schemas.openxmlformats.org/officeDocument/2006/relationships/image" Target="../media/image67.png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71.png"/><Relationship Id="rId4" Type="http://schemas.openxmlformats.org/officeDocument/2006/relationships/tags" Target="../tags/tag79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66.emf"/><Relationship Id="rId22" Type="http://schemas.openxmlformats.org/officeDocument/2006/relationships/image" Target="../media/image7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tags" Target="../tags/tag96.xml"/><Relationship Id="rId18" Type="http://schemas.openxmlformats.org/officeDocument/2006/relationships/notesSlide" Target="../notesSlides/notesSlide12.xml"/><Relationship Id="rId26" Type="http://schemas.openxmlformats.org/officeDocument/2006/relationships/image" Target="../media/image80.png"/><Relationship Id="rId3" Type="http://schemas.openxmlformats.org/officeDocument/2006/relationships/tags" Target="../tags/tag86.xml"/><Relationship Id="rId21" Type="http://schemas.openxmlformats.org/officeDocument/2006/relationships/image" Target="../media/image77.png"/><Relationship Id="rId34" Type="http://schemas.openxmlformats.org/officeDocument/2006/relationships/image" Target="../media/image18.emf"/><Relationship Id="rId7" Type="http://schemas.openxmlformats.org/officeDocument/2006/relationships/tags" Target="../tags/tag90.xml"/><Relationship Id="rId12" Type="http://schemas.openxmlformats.org/officeDocument/2006/relationships/tags" Target="../tags/tag95.xml"/><Relationship Id="rId17" Type="http://schemas.openxmlformats.org/officeDocument/2006/relationships/slideLayout" Target="../slideLayouts/slideLayout9.xml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2" Type="http://schemas.openxmlformats.org/officeDocument/2006/relationships/tags" Target="../tags/tag85.xml"/><Relationship Id="rId16" Type="http://schemas.openxmlformats.org/officeDocument/2006/relationships/tags" Target="../tags/tag99.xml"/><Relationship Id="rId20" Type="http://schemas.openxmlformats.org/officeDocument/2006/relationships/image" Target="../media/image76.png"/><Relationship Id="rId29" Type="http://schemas.openxmlformats.org/officeDocument/2006/relationships/image" Target="../media/image83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5" Type="http://schemas.openxmlformats.org/officeDocument/2006/relationships/tags" Target="../tags/tag88.xml"/><Relationship Id="rId15" Type="http://schemas.openxmlformats.org/officeDocument/2006/relationships/tags" Target="../tags/tag98.xml"/><Relationship Id="rId23" Type="http://schemas.openxmlformats.org/officeDocument/2006/relationships/image" Target="../media/image68.png"/><Relationship Id="rId28" Type="http://schemas.openxmlformats.org/officeDocument/2006/relationships/image" Target="../media/image82.png"/><Relationship Id="rId36" Type="http://schemas.openxmlformats.org/officeDocument/2006/relationships/image" Target="../media/image88.png"/><Relationship Id="rId10" Type="http://schemas.openxmlformats.org/officeDocument/2006/relationships/tags" Target="../tags/tag93.xml"/><Relationship Id="rId19" Type="http://schemas.openxmlformats.org/officeDocument/2006/relationships/image" Target="../media/image75.png"/><Relationship Id="rId31" Type="http://schemas.openxmlformats.org/officeDocument/2006/relationships/image" Target="../media/image85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tags" Target="../tags/tag97.xml"/><Relationship Id="rId22" Type="http://schemas.openxmlformats.org/officeDocument/2006/relationships/image" Target="../media/image65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26" Type="http://schemas.openxmlformats.org/officeDocument/2006/relationships/tags" Target="../tags/tag125.xml"/><Relationship Id="rId39" Type="http://schemas.openxmlformats.org/officeDocument/2006/relationships/image" Target="../media/image81.png"/><Relationship Id="rId3" Type="http://schemas.openxmlformats.org/officeDocument/2006/relationships/tags" Target="../tags/tag102.xml"/><Relationship Id="rId21" Type="http://schemas.openxmlformats.org/officeDocument/2006/relationships/tags" Target="../tags/tag120.xml"/><Relationship Id="rId34" Type="http://schemas.openxmlformats.org/officeDocument/2006/relationships/image" Target="../media/image65.png"/><Relationship Id="rId42" Type="http://schemas.openxmlformats.org/officeDocument/2006/relationships/image" Target="../media/image92.png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tags" Target="../tags/tag124.xml"/><Relationship Id="rId33" Type="http://schemas.openxmlformats.org/officeDocument/2006/relationships/image" Target="../media/image77.png"/><Relationship Id="rId38" Type="http://schemas.openxmlformats.org/officeDocument/2006/relationships/image" Target="../media/image80.png"/><Relationship Id="rId46" Type="http://schemas.openxmlformats.org/officeDocument/2006/relationships/image" Target="../media/image96.png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20" Type="http://schemas.openxmlformats.org/officeDocument/2006/relationships/tags" Target="../tags/tag119.xml"/><Relationship Id="rId29" Type="http://schemas.openxmlformats.org/officeDocument/2006/relationships/slideLayout" Target="../slideLayouts/slideLayout9.xml"/><Relationship Id="rId41" Type="http://schemas.openxmlformats.org/officeDocument/2006/relationships/image" Target="../media/image91.png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tags" Target="../tags/tag123.xml"/><Relationship Id="rId32" Type="http://schemas.openxmlformats.org/officeDocument/2006/relationships/image" Target="../media/image90.png"/><Relationship Id="rId37" Type="http://schemas.openxmlformats.org/officeDocument/2006/relationships/image" Target="../media/image79.png"/><Relationship Id="rId40" Type="http://schemas.openxmlformats.org/officeDocument/2006/relationships/image" Target="../media/image8.png"/><Relationship Id="rId45" Type="http://schemas.openxmlformats.org/officeDocument/2006/relationships/image" Target="../media/image95.png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23" Type="http://schemas.openxmlformats.org/officeDocument/2006/relationships/tags" Target="../tags/tag122.xml"/><Relationship Id="rId28" Type="http://schemas.openxmlformats.org/officeDocument/2006/relationships/tags" Target="../tags/tag127.xml"/><Relationship Id="rId36" Type="http://schemas.openxmlformats.org/officeDocument/2006/relationships/image" Target="../media/image78.png"/><Relationship Id="rId10" Type="http://schemas.openxmlformats.org/officeDocument/2006/relationships/tags" Target="../tags/tag109.xml"/><Relationship Id="rId19" Type="http://schemas.openxmlformats.org/officeDocument/2006/relationships/tags" Target="../tags/tag118.xml"/><Relationship Id="rId31" Type="http://schemas.openxmlformats.org/officeDocument/2006/relationships/image" Target="../media/image89.png"/><Relationship Id="rId44" Type="http://schemas.openxmlformats.org/officeDocument/2006/relationships/image" Target="../media/image94.png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tags" Target="../tags/tag121.xml"/><Relationship Id="rId27" Type="http://schemas.openxmlformats.org/officeDocument/2006/relationships/tags" Target="../tags/tag126.xml"/><Relationship Id="rId30" Type="http://schemas.openxmlformats.org/officeDocument/2006/relationships/notesSlide" Target="../notesSlides/notesSlide13.xml"/><Relationship Id="rId35" Type="http://schemas.openxmlformats.org/officeDocument/2006/relationships/image" Target="../media/image68.png"/><Relationship Id="rId43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26" Type="http://schemas.openxmlformats.org/officeDocument/2006/relationships/image" Target="../media/image98.png"/><Relationship Id="rId39" Type="http://schemas.openxmlformats.org/officeDocument/2006/relationships/image" Target="../media/image77.png"/><Relationship Id="rId3" Type="http://schemas.openxmlformats.org/officeDocument/2006/relationships/tags" Target="../tags/tag130.xml"/><Relationship Id="rId21" Type="http://schemas.openxmlformats.org/officeDocument/2006/relationships/tags" Target="../tags/tag148.xml"/><Relationship Id="rId34" Type="http://schemas.openxmlformats.org/officeDocument/2006/relationships/image" Target="../media/image106.png"/><Relationship Id="rId42" Type="http://schemas.openxmlformats.org/officeDocument/2006/relationships/image" Target="../media/image78.png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image" Target="../media/image97.png"/><Relationship Id="rId33" Type="http://schemas.openxmlformats.org/officeDocument/2006/relationships/image" Target="../media/image105.png"/><Relationship Id="rId38" Type="http://schemas.openxmlformats.org/officeDocument/2006/relationships/image" Target="../media/image90.png"/><Relationship Id="rId46" Type="http://schemas.openxmlformats.org/officeDocument/2006/relationships/image" Target="../media/image8.png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0" Type="http://schemas.openxmlformats.org/officeDocument/2006/relationships/tags" Target="../tags/tag147.xml"/><Relationship Id="rId29" Type="http://schemas.openxmlformats.org/officeDocument/2006/relationships/image" Target="../media/image101.png"/><Relationship Id="rId41" Type="http://schemas.openxmlformats.org/officeDocument/2006/relationships/image" Target="../media/image68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24" Type="http://schemas.openxmlformats.org/officeDocument/2006/relationships/notesSlide" Target="../notesSlides/notesSlide14.xml"/><Relationship Id="rId32" Type="http://schemas.openxmlformats.org/officeDocument/2006/relationships/image" Target="../media/image104.png"/><Relationship Id="rId37" Type="http://schemas.openxmlformats.org/officeDocument/2006/relationships/image" Target="../media/image89.png"/><Relationship Id="rId40" Type="http://schemas.openxmlformats.org/officeDocument/2006/relationships/image" Target="../media/image65.png"/><Relationship Id="rId45" Type="http://schemas.openxmlformats.org/officeDocument/2006/relationships/image" Target="../media/image81.png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23" Type="http://schemas.openxmlformats.org/officeDocument/2006/relationships/slideLayout" Target="../slideLayouts/slideLayout3.xml"/><Relationship Id="rId28" Type="http://schemas.openxmlformats.org/officeDocument/2006/relationships/image" Target="../media/image100.png"/><Relationship Id="rId36" Type="http://schemas.openxmlformats.org/officeDocument/2006/relationships/image" Target="../media/image5.png"/><Relationship Id="rId10" Type="http://schemas.openxmlformats.org/officeDocument/2006/relationships/tags" Target="../tags/tag137.xml"/><Relationship Id="rId19" Type="http://schemas.openxmlformats.org/officeDocument/2006/relationships/tags" Target="../tags/tag146.xml"/><Relationship Id="rId31" Type="http://schemas.openxmlformats.org/officeDocument/2006/relationships/image" Target="../media/image103.png"/><Relationship Id="rId44" Type="http://schemas.openxmlformats.org/officeDocument/2006/relationships/image" Target="../media/image80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43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notesSlide" Target="../notesSlides/notesSlide15.xml"/><Relationship Id="rId18" Type="http://schemas.openxmlformats.org/officeDocument/2006/relationships/image" Target="../media/image73.png"/><Relationship Id="rId26" Type="http://schemas.openxmlformats.org/officeDocument/2006/relationships/image" Target="../media/image112.png"/><Relationship Id="rId3" Type="http://schemas.openxmlformats.org/officeDocument/2006/relationships/tags" Target="../tags/tag152.xml"/><Relationship Id="rId21" Type="http://schemas.openxmlformats.org/officeDocument/2006/relationships/image" Target="../media/image109.png"/><Relationship Id="rId7" Type="http://schemas.openxmlformats.org/officeDocument/2006/relationships/tags" Target="../tags/tag156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72.png"/><Relationship Id="rId25" Type="http://schemas.openxmlformats.org/officeDocument/2006/relationships/image" Target="../media/image89.png"/><Relationship Id="rId2" Type="http://schemas.openxmlformats.org/officeDocument/2006/relationships/tags" Target="../tags/tag151.xml"/><Relationship Id="rId16" Type="http://schemas.openxmlformats.org/officeDocument/2006/relationships/image" Target="../media/image71.png"/><Relationship Id="rId20" Type="http://schemas.openxmlformats.org/officeDocument/2006/relationships/image" Target="../media/image108.png"/><Relationship Id="rId29" Type="http://schemas.openxmlformats.org/officeDocument/2006/relationships/image" Target="../media/image90.png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image" Target="../media/image111.emf"/><Relationship Id="rId5" Type="http://schemas.openxmlformats.org/officeDocument/2006/relationships/tags" Target="../tags/tag154.xml"/><Relationship Id="rId15" Type="http://schemas.openxmlformats.org/officeDocument/2006/relationships/image" Target="../media/image69.png"/><Relationship Id="rId23" Type="http://schemas.openxmlformats.org/officeDocument/2006/relationships/image" Target="../media/image19.emf"/><Relationship Id="rId28" Type="http://schemas.openxmlformats.org/officeDocument/2006/relationships/image" Target="../media/image93.png"/><Relationship Id="rId10" Type="http://schemas.openxmlformats.org/officeDocument/2006/relationships/tags" Target="../tags/tag159.xml"/><Relationship Id="rId19" Type="http://schemas.openxmlformats.org/officeDocument/2006/relationships/image" Target="../media/image85.png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18.emf"/><Relationship Id="rId22" Type="http://schemas.openxmlformats.org/officeDocument/2006/relationships/image" Target="../media/image110.png"/><Relationship Id="rId27" Type="http://schemas.openxmlformats.org/officeDocument/2006/relationships/image" Target="../media/image11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76.png"/><Relationship Id="rId26" Type="http://schemas.openxmlformats.org/officeDocument/2006/relationships/image" Target="../media/image119.png"/><Relationship Id="rId3" Type="http://schemas.openxmlformats.org/officeDocument/2006/relationships/tags" Target="../tags/tag163.xml"/><Relationship Id="rId21" Type="http://schemas.openxmlformats.org/officeDocument/2006/relationships/image" Target="../media/image81.png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image" Target="../media/image79.png"/><Relationship Id="rId25" Type="http://schemas.openxmlformats.org/officeDocument/2006/relationships/image" Target="../media/image118.png"/><Relationship Id="rId2" Type="http://schemas.openxmlformats.org/officeDocument/2006/relationships/tags" Target="../tags/tag162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24" Type="http://schemas.openxmlformats.org/officeDocument/2006/relationships/image" Target="../media/image117.png"/><Relationship Id="rId5" Type="http://schemas.openxmlformats.org/officeDocument/2006/relationships/tags" Target="../tags/tag165.xml"/><Relationship Id="rId15" Type="http://schemas.openxmlformats.org/officeDocument/2006/relationships/image" Target="../media/image114.png"/><Relationship Id="rId23" Type="http://schemas.openxmlformats.org/officeDocument/2006/relationships/image" Target="../media/image116.png"/><Relationship Id="rId10" Type="http://schemas.openxmlformats.org/officeDocument/2006/relationships/tags" Target="../tags/tag170.xml"/><Relationship Id="rId19" Type="http://schemas.openxmlformats.org/officeDocument/2006/relationships/image" Target="../media/image80.pn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notesSlide" Target="../notesSlides/notesSlide16.xml"/><Relationship Id="rId22" Type="http://schemas.openxmlformats.org/officeDocument/2006/relationships/image" Target="../media/image1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notesSlide" Target="../notesSlides/notesSlide17.xml"/><Relationship Id="rId18" Type="http://schemas.openxmlformats.org/officeDocument/2006/relationships/image" Target="../media/image75.png"/><Relationship Id="rId3" Type="http://schemas.openxmlformats.org/officeDocument/2006/relationships/tags" Target="../tags/tag175.xml"/><Relationship Id="rId21" Type="http://schemas.openxmlformats.org/officeDocument/2006/relationships/image" Target="../media/image80.png"/><Relationship Id="rId7" Type="http://schemas.openxmlformats.org/officeDocument/2006/relationships/tags" Target="../tags/tag179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123.png"/><Relationship Id="rId2" Type="http://schemas.openxmlformats.org/officeDocument/2006/relationships/tags" Target="../tags/tag174.xml"/><Relationship Id="rId16" Type="http://schemas.openxmlformats.org/officeDocument/2006/relationships/image" Target="../media/image122.png"/><Relationship Id="rId20" Type="http://schemas.openxmlformats.org/officeDocument/2006/relationships/image" Target="../media/image76.png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24" Type="http://schemas.openxmlformats.org/officeDocument/2006/relationships/image" Target="../media/image115.png"/><Relationship Id="rId5" Type="http://schemas.openxmlformats.org/officeDocument/2006/relationships/tags" Target="../tags/tag177.xml"/><Relationship Id="rId15" Type="http://schemas.openxmlformats.org/officeDocument/2006/relationships/image" Target="../media/image121.png"/><Relationship Id="rId23" Type="http://schemas.openxmlformats.org/officeDocument/2006/relationships/image" Target="../media/image81.png"/><Relationship Id="rId10" Type="http://schemas.openxmlformats.org/officeDocument/2006/relationships/tags" Target="../tags/tag182.xml"/><Relationship Id="rId19" Type="http://schemas.openxmlformats.org/officeDocument/2006/relationships/image" Target="../media/image79.png"/><Relationship Id="rId4" Type="http://schemas.openxmlformats.org/officeDocument/2006/relationships/tags" Target="../tags/tag176.xml"/><Relationship Id="rId9" Type="http://schemas.openxmlformats.org/officeDocument/2006/relationships/tags" Target="../tags/tag181.xml"/><Relationship Id="rId14" Type="http://schemas.openxmlformats.org/officeDocument/2006/relationships/image" Target="../media/image120.png"/><Relationship Id="rId22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27.png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tags" Target="../tags/tag185.xml"/><Relationship Id="rId16" Type="http://schemas.openxmlformats.org/officeDocument/2006/relationships/image" Target="../media/image130.png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image" Target="../media/image125.png"/><Relationship Id="rId5" Type="http://schemas.openxmlformats.org/officeDocument/2006/relationships/tags" Target="../tags/tag188.xml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tags" Target="../tags/tag187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tags" Target="../tags/tag193.xml"/><Relationship Id="rId7" Type="http://schemas.openxmlformats.org/officeDocument/2006/relationships/tags" Target="../tags/tag197.xml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tags" Target="../tags/tag192.xml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notesSlide" Target="../notesSlides/notesSlide19.xml"/><Relationship Id="rId5" Type="http://schemas.openxmlformats.org/officeDocument/2006/relationships/tags" Target="../tags/tag195.xml"/><Relationship Id="rId15" Type="http://schemas.openxmlformats.org/officeDocument/2006/relationships/image" Target="../media/image135.png"/><Relationship Id="rId10" Type="http://schemas.openxmlformats.org/officeDocument/2006/relationships/slideLayout" Target="../slideLayouts/slideLayout9.xml"/><Relationship Id="rId19" Type="http://schemas.openxmlformats.org/officeDocument/2006/relationships/image" Target="../media/image139.png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notesSlide" Target="../notesSlides/notesSlide20.xml"/><Relationship Id="rId18" Type="http://schemas.openxmlformats.org/officeDocument/2006/relationships/image" Target="../media/image76.png"/><Relationship Id="rId26" Type="http://schemas.openxmlformats.org/officeDocument/2006/relationships/image" Target="../media/image90.png"/><Relationship Id="rId3" Type="http://schemas.openxmlformats.org/officeDocument/2006/relationships/tags" Target="../tags/tag202.xml"/><Relationship Id="rId21" Type="http://schemas.openxmlformats.org/officeDocument/2006/relationships/image" Target="../media/image68.png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75.png"/><Relationship Id="rId25" Type="http://schemas.openxmlformats.org/officeDocument/2006/relationships/image" Target="../media/image145.tiff"/><Relationship Id="rId2" Type="http://schemas.openxmlformats.org/officeDocument/2006/relationships/tags" Target="../tags/tag201.xml"/><Relationship Id="rId16" Type="http://schemas.openxmlformats.org/officeDocument/2006/relationships/image" Target="../media/image115.png"/><Relationship Id="rId20" Type="http://schemas.openxmlformats.org/officeDocument/2006/relationships/image" Target="../media/image65.png"/><Relationship Id="rId29" Type="http://schemas.openxmlformats.org/officeDocument/2006/relationships/image" Target="../media/image148.tiff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144.tiff"/><Relationship Id="rId5" Type="http://schemas.openxmlformats.org/officeDocument/2006/relationships/tags" Target="../tags/tag204.xml"/><Relationship Id="rId15" Type="http://schemas.openxmlformats.org/officeDocument/2006/relationships/image" Target="../media/image142.jpeg"/><Relationship Id="rId23" Type="http://schemas.openxmlformats.org/officeDocument/2006/relationships/image" Target="../media/image143.tiff"/><Relationship Id="rId28" Type="http://schemas.openxmlformats.org/officeDocument/2006/relationships/image" Target="../media/image147.tiff"/><Relationship Id="rId10" Type="http://schemas.openxmlformats.org/officeDocument/2006/relationships/tags" Target="../tags/tag209.xml"/><Relationship Id="rId19" Type="http://schemas.openxmlformats.org/officeDocument/2006/relationships/image" Target="../media/image77.png"/><Relationship Id="rId31" Type="http://schemas.openxmlformats.org/officeDocument/2006/relationships/image" Target="../media/image93.pn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141.png"/><Relationship Id="rId22" Type="http://schemas.openxmlformats.org/officeDocument/2006/relationships/image" Target="../media/image78.png"/><Relationship Id="rId27" Type="http://schemas.openxmlformats.org/officeDocument/2006/relationships/image" Target="../media/image146.tiff"/><Relationship Id="rId30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18.xml"/><Relationship Id="rId13" Type="http://schemas.openxmlformats.org/officeDocument/2006/relationships/tags" Target="../tags/tag223.xml"/><Relationship Id="rId18" Type="http://schemas.openxmlformats.org/officeDocument/2006/relationships/slideLayout" Target="../slideLayouts/slideLayout9.xml"/><Relationship Id="rId26" Type="http://schemas.openxmlformats.org/officeDocument/2006/relationships/image" Target="../media/image77.png"/><Relationship Id="rId3" Type="http://schemas.openxmlformats.org/officeDocument/2006/relationships/tags" Target="../tags/tag213.xml"/><Relationship Id="rId21" Type="http://schemas.openxmlformats.org/officeDocument/2006/relationships/image" Target="../media/image150.png"/><Relationship Id="rId7" Type="http://schemas.openxmlformats.org/officeDocument/2006/relationships/tags" Target="../tags/tag217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image" Target="../media/image76.png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0" Type="http://schemas.openxmlformats.org/officeDocument/2006/relationships/image" Target="../media/image149.png"/><Relationship Id="rId29" Type="http://schemas.openxmlformats.org/officeDocument/2006/relationships/image" Target="../media/image96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tags" Target="../tags/tag221.xml"/><Relationship Id="rId24" Type="http://schemas.openxmlformats.org/officeDocument/2006/relationships/image" Target="../media/image75.png"/><Relationship Id="rId5" Type="http://schemas.openxmlformats.org/officeDocument/2006/relationships/tags" Target="../tags/tag215.xml"/><Relationship Id="rId15" Type="http://schemas.openxmlformats.org/officeDocument/2006/relationships/tags" Target="../tags/tag225.xml"/><Relationship Id="rId23" Type="http://schemas.openxmlformats.org/officeDocument/2006/relationships/image" Target="../media/image152.png"/><Relationship Id="rId28" Type="http://schemas.openxmlformats.org/officeDocument/2006/relationships/image" Target="../media/image153.png"/><Relationship Id="rId10" Type="http://schemas.openxmlformats.org/officeDocument/2006/relationships/tags" Target="../tags/tag220.xml"/><Relationship Id="rId19" Type="http://schemas.openxmlformats.org/officeDocument/2006/relationships/notesSlide" Target="../notesSlides/notesSlide21.xml"/><Relationship Id="rId31" Type="http://schemas.openxmlformats.org/officeDocument/2006/relationships/image" Target="../media/image155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image" Target="../media/image151.png"/><Relationship Id="rId27" Type="http://schemas.openxmlformats.org/officeDocument/2006/relationships/image" Target="../media/image95.png"/><Relationship Id="rId30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image" Target="../media/image115.png"/><Relationship Id="rId18" Type="http://schemas.openxmlformats.org/officeDocument/2006/relationships/image" Target="../media/image68.png"/><Relationship Id="rId3" Type="http://schemas.openxmlformats.org/officeDocument/2006/relationships/tags" Target="../tags/tag230.xml"/><Relationship Id="rId21" Type="http://schemas.openxmlformats.org/officeDocument/2006/relationships/image" Target="../media/image157.png"/><Relationship Id="rId7" Type="http://schemas.openxmlformats.org/officeDocument/2006/relationships/tags" Target="../tags/tag234.xml"/><Relationship Id="rId12" Type="http://schemas.openxmlformats.org/officeDocument/2006/relationships/notesSlide" Target="../notesSlides/notesSlide22.xml"/><Relationship Id="rId17" Type="http://schemas.openxmlformats.org/officeDocument/2006/relationships/image" Target="../media/image65.png"/><Relationship Id="rId2" Type="http://schemas.openxmlformats.org/officeDocument/2006/relationships/tags" Target="../tags/tag229.xml"/><Relationship Id="rId16" Type="http://schemas.openxmlformats.org/officeDocument/2006/relationships/image" Target="../media/image77.png"/><Relationship Id="rId20" Type="http://schemas.openxmlformats.org/officeDocument/2006/relationships/image" Target="../media/image156.png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232.xml"/><Relationship Id="rId15" Type="http://schemas.openxmlformats.org/officeDocument/2006/relationships/image" Target="../media/image76.png"/><Relationship Id="rId10" Type="http://schemas.openxmlformats.org/officeDocument/2006/relationships/tags" Target="../tags/tag237.xml"/><Relationship Id="rId19" Type="http://schemas.openxmlformats.org/officeDocument/2006/relationships/image" Target="../media/image78.png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image" Target="../media/image75.png"/><Relationship Id="rId22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45.xml"/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26" Type="http://schemas.openxmlformats.org/officeDocument/2006/relationships/image" Target="../media/image68.png"/><Relationship Id="rId39" Type="http://schemas.openxmlformats.org/officeDocument/2006/relationships/image" Target="../media/image167.emf"/><Relationship Id="rId3" Type="http://schemas.openxmlformats.org/officeDocument/2006/relationships/tags" Target="../tags/tag240.xml"/><Relationship Id="rId21" Type="http://schemas.openxmlformats.org/officeDocument/2006/relationships/notesSlide" Target="../notesSlides/notesSlide23.xml"/><Relationship Id="rId34" Type="http://schemas.openxmlformats.org/officeDocument/2006/relationships/image" Target="../media/image162.emf"/><Relationship Id="rId7" Type="http://schemas.openxmlformats.org/officeDocument/2006/relationships/tags" Target="../tags/tag244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5" Type="http://schemas.openxmlformats.org/officeDocument/2006/relationships/image" Target="../media/image65.png"/><Relationship Id="rId33" Type="http://schemas.openxmlformats.org/officeDocument/2006/relationships/image" Target="../media/image161.emf"/><Relationship Id="rId38" Type="http://schemas.openxmlformats.org/officeDocument/2006/relationships/image" Target="../media/image166.emf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20" Type="http://schemas.openxmlformats.org/officeDocument/2006/relationships/slideLayout" Target="../slideLayouts/slideLayout9.xml"/><Relationship Id="rId29" Type="http://schemas.openxmlformats.org/officeDocument/2006/relationships/image" Target="../media/image157.pn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image" Target="../media/image77.png"/><Relationship Id="rId32" Type="http://schemas.openxmlformats.org/officeDocument/2006/relationships/image" Target="../media/image160.emf"/><Relationship Id="rId37" Type="http://schemas.openxmlformats.org/officeDocument/2006/relationships/image" Target="../media/image165.emf"/><Relationship Id="rId40" Type="http://schemas.openxmlformats.org/officeDocument/2006/relationships/image" Target="../media/image115.png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23" Type="http://schemas.openxmlformats.org/officeDocument/2006/relationships/image" Target="../media/image76.png"/><Relationship Id="rId28" Type="http://schemas.openxmlformats.org/officeDocument/2006/relationships/image" Target="../media/image156.png"/><Relationship Id="rId36" Type="http://schemas.openxmlformats.org/officeDocument/2006/relationships/image" Target="../media/image164.emf"/><Relationship Id="rId10" Type="http://schemas.openxmlformats.org/officeDocument/2006/relationships/tags" Target="../tags/tag247.xml"/><Relationship Id="rId19" Type="http://schemas.openxmlformats.org/officeDocument/2006/relationships/tags" Target="../tags/tag256.xml"/><Relationship Id="rId31" Type="http://schemas.openxmlformats.org/officeDocument/2006/relationships/image" Target="../media/image159.emf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image" Target="../media/image75.png"/><Relationship Id="rId27" Type="http://schemas.openxmlformats.org/officeDocument/2006/relationships/image" Target="../media/image78.png"/><Relationship Id="rId30" Type="http://schemas.openxmlformats.org/officeDocument/2006/relationships/image" Target="../media/image158.png"/><Relationship Id="rId35" Type="http://schemas.openxmlformats.org/officeDocument/2006/relationships/image" Target="../media/image16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slideLayout" Target="../slideLayouts/slideLayout9.xml"/><Relationship Id="rId26" Type="http://schemas.openxmlformats.org/officeDocument/2006/relationships/image" Target="../media/image173.png"/><Relationship Id="rId3" Type="http://schemas.openxmlformats.org/officeDocument/2006/relationships/tags" Target="../tags/tag259.xml"/><Relationship Id="rId21" Type="http://schemas.openxmlformats.org/officeDocument/2006/relationships/image" Target="../media/image8.png"/><Relationship Id="rId34" Type="http://schemas.openxmlformats.org/officeDocument/2006/relationships/image" Target="../media/image181.png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tags" Target="../tags/tag273.xml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2" Type="http://schemas.openxmlformats.org/officeDocument/2006/relationships/tags" Target="../tags/tag258.xml"/><Relationship Id="rId16" Type="http://schemas.openxmlformats.org/officeDocument/2006/relationships/tags" Target="../tags/tag272.xml"/><Relationship Id="rId20" Type="http://schemas.openxmlformats.org/officeDocument/2006/relationships/image" Target="../media/image122.png"/><Relationship Id="rId29" Type="http://schemas.openxmlformats.org/officeDocument/2006/relationships/image" Target="../media/image176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5" Type="http://schemas.openxmlformats.org/officeDocument/2006/relationships/tags" Target="../tags/tag261.xml"/><Relationship Id="rId15" Type="http://schemas.openxmlformats.org/officeDocument/2006/relationships/tags" Target="../tags/tag271.xml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10" Type="http://schemas.openxmlformats.org/officeDocument/2006/relationships/tags" Target="../tags/tag266.xml"/><Relationship Id="rId19" Type="http://schemas.openxmlformats.org/officeDocument/2006/relationships/notesSlide" Target="../notesSlides/notesSlide25.xml"/><Relationship Id="rId31" Type="http://schemas.openxmlformats.org/officeDocument/2006/relationships/image" Target="../media/image178.png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13" Type="http://schemas.openxmlformats.org/officeDocument/2006/relationships/tags" Target="../tags/tag286.xml"/><Relationship Id="rId18" Type="http://schemas.openxmlformats.org/officeDocument/2006/relationships/image" Target="../media/image9.png"/><Relationship Id="rId26" Type="http://schemas.openxmlformats.org/officeDocument/2006/relationships/image" Target="../media/image80.png"/><Relationship Id="rId3" Type="http://schemas.openxmlformats.org/officeDocument/2006/relationships/tags" Target="../tags/tag276.xml"/><Relationship Id="rId21" Type="http://schemas.openxmlformats.org/officeDocument/2006/relationships/image" Target="../media/image77.png"/><Relationship Id="rId7" Type="http://schemas.openxmlformats.org/officeDocument/2006/relationships/tags" Target="../tags/tag280.xml"/><Relationship Id="rId12" Type="http://schemas.openxmlformats.org/officeDocument/2006/relationships/tags" Target="../tags/tag285.xml"/><Relationship Id="rId17" Type="http://schemas.openxmlformats.org/officeDocument/2006/relationships/image" Target="../media/image8.png"/><Relationship Id="rId25" Type="http://schemas.openxmlformats.org/officeDocument/2006/relationships/image" Target="../media/image79.png"/><Relationship Id="rId2" Type="http://schemas.openxmlformats.org/officeDocument/2006/relationships/tags" Target="../tags/tag275.xml"/><Relationship Id="rId16" Type="http://schemas.openxmlformats.org/officeDocument/2006/relationships/notesSlide" Target="../notesSlides/notesSlide26.xml"/><Relationship Id="rId20" Type="http://schemas.openxmlformats.org/officeDocument/2006/relationships/image" Target="../media/image76.png"/><Relationship Id="rId29" Type="http://schemas.openxmlformats.org/officeDocument/2006/relationships/image" Target="../media/image183.png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1" Type="http://schemas.openxmlformats.org/officeDocument/2006/relationships/tags" Target="../tags/tag284.xml"/><Relationship Id="rId24" Type="http://schemas.openxmlformats.org/officeDocument/2006/relationships/image" Target="../media/image78.png"/><Relationship Id="rId5" Type="http://schemas.openxmlformats.org/officeDocument/2006/relationships/tags" Target="../tags/tag278.xml"/><Relationship Id="rId15" Type="http://schemas.openxmlformats.org/officeDocument/2006/relationships/slideLayout" Target="../slideLayouts/slideLayout9.xml"/><Relationship Id="rId23" Type="http://schemas.openxmlformats.org/officeDocument/2006/relationships/image" Target="../media/image68.png"/><Relationship Id="rId28" Type="http://schemas.openxmlformats.org/officeDocument/2006/relationships/image" Target="../media/image182.png"/><Relationship Id="rId10" Type="http://schemas.openxmlformats.org/officeDocument/2006/relationships/tags" Target="../tags/tag283.xml"/><Relationship Id="rId19" Type="http://schemas.openxmlformats.org/officeDocument/2006/relationships/image" Target="../media/image75.png"/><Relationship Id="rId4" Type="http://schemas.openxmlformats.org/officeDocument/2006/relationships/tags" Target="../tags/tag277.xml"/><Relationship Id="rId9" Type="http://schemas.openxmlformats.org/officeDocument/2006/relationships/tags" Target="../tags/tag282.xml"/><Relationship Id="rId14" Type="http://schemas.openxmlformats.org/officeDocument/2006/relationships/tags" Target="../tags/tag287.xml"/><Relationship Id="rId22" Type="http://schemas.openxmlformats.org/officeDocument/2006/relationships/image" Target="../media/image65.png"/><Relationship Id="rId27" Type="http://schemas.openxmlformats.org/officeDocument/2006/relationships/image" Target="../media/image81.png"/><Relationship Id="rId30" Type="http://schemas.openxmlformats.org/officeDocument/2006/relationships/image" Target="../media/image1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13" Type="http://schemas.openxmlformats.org/officeDocument/2006/relationships/tags" Target="../tags/tag300.xml"/><Relationship Id="rId18" Type="http://schemas.openxmlformats.org/officeDocument/2006/relationships/image" Target="../media/image76.png"/><Relationship Id="rId26" Type="http://schemas.openxmlformats.org/officeDocument/2006/relationships/image" Target="../media/image188.png"/><Relationship Id="rId3" Type="http://schemas.openxmlformats.org/officeDocument/2006/relationships/tags" Target="../tags/tag290.xml"/><Relationship Id="rId21" Type="http://schemas.openxmlformats.org/officeDocument/2006/relationships/image" Target="../media/image81.png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image" Target="../media/image75.png"/><Relationship Id="rId25" Type="http://schemas.openxmlformats.org/officeDocument/2006/relationships/image" Target="../media/image184.png"/><Relationship Id="rId2" Type="http://schemas.openxmlformats.org/officeDocument/2006/relationships/tags" Target="../tags/tag289.xml"/><Relationship Id="rId16" Type="http://schemas.openxmlformats.org/officeDocument/2006/relationships/image" Target="../media/image185.png"/><Relationship Id="rId20" Type="http://schemas.openxmlformats.org/officeDocument/2006/relationships/image" Target="../media/image77.png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24" Type="http://schemas.openxmlformats.org/officeDocument/2006/relationships/image" Target="../media/image187.png"/><Relationship Id="rId5" Type="http://schemas.openxmlformats.org/officeDocument/2006/relationships/tags" Target="../tags/tag292.xml"/><Relationship Id="rId15" Type="http://schemas.openxmlformats.org/officeDocument/2006/relationships/notesSlide" Target="../notesSlides/notesSlide27.xml"/><Relationship Id="rId23" Type="http://schemas.openxmlformats.org/officeDocument/2006/relationships/image" Target="../media/image186.png"/><Relationship Id="rId28" Type="http://schemas.openxmlformats.org/officeDocument/2006/relationships/image" Target="../media/image190.png"/><Relationship Id="rId10" Type="http://schemas.openxmlformats.org/officeDocument/2006/relationships/tags" Target="../tags/tag297.xml"/><Relationship Id="rId19" Type="http://schemas.openxmlformats.org/officeDocument/2006/relationships/image" Target="../media/image80.png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slideLayout" Target="../slideLayouts/slideLayout9.xml"/><Relationship Id="rId22" Type="http://schemas.openxmlformats.org/officeDocument/2006/relationships/image" Target="../media/image115.png"/><Relationship Id="rId27" Type="http://schemas.openxmlformats.org/officeDocument/2006/relationships/image" Target="../media/image1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308.xml"/><Relationship Id="rId13" Type="http://schemas.openxmlformats.org/officeDocument/2006/relationships/tags" Target="../tags/tag313.xml"/><Relationship Id="rId18" Type="http://schemas.openxmlformats.org/officeDocument/2006/relationships/slideLayout" Target="../slideLayouts/slideLayout9.xml"/><Relationship Id="rId26" Type="http://schemas.openxmlformats.org/officeDocument/2006/relationships/image" Target="../media/image77.png"/><Relationship Id="rId3" Type="http://schemas.openxmlformats.org/officeDocument/2006/relationships/tags" Target="../tags/tag303.xml"/><Relationship Id="rId21" Type="http://schemas.openxmlformats.org/officeDocument/2006/relationships/image" Target="../media/image192.png"/><Relationship Id="rId7" Type="http://schemas.openxmlformats.org/officeDocument/2006/relationships/tags" Target="../tags/tag307.xml"/><Relationship Id="rId12" Type="http://schemas.openxmlformats.org/officeDocument/2006/relationships/tags" Target="../tags/tag312.xml"/><Relationship Id="rId17" Type="http://schemas.openxmlformats.org/officeDocument/2006/relationships/tags" Target="../tags/tag317.xml"/><Relationship Id="rId25" Type="http://schemas.openxmlformats.org/officeDocument/2006/relationships/image" Target="../media/image68.png"/><Relationship Id="rId2" Type="http://schemas.openxmlformats.org/officeDocument/2006/relationships/tags" Target="../tags/tag302.xml"/><Relationship Id="rId16" Type="http://schemas.openxmlformats.org/officeDocument/2006/relationships/tags" Target="../tags/tag316.xml"/><Relationship Id="rId20" Type="http://schemas.openxmlformats.org/officeDocument/2006/relationships/image" Target="../media/image191.png"/><Relationship Id="rId29" Type="http://schemas.openxmlformats.org/officeDocument/2006/relationships/image" Target="../media/image193.png"/><Relationship Id="rId1" Type="http://schemas.openxmlformats.org/officeDocument/2006/relationships/tags" Target="../tags/tag301.xml"/><Relationship Id="rId6" Type="http://schemas.openxmlformats.org/officeDocument/2006/relationships/tags" Target="../tags/tag306.xml"/><Relationship Id="rId11" Type="http://schemas.openxmlformats.org/officeDocument/2006/relationships/tags" Target="../tags/tag311.xml"/><Relationship Id="rId24" Type="http://schemas.openxmlformats.org/officeDocument/2006/relationships/image" Target="../media/image76.png"/><Relationship Id="rId5" Type="http://schemas.openxmlformats.org/officeDocument/2006/relationships/tags" Target="../tags/tag305.xml"/><Relationship Id="rId15" Type="http://schemas.openxmlformats.org/officeDocument/2006/relationships/tags" Target="../tags/tag315.xml"/><Relationship Id="rId23" Type="http://schemas.openxmlformats.org/officeDocument/2006/relationships/image" Target="../media/image65.png"/><Relationship Id="rId28" Type="http://schemas.openxmlformats.org/officeDocument/2006/relationships/image" Target="../media/image115.png"/><Relationship Id="rId10" Type="http://schemas.openxmlformats.org/officeDocument/2006/relationships/tags" Target="../tags/tag310.xml"/><Relationship Id="rId19" Type="http://schemas.openxmlformats.org/officeDocument/2006/relationships/notesSlide" Target="../notesSlides/notesSlide28.xml"/><Relationship Id="rId4" Type="http://schemas.openxmlformats.org/officeDocument/2006/relationships/tags" Target="../tags/tag304.xml"/><Relationship Id="rId9" Type="http://schemas.openxmlformats.org/officeDocument/2006/relationships/tags" Target="../tags/tag309.xml"/><Relationship Id="rId14" Type="http://schemas.openxmlformats.org/officeDocument/2006/relationships/tags" Target="../tags/tag314.xml"/><Relationship Id="rId22" Type="http://schemas.openxmlformats.org/officeDocument/2006/relationships/image" Target="../media/image75.png"/><Relationship Id="rId27" Type="http://schemas.openxmlformats.org/officeDocument/2006/relationships/image" Target="../media/image78.png"/><Relationship Id="rId30" Type="http://schemas.openxmlformats.org/officeDocument/2006/relationships/image" Target="../media/image1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13" Type="http://schemas.openxmlformats.org/officeDocument/2006/relationships/image" Target="../media/image195.png"/><Relationship Id="rId18" Type="http://schemas.openxmlformats.org/officeDocument/2006/relationships/image" Target="../media/image77.png"/><Relationship Id="rId3" Type="http://schemas.openxmlformats.org/officeDocument/2006/relationships/tags" Target="../tags/tag320.xml"/><Relationship Id="rId21" Type="http://schemas.openxmlformats.org/officeDocument/2006/relationships/image" Target="../media/image193.png"/><Relationship Id="rId7" Type="http://schemas.openxmlformats.org/officeDocument/2006/relationships/tags" Target="../tags/tag324.xml"/><Relationship Id="rId12" Type="http://schemas.openxmlformats.org/officeDocument/2006/relationships/notesSlide" Target="../notesSlides/notesSlide29.xml"/><Relationship Id="rId17" Type="http://schemas.openxmlformats.org/officeDocument/2006/relationships/image" Target="../media/image68.png"/><Relationship Id="rId2" Type="http://schemas.openxmlformats.org/officeDocument/2006/relationships/tags" Target="../tags/tag319.xml"/><Relationship Id="rId16" Type="http://schemas.openxmlformats.org/officeDocument/2006/relationships/image" Target="../media/image76.png"/><Relationship Id="rId20" Type="http://schemas.openxmlformats.org/officeDocument/2006/relationships/image" Target="../media/image115.png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322.xml"/><Relationship Id="rId15" Type="http://schemas.openxmlformats.org/officeDocument/2006/relationships/image" Target="../media/image65.png"/><Relationship Id="rId10" Type="http://schemas.openxmlformats.org/officeDocument/2006/relationships/tags" Target="../tags/tag327.xml"/><Relationship Id="rId19" Type="http://schemas.openxmlformats.org/officeDocument/2006/relationships/image" Target="../media/image78.png"/><Relationship Id="rId4" Type="http://schemas.openxmlformats.org/officeDocument/2006/relationships/tags" Target="../tags/tag321.xml"/><Relationship Id="rId9" Type="http://schemas.openxmlformats.org/officeDocument/2006/relationships/tags" Target="../tags/tag326.xml"/><Relationship Id="rId14" Type="http://schemas.openxmlformats.org/officeDocument/2006/relationships/image" Target="../media/image75.png"/><Relationship Id="rId22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335.xml"/><Relationship Id="rId13" Type="http://schemas.openxmlformats.org/officeDocument/2006/relationships/image" Target="../media/image196.png"/><Relationship Id="rId18" Type="http://schemas.openxmlformats.org/officeDocument/2006/relationships/image" Target="../media/image77.png"/><Relationship Id="rId3" Type="http://schemas.openxmlformats.org/officeDocument/2006/relationships/tags" Target="../tags/tag330.xml"/><Relationship Id="rId21" Type="http://schemas.openxmlformats.org/officeDocument/2006/relationships/image" Target="../media/image65.png"/><Relationship Id="rId7" Type="http://schemas.openxmlformats.org/officeDocument/2006/relationships/tags" Target="../tags/tag334.xml"/><Relationship Id="rId12" Type="http://schemas.openxmlformats.org/officeDocument/2006/relationships/notesSlide" Target="../notesSlides/notesSlide30.xml"/><Relationship Id="rId17" Type="http://schemas.openxmlformats.org/officeDocument/2006/relationships/image" Target="../media/image68.png"/><Relationship Id="rId2" Type="http://schemas.openxmlformats.org/officeDocument/2006/relationships/tags" Target="../tags/tag329.xml"/><Relationship Id="rId16" Type="http://schemas.openxmlformats.org/officeDocument/2006/relationships/image" Target="../media/image76.png"/><Relationship Id="rId20" Type="http://schemas.openxmlformats.org/officeDocument/2006/relationships/image" Target="../media/image115.png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slideLayout" Target="../slideLayouts/slideLayout9.xml"/><Relationship Id="rId24" Type="http://schemas.openxmlformats.org/officeDocument/2006/relationships/image" Target="../media/image194.png"/><Relationship Id="rId5" Type="http://schemas.openxmlformats.org/officeDocument/2006/relationships/tags" Target="../tags/tag332.xml"/><Relationship Id="rId15" Type="http://schemas.openxmlformats.org/officeDocument/2006/relationships/image" Target="../media/image75.png"/><Relationship Id="rId23" Type="http://schemas.openxmlformats.org/officeDocument/2006/relationships/image" Target="../media/image193.png"/><Relationship Id="rId10" Type="http://schemas.openxmlformats.org/officeDocument/2006/relationships/tags" Target="../tags/tag337.xml"/><Relationship Id="rId19" Type="http://schemas.openxmlformats.org/officeDocument/2006/relationships/image" Target="../media/image78.png"/><Relationship Id="rId4" Type="http://schemas.openxmlformats.org/officeDocument/2006/relationships/tags" Target="../tags/tag331.xml"/><Relationship Id="rId9" Type="http://schemas.openxmlformats.org/officeDocument/2006/relationships/tags" Target="../tags/tag336.xml"/><Relationship Id="rId14" Type="http://schemas.openxmlformats.org/officeDocument/2006/relationships/image" Target="../media/image197.png"/><Relationship Id="rId22" Type="http://schemas.openxmlformats.org/officeDocument/2006/relationships/image" Target="../media/image1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15.png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image" Target="../media/image199.emf"/><Relationship Id="rId5" Type="http://schemas.openxmlformats.org/officeDocument/2006/relationships/image" Target="../media/image198.emf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20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47.xml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tags" Target="../tags/tag342.xml"/><Relationship Id="rId21" Type="http://schemas.openxmlformats.org/officeDocument/2006/relationships/image" Target="../media/image214.png"/><Relationship Id="rId7" Type="http://schemas.openxmlformats.org/officeDocument/2006/relationships/tags" Target="../tags/tag346.xml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tags" Target="../tags/tag341.xml"/><Relationship Id="rId16" Type="http://schemas.openxmlformats.org/officeDocument/2006/relationships/image" Target="../media/image209.png"/><Relationship Id="rId20" Type="http://schemas.openxmlformats.org/officeDocument/2006/relationships/image" Target="../media/image213.png"/><Relationship Id="rId1" Type="http://schemas.openxmlformats.org/officeDocument/2006/relationships/tags" Target="../tags/tag340.xml"/><Relationship Id="rId6" Type="http://schemas.openxmlformats.org/officeDocument/2006/relationships/tags" Target="../tags/tag345.xml"/><Relationship Id="rId11" Type="http://schemas.openxmlformats.org/officeDocument/2006/relationships/notesSlide" Target="../notesSlides/notesSlide33.xml"/><Relationship Id="rId5" Type="http://schemas.openxmlformats.org/officeDocument/2006/relationships/tags" Target="../tags/tag344.xml"/><Relationship Id="rId15" Type="http://schemas.openxmlformats.org/officeDocument/2006/relationships/image" Target="../media/image208.png"/><Relationship Id="rId10" Type="http://schemas.openxmlformats.org/officeDocument/2006/relationships/slideLayout" Target="../slideLayouts/slideLayout3.xml"/><Relationship Id="rId19" Type="http://schemas.openxmlformats.org/officeDocument/2006/relationships/image" Target="../media/image212.png"/><Relationship Id="rId4" Type="http://schemas.openxmlformats.org/officeDocument/2006/relationships/tags" Target="../tags/tag343.xml"/><Relationship Id="rId9" Type="http://schemas.openxmlformats.org/officeDocument/2006/relationships/tags" Target="../tags/tag348.xml"/><Relationship Id="rId14" Type="http://schemas.openxmlformats.org/officeDocument/2006/relationships/image" Target="../media/image2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356.xml"/><Relationship Id="rId13" Type="http://schemas.openxmlformats.org/officeDocument/2006/relationships/tags" Target="../tags/tag361.xml"/><Relationship Id="rId18" Type="http://schemas.openxmlformats.org/officeDocument/2006/relationships/image" Target="../media/image205.png"/><Relationship Id="rId26" Type="http://schemas.openxmlformats.org/officeDocument/2006/relationships/image" Target="../media/image213.png"/><Relationship Id="rId3" Type="http://schemas.openxmlformats.org/officeDocument/2006/relationships/tags" Target="../tags/tag351.xml"/><Relationship Id="rId21" Type="http://schemas.openxmlformats.org/officeDocument/2006/relationships/image" Target="../media/image208.png"/><Relationship Id="rId34" Type="http://schemas.openxmlformats.org/officeDocument/2006/relationships/image" Target="../media/image221.png"/><Relationship Id="rId7" Type="http://schemas.openxmlformats.org/officeDocument/2006/relationships/tags" Target="../tags/tag355.xml"/><Relationship Id="rId12" Type="http://schemas.openxmlformats.org/officeDocument/2006/relationships/tags" Target="../tags/tag360.xml"/><Relationship Id="rId17" Type="http://schemas.openxmlformats.org/officeDocument/2006/relationships/notesSlide" Target="../notesSlides/notesSlide34.xml"/><Relationship Id="rId25" Type="http://schemas.openxmlformats.org/officeDocument/2006/relationships/image" Target="../media/image212.png"/><Relationship Id="rId33" Type="http://schemas.openxmlformats.org/officeDocument/2006/relationships/image" Target="../media/image220.png"/><Relationship Id="rId2" Type="http://schemas.openxmlformats.org/officeDocument/2006/relationships/tags" Target="../tags/tag350.xml"/><Relationship Id="rId16" Type="http://schemas.openxmlformats.org/officeDocument/2006/relationships/slideLayout" Target="../slideLayouts/slideLayout3.xml"/><Relationship Id="rId20" Type="http://schemas.openxmlformats.org/officeDocument/2006/relationships/image" Target="../media/image207.png"/><Relationship Id="rId29" Type="http://schemas.openxmlformats.org/officeDocument/2006/relationships/image" Target="../media/image216.png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11" Type="http://schemas.openxmlformats.org/officeDocument/2006/relationships/tags" Target="../tags/tag359.xml"/><Relationship Id="rId24" Type="http://schemas.openxmlformats.org/officeDocument/2006/relationships/image" Target="../media/image211.png"/><Relationship Id="rId32" Type="http://schemas.openxmlformats.org/officeDocument/2006/relationships/image" Target="../media/image219.wmf"/><Relationship Id="rId5" Type="http://schemas.openxmlformats.org/officeDocument/2006/relationships/tags" Target="../tags/tag353.xml"/><Relationship Id="rId15" Type="http://schemas.openxmlformats.org/officeDocument/2006/relationships/tags" Target="../tags/tag363.xml"/><Relationship Id="rId23" Type="http://schemas.openxmlformats.org/officeDocument/2006/relationships/image" Target="../media/image210.png"/><Relationship Id="rId28" Type="http://schemas.openxmlformats.org/officeDocument/2006/relationships/image" Target="../media/image215.png"/><Relationship Id="rId10" Type="http://schemas.openxmlformats.org/officeDocument/2006/relationships/tags" Target="../tags/tag358.xml"/><Relationship Id="rId19" Type="http://schemas.openxmlformats.org/officeDocument/2006/relationships/image" Target="../media/image206.png"/><Relationship Id="rId31" Type="http://schemas.openxmlformats.org/officeDocument/2006/relationships/image" Target="../media/image218.png"/><Relationship Id="rId4" Type="http://schemas.openxmlformats.org/officeDocument/2006/relationships/tags" Target="../tags/tag352.xml"/><Relationship Id="rId9" Type="http://schemas.openxmlformats.org/officeDocument/2006/relationships/tags" Target="../tags/tag357.xml"/><Relationship Id="rId14" Type="http://schemas.openxmlformats.org/officeDocument/2006/relationships/tags" Target="../tags/tag362.xml"/><Relationship Id="rId22" Type="http://schemas.openxmlformats.org/officeDocument/2006/relationships/image" Target="../media/image209.png"/><Relationship Id="rId27" Type="http://schemas.openxmlformats.org/officeDocument/2006/relationships/image" Target="../media/image214.png"/><Relationship Id="rId30" Type="http://schemas.openxmlformats.org/officeDocument/2006/relationships/image" Target="../media/image217.png"/><Relationship Id="rId35" Type="http://schemas.openxmlformats.org/officeDocument/2006/relationships/image" Target="../media/image222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376.xml"/><Relationship Id="rId18" Type="http://schemas.openxmlformats.org/officeDocument/2006/relationships/tags" Target="../tags/tag381.xml"/><Relationship Id="rId26" Type="http://schemas.openxmlformats.org/officeDocument/2006/relationships/tags" Target="../tags/tag389.xml"/><Relationship Id="rId39" Type="http://schemas.openxmlformats.org/officeDocument/2006/relationships/image" Target="../media/image223.png"/><Relationship Id="rId21" Type="http://schemas.openxmlformats.org/officeDocument/2006/relationships/tags" Target="../tags/tag384.xml"/><Relationship Id="rId34" Type="http://schemas.openxmlformats.org/officeDocument/2006/relationships/image" Target="../media/image209.png"/><Relationship Id="rId42" Type="http://schemas.openxmlformats.org/officeDocument/2006/relationships/image" Target="../media/image226.png"/><Relationship Id="rId47" Type="http://schemas.openxmlformats.org/officeDocument/2006/relationships/image" Target="../media/image231.png"/><Relationship Id="rId50" Type="http://schemas.openxmlformats.org/officeDocument/2006/relationships/image" Target="../media/image234.png"/><Relationship Id="rId55" Type="http://schemas.openxmlformats.org/officeDocument/2006/relationships/image" Target="../media/image239.png"/><Relationship Id="rId7" Type="http://schemas.openxmlformats.org/officeDocument/2006/relationships/tags" Target="../tags/tag370.xml"/><Relationship Id="rId12" Type="http://schemas.openxmlformats.org/officeDocument/2006/relationships/tags" Target="../tags/tag375.xml"/><Relationship Id="rId17" Type="http://schemas.openxmlformats.org/officeDocument/2006/relationships/tags" Target="../tags/tag380.xml"/><Relationship Id="rId25" Type="http://schemas.openxmlformats.org/officeDocument/2006/relationships/tags" Target="../tags/tag388.xml"/><Relationship Id="rId33" Type="http://schemas.openxmlformats.org/officeDocument/2006/relationships/image" Target="../media/image208.png"/><Relationship Id="rId38" Type="http://schemas.openxmlformats.org/officeDocument/2006/relationships/image" Target="../media/image213.png"/><Relationship Id="rId46" Type="http://schemas.openxmlformats.org/officeDocument/2006/relationships/image" Target="../media/image230.png"/><Relationship Id="rId2" Type="http://schemas.openxmlformats.org/officeDocument/2006/relationships/tags" Target="../tags/tag365.xml"/><Relationship Id="rId16" Type="http://schemas.openxmlformats.org/officeDocument/2006/relationships/tags" Target="../tags/tag379.xml"/><Relationship Id="rId20" Type="http://schemas.openxmlformats.org/officeDocument/2006/relationships/tags" Target="../tags/tag383.xml"/><Relationship Id="rId29" Type="http://schemas.openxmlformats.org/officeDocument/2006/relationships/notesSlide" Target="../notesSlides/notesSlide35.xml"/><Relationship Id="rId41" Type="http://schemas.openxmlformats.org/officeDocument/2006/relationships/image" Target="../media/image225.png"/><Relationship Id="rId54" Type="http://schemas.openxmlformats.org/officeDocument/2006/relationships/image" Target="../media/image238.png"/><Relationship Id="rId1" Type="http://schemas.openxmlformats.org/officeDocument/2006/relationships/tags" Target="../tags/tag364.xml"/><Relationship Id="rId6" Type="http://schemas.openxmlformats.org/officeDocument/2006/relationships/tags" Target="../tags/tag369.xml"/><Relationship Id="rId11" Type="http://schemas.openxmlformats.org/officeDocument/2006/relationships/tags" Target="../tags/tag374.xml"/><Relationship Id="rId24" Type="http://schemas.openxmlformats.org/officeDocument/2006/relationships/tags" Target="../tags/tag387.xml"/><Relationship Id="rId32" Type="http://schemas.openxmlformats.org/officeDocument/2006/relationships/image" Target="../media/image207.png"/><Relationship Id="rId37" Type="http://schemas.openxmlformats.org/officeDocument/2006/relationships/image" Target="../media/image212.png"/><Relationship Id="rId40" Type="http://schemas.openxmlformats.org/officeDocument/2006/relationships/image" Target="../media/image224.png"/><Relationship Id="rId45" Type="http://schemas.openxmlformats.org/officeDocument/2006/relationships/image" Target="../media/image229.png"/><Relationship Id="rId53" Type="http://schemas.openxmlformats.org/officeDocument/2006/relationships/image" Target="../media/image237.png"/><Relationship Id="rId5" Type="http://schemas.openxmlformats.org/officeDocument/2006/relationships/tags" Target="../tags/tag368.xml"/><Relationship Id="rId15" Type="http://schemas.openxmlformats.org/officeDocument/2006/relationships/tags" Target="../tags/tag378.xml"/><Relationship Id="rId23" Type="http://schemas.openxmlformats.org/officeDocument/2006/relationships/tags" Target="../tags/tag386.xml"/><Relationship Id="rId28" Type="http://schemas.openxmlformats.org/officeDocument/2006/relationships/slideLayout" Target="../slideLayouts/slideLayout11.xml"/><Relationship Id="rId36" Type="http://schemas.openxmlformats.org/officeDocument/2006/relationships/image" Target="../media/image211.png"/><Relationship Id="rId49" Type="http://schemas.openxmlformats.org/officeDocument/2006/relationships/image" Target="../media/image233.png"/><Relationship Id="rId10" Type="http://schemas.openxmlformats.org/officeDocument/2006/relationships/tags" Target="../tags/tag373.xml"/><Relationship Id="rId19" Type="http://schemas.openxmlformats.org/officeDocument/2006/relationships/tags" Target="../tags/tag382.xml"/><Relationship Id="rId31" Type="http://schemas.openxmlformats.org/officeDocument/2006/relationships/image" Target="../media/image206.png"/><Relationship Id="rId44" Type="http://schemas.openxmlformats.org/officeDocument/2006/relationships/image" Target="../media/image228.png"/><Relationship Id="rId52" Type="http://schemas.openxmlformats.org/officeDocument/2006/relationships/image" Target="../media/image236.png"/><Relationship Id="rId4" Type="http://schemas.openxmlformats.org/officeDocument/2006/relationships/tags" Target="../tags/tag367.xml"/><Relationship Id="rId9" Type="http://schemas.openxmlformats.org/officeDocument/2006/relationships/tags" Target="../tags/tag372.xml"/><Relationship Id="rId14" Type="http://schemas.openxmlformats.org/officeDocument/2006/relationships/tags" Target="../tags/tag377.xml"/><Relationship Id="rId22" Type="http://schemas.openxmlformats.org/officeDocument/2006/relationships/tags" Target="../tags/tag385.xml"/><Relationship Id="rId27" Type="http://schemas.openxmlformats.org/officeDocument/2006/relationships/tags" Target="../tags/tag390.xml"/><Relationship Id="rId30" Type="http://schemas.openxmlformats.org/officeDocument/2006/relationships/image" Target="../media/image205.png"/><Relationship Id="rId35" Type="http://schemas.openxmlformats.org/officeDocument/2006/relationships/image" Target="../media/image210.png"/><Relationship Id="rId43" Type="http://schemas.openxmlformats.org/officeDocument/2006/relationships/image" Target="../media/image227.png"/><Relationship Id="rId48" Type="http://schemas.openxmlformats.org/officeDocument/2006/relationships/image" Target="../media/image232.png"/><Relationship Id="rId56" Type="http://schemas.openxmlformats.org/officeDocument/2006/relationships/image" Target="../media/image240.png"/><Relationship Id="rId8" Type="http://schemas.openxmlformats.org/officeDocument/2006/relationships/tags" Target="../tags/tag371.xml"/><Relationship Id="rId51" Type="http://schemas.openxmlformats.org/officeDocument/2006/relationships/image" Target="../media/image235.png"/><Relationship Id="rId3" Type="http://schemas.openxmlformats.org/officeDocument/2006/relationships/tags" Target="../tags/tag366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403.xml"/><Relationship Id="rId18" Type="http://schemas.openxmlformats.org/officeDocument/2006/relationships/tags" Target="../tags/tag408.xml"/><Relationship Id="rId26" Type="http://schemas.openxmlformats.org/officeDocument/2006/relationships/tags" Target="../tags/tag416.xml"/><Relationship Id="rId39" Type="http://schemas.openxmlformats.org/officeDocument/2006/relationships/image" Target="../media/image212.png"/><Relationship Id="rId21" Type="http://schemas.openxmlformats.org/officeDocument/2006/relationships/tags" Target="../tags/tag411.xml"/><Relationship Id="rId34" Type="http://schemas.openxmlformats.org/officeDocument/2006/relationships/image" Target="../media/image207.png"/><Relationship Id="rId42" Type="http://schemas.openxmlformats.org/officeDocument/2006/relationships/image" Target="../media/image224.png"/><Relationship Id="rId47" Type="http://schemas.openxmlformats.org/officeDocument/2006/relationships/image" Target="../media/image229.png"/><Relationship Id="rId50" Type="http://schemas.openxmlformats.org/officeDocument/2006/relationships/image" Target="../media/image232.png"/><Relationship Id="rId55" Type="http://schemas.openxmlformats.org/officeDocument/2006/relationships/image" Target="../media/image237.png"/><Relationship Id="rId7" Type="http://schemas.openxmlformats.org/officeDocument/2006/relationships/tags" Target="../tags/tag397.xml"/><Relationship Id="rId12" Type="http://schemas.openxmlformats.org/officeDocument/2006/relationships/tags" Target="../tags/tag402.xml"/><Relationship Id="rId17" Type="http://schemas.openxmlformats.org/officeDocument/2006/relationships/tags" Target="../tags/tag407.xml"/><Relationship Id="rId25" Type="http://schemas.openxmlformats.org/officeDocument/2006/relationships/tags" Target="../tags/tag415.xml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46" Type="http://schemas.openxmlformats.org/officeDocument/2006/relationships/image" Target="../media/image228.png"/><Relationship Id="rId59" Type="http://schemas.openxmlformats.org/officeDocument/2006/relationships/image" Target="../media/image241.png"/><Relationship Id="rId2" Type="http://schemas.openxmlformats.org/officeDocument/2006/relationships/tags" Target="../tags/tag392.xml"/><Relationship Id="rId16" Type="http://schemas.openxmlformats.org/officeDocument/2006/relationships/tags" Target="../tags/tag406.xml"/><Relationship Id="rId20" Type="http://schemas.openxmlformats.org/officeDocument/2006/relationships/tags" Target="../tags/tag410.xml"/><Relationship Id="rId29" Type="http://schemas.openxmlformats.org/officeDocument/2006/relationships/tags" Target="../tags/tag419.xml"/><Relationship Id="rId41" Type="http://schemas.openxmlformats.org/officeDocument/2006/relationships/image" Target="../media/image223.png"/><Relationship Id="rId54" Type="http://schemas.openxmlformats.org/officeDocument/2006/relationships/image" Target="../media/image236.png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11" Type="http://schemas.openxmlformats.org/officeDocument/2006/relationships/tags" Target="../tags/tag401.xml"/><Relationship Id="rId24" Type="http://schemas.openxmlformats.org/officeDocument/2006/relationships/tags" Target="../tags/tag414.xml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13.png"/><Relationship Id="rId45" Type="http://schemas.openxmlformats.org/officeDocument/2006/relationships/image" Target="../media/image227.png"/><Relationship Id="rId53" Type="http://schemas.openxmlformats.org/officeDocument/2006/relationships/image" Target="../media/image235.png"/><Relationship Id="rId58" Type="http://schemas.openxmlformats.org/officeDocument/2006/relationships/image" Target="../media/image240.png"/><Relationship Id="rId5" Type="http://schemas.openxmlformats.org/officeDocument/2006/relationships/tags" Target="../tags/tag395.xml"/><Relationship Id="rId15" Type="http://schemas.openxmlformats.org/officeDocument/2006/relationships/tags" Target="../tags/tag405.xml"/><Relationship Id="rId23" Type="http://schemas.openxmlformats.org/officeDocument/2006/relationships/tags" Target="../tags/tag413.xml"/><Relationship Id="rId28" Type="http://schemas.openxmlformats.org/officeDocument/2006/relationships/tags" Target="../tags/tag418.xml"/><Relationship Id="rId36" Type="http://schemas.openxmlformats.org/officeDocument/2006/relationships/image" Target="../media/image209.png"/><Relationship Id="rId49" Type="http://schemas.openxmlformats.org/officeDocument/2006/relationships/image" Target="../media/image231.png"/><Relationship Id="rId57" Type="http://schemas.openxmlformats.org/officeDocument/2006/relationships/image" Target="../media/image239.png"/><Relationship Id="rId10" Type="http://schemas.openxmlformats.org/officeDocument/2006/relationships/tags" Target="../tags/tag400.xml"/><Relationship Id="rId19" Type="http://schemas.openxmlformats.org/officeDocument/2006/relationships/tags" Target="../tags/tag409.xml"/><Relationship Id="rId31" Type="http://schemas.openxmlformats.org/officeDocument/2006/relationships/notesSlide" Target="../notesSlides/notesSlide36.xml"/><Relationship Id="rId44" Type="http://schemas.openxmlformats.org/officeDocument/2006/relationships/image" Target="../media/image226.png"/><Relationship Id="rId52" Type="http://schemas.openxmlformats.org/officeDocument/2006/relationships/image" Target="../media/image234.png"/><Relationship Id="rId60" Type="http://schemas.openxmlformats.org/officeDocument/2006/relationships/image" Target="../media/image242.png"/><Relationship Id="rId4" Type="http://schemas.openxmlformats.org/officeDocument/2006/relationships/tags" Target="../tags/tag394.xml"/><Relationship Id="rId9" Type="http://schemas.openxmlformats.org/officeDocument/2006/relationships/tags" Target="../tags/tag399.xml"/><Relationship Id="rId14" Type="http://schemas.openxmlformats.org/officeDocument/2006/relationships/tags" Target="../tags/tag404.xml"/><Relationship Id="rId22" Type="http://schemas.openxmlformats.org/officeDocument/2006/relationships/tags" Target="../tags/tag412.xml"/><Relationship Id="rId27" Type="http://schemas.openxmlformats.org/officeDocument/2006/relationships/tags" Target="../tags/tag417.xml"/><Relationship Id="rId30" Type="http://schemas.openxmlformats.org/officeDocument/2006/relationships/slideLayout" Target="../slideLayouts/slideLayout11.xml"/><Relationship Id="rId35" Type="http://schemas.openxmlformats.org/officeDocument/2006/relationships/image" Target="../media/image208.png"/><Relationship Id="rId43" Type="http://schemas.openxmlformats.org/officeDocument/2006/relationships/image" Target="../media/image225.png"/><Relationship Id="rId48" Type="http://schemas.openxmlformats.org/officeDocument/2006/relationships/image" Target="../media/image230.png"/><Relationship Id="rId56" Type="http://schemas.openxmlformats.org/officeDocument/2006/relationships/image" Target="../media/image238.png"/><Relationship Id="rId8" Type="http://schemas.openxmlformats.org/officeDocument/2006/relationships/tags" Target="../tags/tag398.xml"/><Relationship Id="rId51" Type="http://schemas.openxmlformats.org/officeDocument/2006/relationships/image" Target="../media/image233.png"/><Relationship Id="rId3" Type="http://schemas.openxmlformats.org/officeDocument/2006/relationships/tags" Target="../tags/tag393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tags" Target="../tags/tag432.xml"/><Relationship Id="rId18" Type="http://schemas.openxmlformats.org/officeDocument/2006/relationships/tags" Target="../tags/tag437.xml"/><Relationship Id="rId26" Type="http://schemas.openxmlformats.org/officeDocument/2006/relationships/tags" Target="../tags/tag445.xml"/><Relationship Id="rId39" Type="http://schemas.openxmlformats.org/officeDocument/2006/relationships/image" Target="../media/image212.png"/><Relationship Id="rId21" Type="http://schemas.openxmlformats.org/officeDocument/2006/relationships/tags" Target="../tags/tag440.xml"/><Relationship Id="rId34" Type="http://schemas.openxmlformats.org/officeDocument/2006/relationships/image" Target="../media/image207.png"/><Relationship Id="rId42" Type="http://schemas.openxmlformats.org/officeDocument/2006/relationships/image" Target="../media/image224.png"/><Relationship Id="rId47" Type="http://schemas.openxmlformats.org/officeDocument/2006/relationships/image" Target="../media/image229.png"/><Relationship Id="rId50" Type="http://schemas.openxmlformats.org/officeDocument/2006/relationships/image" Target="../media/image232.png"/><Relationship Id="rId55" Type="http://schemas.openxmlformats.org/officeDocument/2006/relationships/image" Target="../media/image237.png"/><Relationship Id="rId7" Type="http://schemas.openxmlformats.org/officeDocument/2006/relationships/tags" Target="../tags/tag426.xml"/><Relationship Id="rId12" Type="http://schemas.openxmlformats.org/officeDocument/2006/relationships/tags" Target="../tags/tag431.xml"/><Relationship Id="rId17" Type="http://schemas.openxmlformats.org/officeDocument/2006/relationships/tags" Target="../tags/tag436.xml"/><Relationship Id="rId25" Type="http://schemas.openxmlformats.org/officeDocument/2006/relationships/tags" Target="../tags/tag444.xml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46" Type="http://schemas.openxmlformats.org/officeDocument/2006/relationships/image" Target="../media/image228.png"/><Relationship Id="rId59" Type="http://schemas.openxmlformats.org/officeDocument/2006/relationships/image" Target="../media/image241.png"/><Relationship Id="rId2" Type="http://schemas.openxmlformats.org/officeDocument/2006/relationships/tags" Target="../tags/tag421.xml"/><Relationship Id="rId16" Type="http://schemas.openxmlformats.org/officeDocument/2006/relationships/tags" Target="../tags/tag435.xml"/><Relationship Id="rId20" Type="http://schemas.openxmlformats.org/officeDocument/2006/relationships/tags" Target="../tags/tag439.xml"/><Relationship Id="rId29" Type="http://schemas.openxmlformats.org/officeDocument/2006/relationships/tags" Target="../tags/tag448.xml"/><Relationship Id="rId41" Type="http://schemas.openxmlformats.org/officeDocument/2006/relationships/image" Target="../media/image223.png"/><Relationship Id="rId54" Type="http://schemas.openxmlformats.org/officeDocument/2006/relationships/image" Target="../media/image236.png"/><Relationship Id="rId1" Type="http://schemas.openxmlformats.org/officeDocument/2006/relationships/tags" Target="../tags/tag420.xml"/><Relationship Id="rId6" Type="http://schemas.openxmlformats.org/officeDocument/2006/relationships/tags" Target="../tags/tag425.xml"/><Relationship Id="rId11" Type="http://schemas.openxmlformats.org/officeDocument/2006/relationships/tags" Target="../tags/tag430.xml"/><Relationship Id="rId24" Type="http://schemas.openxmlformats.org/officeDocument/2006/relationships/tags" Target="../tags/tag443.xml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13.png"/><Relationship Id="rId45" Type="http://schemas.openxmlformats.org/officeDocument/2006/relationships/image" Target="../media/image227.png"/><Relationship Id="rId53" Type="http://schemas.openxmlformats.org/officeDocument/2006/relationships/image" Target="../media/image235.png"/><Relationship Id="rId58" Type="http://schemas.openxmlformats.org/officeDocument/2006/relationships/image" Target="../media/image240.png"/><Relationship Id="rId5" Type="http://schemas.openxmlformats.org/officeDocument/2006/relationships/tags" Target="../tags/tag424.xml"/><Relationship Id="rId15" Type="http://schemas.openxmlformats.org/officeDocument/2006/relationships/tags" Target="../tags/tag434.xml"/><Relationship Id="rId23" Type="http://schemas.openxmlformats.org/officeDocument/2006/relationships/tags" Target="../tags/tag442.xml"/><Relationship Id="rId28" Type="http://schemas.openxmlformats.org/officeDocument/2006/relationships/tags" Target="../tags/tag447.xml"/><Relationship Id="rId36" Type="http://schemas.openxmlformats.org/officeDocument/2006/relationships/image" Target="../media/image209.png"/><Relationship Id="rId49" Type="http://schemas.openxmlformats.org/officeDocument/2006/relationships/image" Target="../media/image231.png"/><Relationship Id="rId57" Type="http://schemas.openxmlformats.org/officeDocument/2006/relationships/image" Target="../media/image239.png"/><Relationship Id="rId10" Type="http://schemas.openxmlformats.org/officeDocument/2006/relationships/tags" Target="../tags/tag429.xml"/><Relationship Id="rId19" Type="http://schemas.openxmlformats.org/officeDocument/2006/relationships/tags" Target="../tags/tag438.xml"/><Relationship Id="rId31" Type="http://schemas.openxmlformats.org/officeDocument/2006/relationships/notesSlide" Target="../notesSlides/notesSlide37.xml"/><Relationship Id="rId44" Type="http://schemas.openxmlformats.org/officeDocument/2006/relationships/image" Target="../media/image226.png"/><Relationship Id="rId52" Type="http://schemas.openxmlformats.org/officeDocument/2006/relationships/image" Target="../media/image234.png"/><Relationship Id="rId60" Type="http://schemas.openxmlformats.org/officeDocument/2006/relationships/image" Target="../media/image242.png"/><Relationship Id="rId4" Type="http://schemas.openxmlformats.org/officeDocument/2006/relationships/tags" Target="../tags/tag423.xml"/><Relationship Id="rId9" Type="http://schemas.openxmlformats.org/officeDocument/2006/relationships/tags" Target="../tags/tag428.xml"/><Relationship Id="rId14" Type="http://schemas.openxmlformats.org/officeDocument/2006/relationships/tags" Target="../tags/tag433.xml"/><Relationship Id="rId22" Type="http://schemas.openxmlformats.org/officeDocument/2006/relationships/tags" Target="../tags/tag441.xml"/><Relationship Id="rId27" Type="http://schemas.openxmlformats.org/officeDocument/2006/relationships/tags" Target="../tags/tag446.xml"/><Relationship Id="rId30" Type="http://schemas.openxmlformats.org/officeDocument/2006/relationships/slideLayout" Target="../slideLayouts/slideLayout11.xml"/><Relationship Id="rId35" Type="http://schemas.openxmlformats.org/officeDocument/2006/relationships/image" Target="../media/image208.png"/><Relationship Id="rId43" Type="http://schemas.openxmlformats.org/officeDocument/2006/relationships/image" Target="../media/image225.png"/><Relationship Id="rId48" Type="http://schemas.openxmlformats.org/officeDocument/2006/relationships/image" Target="../media/image230.png"/><Relationship Id="rId56" Type="http://schemas.openxmlformats.org/officeDocument/2006/relationships/image" Target="../media/image238.png"/><Relationship Id="rId8" Type="http://schemas.openxmlformats.org/officeDocument/2006/relationships/tags" Target="../tags/tag427.xml"/><Relationship Id="rId51" Type="http://schemas.openxmlformats.org/officeDocument/2006/relationships/image" Target="../media/image233.png"/><Relationship Id="rId3" Type="http://schemas.openxmlformats.org/officeDocument/2006/relationships/tags" Target="../tags/tag42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tags" Target="../tags/tag461.xml"/><Relationship Id="rId18" Type="http://schemas.openxmlformats.org/officeDocument/2006/relationships/tags" Target="../tags/tag466.xml"/><Relationship Id="rId26" Type="http://schemas.openxmlformats.org/officeDocument/2006/relationships/tags" Target="../tags/tag474.xml"/><Relationship Id="rId39" Type="http://schemas.openxmlformats.org/officeDocument/2006/relationships/image" Target="../media/image212.png"/><Relationship Id="rId21" Type="http://schemas.openxmlformats.org/officeDocument/2006/relationships/tags" Target="../tags/tag469.xml"/><Relationship Id="rId34" Type="http://schemas.openxmlformats.org/officeDocument/2006/relationships/image" Target="../media/image207.png"/><Relationship Id="rId42" Type="http://schemas.openxmlformats.org/officeDocument/2006/relationships/image" Target="../media/image224.png"/><Relationship Id="rId47" Type="http://schemas.openxmlformats.org/officeDocument/2006/relationships/image" Target="../media/image229.png"/><Relationship Id="rId50" Type="http://schemas.openxmlformats.org/officeDocument/2006/relationships/image" Target="../media/image232.png"/><Relationship Id="rId55" Type="http://schemas.openxmlformats.org/officeDocument/2006/relationships/image" Target="../media/image237.png"/><Relationship Id="rId7" Type="http://schemas.openxmlformats.org/officeDocument/2006/relationships/tags" Target="../tags/tag455.xml"/><Relationship Id="rId12" Type="http://schemas.openxmlformats.org/officeDocument/2006/relationships/tags" Target="../tags/tag460.xml"/><Relationship Id="rId17" Type="http://schemas.openxmlformats.org/officeDocument/2006/relationships/tags" Target="../tags/tag465.xml"/><Relationship Id="rId25" Type="http://schemas.openxmlformats.org/officeDocument/2006/relationships/tags" Target="../tags/tag473.xml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46" Type="http://schemas.openxmlformats.org/officeDocument/2006/relationships/image" Target="../media/image228.png"/><Relationship Id="rId59" Type="http://schemas.openxmlformats.org/officeDocument/2006/relationships/image" Target="../media/image241.png"/><Relationship Id="rId2" Type="http://schemas.openxmlformats.org/officeDocument/2006/relationships/tags" Target="../tags/tag450.xml"/><Relationship Id="rId16" Type="http://schemas.openxmlformats.org/officeDocument/2006/relationships/tags" Target="../tags/tag464.xml"/><Relationship Id="rId20" Type="http://schemas.openxmlformats.org/officeDocument/2006/relationships/tags" Target="../tags/tag468.xml"/><Relationship Id="rId29" Type="http://schemas.openxmlformats.org/officeDocument/2006/relationships/tags" Target="../tags/tag477.xml"/><Relationship Id="rId41" Type="http://schemas.openxmlformats.org/officeDocument/2006/relationships/image" Target="../media/image223.png"/><Relationship Id="rId54" Type="http://schemas.openxmlformats.org/officeDocument/2006/relationships/image" Target="../media/image236.png"/><Relationship Id="rId1" Type="http://schemas.openxmlformats.org/officeDocument/2006/relationships/tags" Target="../tags/tag449.xml"/><Relationship Id="rId6" Type="http://schemas.openxmlformats.org/officeDocument/2006/relationships/tags" Target="../tags/tag454.xml"/><Relationship Id="rId11" Type="http://schemas.openxmlformats.org/officeDocument/2006/relationships/tags" Target="../tags/tag459.xml"/><Relationship Id="rId24" Type="http://schemas.openxmlformats.org/officeDocument/2006/relationships/tags" Target="../tags/tag472.xml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13.png"/><Relationship Id="rId45" Type="http://schemas.openxmlformats.org/officeDocument/2006/relationships/image" Target="../media/image227.png"/><Relationship Id="rId53" Type="http://schemas.openxmlformats.org/officeDocument/2006/relationships/image" Target="../media/image235.png"/><Relationship Id="rId58" Type="http://schemas.openxmlformats.org/officeDocument/2006/relationships/image" Target="../media/image240.png"/><Relationship Id="rId5" Type="http://schemas.openxmlformats.org/officeDocument/2006/relationships/tags" Target="../tags/tag453.xml"/><Relationship Id="rId15" Type="http://schemas.openxmlformats.org/officeDocument/2006/relationships/tags" Target="../tags/tag463.xml"/><Relationship Id="rId23" Type="http://schemas.openxmlformats.org/officeDocument/2006/relationships/tags" Target="../tags/tag471.xml"/><Relationship Id="rId28" Type="http://schemas.openxmlformats.org/officeDocument/2006/relationships/tags" Target="../tags/tag476.xml"/><Relationship Id="rId36" Type="http://schemas.openxmlformats.org/officeDocument/2006/relationships/image" Target="../media/image209.png"/><Relationship Id="rId49" Type="http://schemas.openxmlformats.org/officeDocument/2006/relationships/image" Target="../media/image231.png"/><Relationship Id="rId57" Type="http://schemas.openxmlformats.org/officeDocument/2006/relationships/image" Target="../media/image239.png"/><Relationship Id="rId10" Type="http://schemas.openxmlformats.org/officeDocument/2006/relationships/tags" Target="../tags/tag458.xml"/><Relationship Id="rId19" Type="http://schemas.openxmlformats.org/officeDocument/2006/relationships/tags" Target="../tags/tag467.xml"/><Relationship Id="rId31" Type="http://schemas.openxmlformats.org/officeDocument/2006/relationships/notesSlide" Target="../notesSlides/notesSlide38.xml"/><Relationship Id="rId44" Type="http://schemas.openxmlformats.org/officeDocument/2006/relationships/image" Target="../media/image226.png"/><Relationship Id="rId52" Type="http://schemas.openxmlformats.org/officeDocument/2006/relationships/image" Target="../media/image234.png"/><Relationship Id="rId60" Type="http://schemas.openxmlformats.org/officeDocument/2006/relationships/image" Target="../media/image242.png"/><Relationship Id="rId4" Type="http://schemas.openxmlformats.org/officeDocument/2006/relationships/tags" Target="../tags/tag452.xml"/><Relationship Id="rId9" Type="http://schemas.openxmlformats.org/officeDocument/2006/relationships/tags" Target="../tags/tag457.xml"/><Relationship Id="rId14" Type="http://schemas.openxmlformats.org/officeDocument/2006/relationships/tags" Target="../tags/tag462.xml"/><Relationship Id="rId22" Type="http://schemas.openxmlformats.org/officeDocument/2006/relationships/tags" Target="../tags/tag470.xml"/><Relationship Id="rId27" Type="http://schemas.openxmlformats.org/officeDocument/2006/relationships/tags" Target="../tags/tag475.xml"/><Relationship Id="rId30" Type="http://schemas.openxmlformats.org/officeDocument/2006/relationships/slideLayout" Target="../slideLayouts/slideLayout11.xml"/><Relationship Id="rId35" Type="http://schemas.openxmlformats.org/officeDocument/2006/relationships/image" Target="../media/image208.png"/><Relationship Id="rId43" Type="http://schemas.openxmlformats.org/officeDocument/2006/relationships/image" Target="../media/image225.png"/><Relationship Id="rId48" Type="http://schemas.openxmlformats.org/officeDocument/2006/relationships/image" Target="../media/image230.png"/><Relationship Id="rId56" Type="http://schemas.openxmlformats.org/officeDocument/2006/relationships/image" Target="../media/image238.png"/><Relationship Id="rId8" Type="http://schemas.openxmlformats.org/officeDocument/2006/relationships/tags" Target="../tags/tag456.xml"/><Relationship Id="rId51" Type="http://schemas.openxmlformats.org/officeDocument/2006/relationships/image" Target="../media/image233.png"/><Relationship Id="rId3" Type="http://schemas.openxmlformats.org/officeDocument/2006/relationships/tags" Target="../tags/tag45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485.xml"/><Relationship Id="rId13" Type="http://schemas.openxmlformats.org/officeDocument/2006/relationships/image" Target="../media/image244.png"/><Relationship Id="rId18" Type="http://schemas.openxmlformats.org/officeDocument/2006/relationships/image" Target="../media/image248.png"/><Relationship Id="rId3" Type="http://schemas.openxmlformats.org/officeDocument/2006/relationships/tags" Target="../tags/tag480.xml"/><Relationship Id="rId7" Type="http://schemas.openxmlformats.org/officeDocument/2006/relationships/tags" Target="../tags/tag484.xml"/><Relationship Id="rId12" Type="http://schemas.openxmlformats.org/officeDocument/2006/relationships/image" Target="../media/image243.png"/><Relationship Id="rId17" Type="http://schemas.openxmlformats.org/officeDocument/2006/relationships/image" Target="../media/image247.png"/><Relationship Id="rId2" Type="http://schemas.openxmlformats.org/officeDocument/2006/relationships/tags" Target="../tags/tag479.xml"/><Relationship Id="rId16" Type="http://schemas.openxmlformats.org/officeDocument/2006/relationships/image" Target="../media/image246.png"/><Relationship Id="rId20" Type="http://schemas.openxmlformats.org/officeDocument/2006/relationships/image" Target="../media/image250.png"/><Relationship Id="rId1" Type="http://schemas.openxmlformats.org/officeDocument/2006/relationships/tags" Target="../tags/tag478.xml"/><Relationship Id="rId6" Type="http://schemas.openxmlformats.org/officeDocument/2006/relationships/tags" Target="../tags/tag483.xml"/><Relationship Id="rId11" Type="http://schemas.openxmlformats.org/officeDocument/2006/relationships/notesSlide" Target="../notesSlides/notesSlide39.xml"/><Relationship Id="rId5" Type="http://schemas.openxmlformats.org/officeDocument/2006/relationships/tags" Target="../tags/tag482.xml"/><Relationship Id="rId15" Type="http://schemas.openxmlformats.org/officeDocument/2006/relationships/image" Target="../media/image245.png"/><Relationship Id="rId10" Type="http://schemas.openxmlformats.org/officeDocument/2006/relationships/slideLayout" Target="../slideLayouts/slideLayout9.xml"/><Relationship Id="rId19" Type="http://schemas.openxmlformats.org/officeDocument/2006/relationships/image" Target="../media/image249.png"/><Relationship Id="rId4" Type="http://schemas.openxmlformats.org/officeDocument/2006/relationships/tags" Target="../tags/tag481.xml"/><Relationship Id="rId9" Type="http://schemas.openxmlformats.org/officeDocument/2006/relationships/tags" Target="../tags/tag486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494.xml"/><Relationship Id="rId13" Type="http://schemas.openxmlformats.org/officeDocument/2006/relationships/tags" Target="../tags/tag499.xml"/><Relationship Id="rId18" Type="http://schemas.openxmlformats.org/officeDocument/2006/relationships/tags" Target="../tags/tag504.xml"/><Relationship Id="rId26" Type="http://schemas.openxmlformats.org/officeDocument/2006/relationships/image" Target="../media/image8.png"/><Relationship Id="rId39" Type="http://schemas.openxmlformats.org/officeDocument/2006/relationships/image" Target="../media/image176.png"/><Relationship Id="rId3" Type="http://schemas.openxmlformats.org/officeDocument/2006/relationships/tags" Target="../tags/tag489.xml"/><Relationship Id="rId21" Type="http://schemas.openxmlformats.org/officeDocument/2006/relationships/tags" Target="../tags/tag507.xml"/><Relationship Id="rId34" Type="http://schemas.openxmlformats.org/officeDocument/2006/relationships/image" Target="../media/image171.png"/><Relationship Id="rId42" Type="http://schemas.openxmlformats.org/officeDocument/2006/relationships/image" Target="../media/image179.png"/><Relationship Id="rId7" Type="http://schemas.openxmlformats.org/officeDocument/2006/relationships/tags" Target="../tags/tag493.xml"/><Relationship Id="rId12" Type="http://schemas.openxmlformats.org/officeDocument/2006/relationships/tags" Target="../tags/tag498.xml"/><Relationship Id="rId17" Type="http://schemas.openxmlformats.org/officeDocument/2006/relationships/tags" Target="../tags/tag503.xml"/><Relationship Id="rId25" Type="http://schemas.openxmlformats.org/officeDocument/2006/relationships/notesSlide" Target="../notesSlides/notesSlide40.xml"/><Relationship Id="rId33" Type="http://schemas.openxmlformats.org/officeDocument/2006/relationships/image" Target="../media/image170.png"/><Relationship Id="rId38" Type="http://schemas.openxmlformats.org/officeDocument/2006/relationships/image" Target="../media/image175.png"/><Relationship Id="rId2" Type="http://schemas.openxmlformats.org/officeDocument/2006/relationships/tags" Target="../tags/tag488.xml"/><Relationship Id="rId16" Type="http://schemas.openxmlformats.org/officeDocument/2006/relationships/tags" Target="../tags/tag502.xml"/><Relationship Id="rId20" Type="http://schemas.openxmlformats.org/officeDocument/2006/relationships/tags" Target="../tags/tag506.xml"/><Relationship Id="rId29" Type="http://schemas.openxmlformats.org/officeDocument/2006/relationships/image" Target="../media/image249.png"/><Relationship Id="rId41" Type="http://schemas.openxmlformats.org/officeDocument/2006/relationships/image" Target="../media/image178.png"/><Relationship Id="rId1" Type="http://schemas.openxmlformats.org/officeDocument/2006/relationships/tags" Target="../tags/tag487.xml"/><Relationship Id="rId6" Type="http://schemas.openxmlformats.org/officeDocument/2006/relationships/tags" Target="../tags/tag492.xml"/><Relationship Id="rId11" Type="http://schemas.openxmlformats.org/officeDocument/2006/relationships/tags" Target="../tags/tag497.xml"/><Relationship Id="rId24" Type="http://schemas.openxmlformats.org/officeDocument/2006/relationships/slideLayout" Target="../slideLayouts/slideLayout9.xml"/><Relationship Id="rId32" Type="http://schemas.openxmlformats.org/officeDocument/2006/relationships/image" Target="../media/image251.png"/><Relationship Id="rId37" Type="http://schemas.openxmlformats.org/officeDocument/2006/relationships/image" Target="../media/image174.png"/><Relationship Id="rId40" Type="http://schemas.openxmlformats.org/officeDocument/2006/relationships/image" Target="../media/image177.png"/><Relationship Id="rId45" Type="http://schemas.openxmlformats.org/officeDocument/2006/relationships/image" Target="../media/image252.png"/><Relationship Id="rId5" Type="http://schemas.openxmlformats.org/officeDocument/2006/relationships/tags" Target="../tags/tag491.xml"/><Relationship Id="rId15" Type="http://schemas.openxmlformats.org/officeDocument/2006/relationships/tags" Target="../tags/tag501.xml"/><Relationship Id="rId23" Type="http://schemas.openxmlformats.org/officeDocument/2006/relationships/tags" Target="../tags/tag509.xml"/><Relationship Id="rId28" Type="http://schemas.openxmlformats.org/officeDocument/2006/relationships/image" Target="../media/image246.png"/><Relationship Id="rId36" Type="http://schemas.openxmlformats.org/officeDocument/2006/relationships/image" Target="../media/image172.png"/><Relationship Id="rId10" Type="http://schemas.openxmlformats.org/officeDocument/2006/relationships/tags" Target="../tags/tag496.xml"/><Relationship Id="rId19" Type="http://schemas.openxmlformats.org/officeDocument/2006/relationships/tags" Target="../tags/tag505.xml"/><Relationship Id="rId31" Type="http://schemas.openxmlformats.org/officeDocument/2006/relationships/image" Target="../media/image169.png"/><Relationship Id="rId44" Type="http://schemas.openxmlformats.org/officeDocument/2006/relationships/image" Target="../media/image181.png"/><Relationship Id="rId4" Type="http://schemas.openxmlformats.org/officeDocument/2006/relationships/tags" Target="../tags/tag490.xml"/><Relationship Id="rId9" Type="http://schemas.openxmlformats.org/officeDocument/2006/relationships/tags" Target="../tags/tag495.xml"/><Relationship Id="rId14" Type="http://schemas.openxmlformats.org/officeDocument/2006/relationships/tags" Target="../tags/tag500.xml"/><Relationship Id="rId22" Type="http://schemas.openxmlformats.org/officeDocument/2006/relationships/tags" Target="../tags/tag508.xml"/><Relationship Id="rId27" Type="http://schemas.openxmlformats.org/officeDocument/2006/relationships/image" Target="../media/image245.png"/><Relationship Id="rId30" Type="http://schemas.openxmlformats.org/officeDocument/2006/relationships/image" Target="../media/image248.png"/><Relationship Id="rId35" Type="http://schemas.openxmlformats.org/officeDocument/2006/relationships/image" Target="../media/image173.png"/><Relationship Id="rId43" Type="http://schemas.openxmlformats.org/officeDocument/2006/relationships/image" Target="../media/image1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517.xml"/><Relationship Id="rId13" Type="http://schemas.openxmlformats.org/officeDocument/2006/relationships/tags" Target="../tags/tag522.xml"/><Relationship Id="rId18" Type="http://schemas.openxmlformats.org/officeDocument/2006/relationships/notesSlide" Target="../notesSlides/notesSlide41.xml"/><Relationship Id="rId26" Type="http://schemas.openxmlformats.org/officeDocument/2006/relationships/image" Target="../media/image253.png"/><Relationship Id="rId3" Type="http://schemas.openxmlformats.org/officeDocument/2006/relationships/tags" Target="../tags/tag512.xml"/><Relationship Id="rId21" Type="http://schemas.openxmlformats.org/officeDocument/2006/relationships/image" Target="../media/image246.png"/><Relationship Id="rId7" Type="http://schemas.openxmlformats.org/officeDocument/2006/relationships/tags" Target="../tags/tag516.xml"/><Relationship Id="rId12" Type="http://schemas.openxmlformats.org/officeDocument/2006/relationships/tags" Target="../tags/tag521.xml"/><Relationship Id="rId17" Type="http://schemas.openxmlformats.org/officeDocument/2006/relationships/slideLayout" Target="../slideLayouts/slideLayout9.xml"/><Relationship Id="rId25" Type="http://schemas.openxmlformats.org/officeDocument/2006/relationships/image" Target="../media/image243.png"/><Relationship Id="rId2" Type="http://schemas.openxmlformats.org/officeDocument/2006/relationships/tags" Target="../tags/tag511.xml"/><Relationship Id="rId16" Type="http://schemas.openxmlformats.org/officeDocument/2006/relationships/tags" Target="../tags/tag525.xml"/><Relationship Id="rId20" Type="http://schemas.openxmlformats.org/officeDocument/2006/relationships/image" Target="../media/image245.png"/><Relationship Id="rId1" Type="http://schemas.openxmlformats.org/officeDocument/2006/relationships/tags" Target="../tags/tag510.xml"/><Relationship Id="rId6" Type="http://schemas.openxmlformats.org/officeDocument/2006/relationships/tags" Target="../tags/tag515.xml"/><Relationship Id="rId11" Type="http://schemas.openxmlformats.org/officeDocument/2006/relationships/tags" Target="../tags/tag520.xml"/><Relationship Id="rId24" Type="http://schemas.openxmlformats.org/officeDocument/2006/relationships/image" Target="../media/image249.png"/><Relationship Id="rId5" Type="http://schemas.openxmlformats.org/officeDocument/2006/relationships/tags" Target="../tags/tag514.xml"/><Relationship Id="rId15" Type="http://schemas.openxmlformats.org/officeDocument/2006/relationships/tags" Target="../tags/tag524.xml"/><Relationship Id="rId23" Type="http://schemas.openxmlformats.org/officeDocument/2006/relationships/image" Target="../media/image248.png"/><Relationship Id="rId28" Type="http://schemas.openxmlformats.org/officeDocument/2006/relationships/image" Target="../media/image254.png"/><Relationship Id="rId10" Type="http://schemas.openxmlformats.org/officeDocument/2006/relationships/tags" Target="../tags/tag519.xml"/><Relationship Id="rId19" Type="http://schemas.openxmlformats.org/officeDocument/2006/relationships/image" Target="../media/image8.png"/><Relationship Id="rId4" Type="http://schemas.openxmlformats.org/officeDocument/2006/relationships/tags" Target="../tags/tag513.xml"/><Relationship Id="rId9" Type="http://schemas.openxmlformats.org/officeDocument/2006/relationships/tags" Target="../tags/tag518.xml"/><Relationship Id="rId14" Type="http://schemas.openxmlformats.org/officeDocument/2006/relationships/tags" Target="../tags/tag523.xml"/><Relationship Id="rId22" Type="http://schemas.openxmlformats.org/officeDocument/2006/relationships/image" Target="../media/image247.png"/><Relationship Id="rId27" Type="http://schemas.openxmlformats.org/officeDocument/2006/relationships/image" Target="../media/image24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tags" Target="../tags/tag528.xml"/><Relationship Id="rId7" Type="http://schemas.openxmlformats.org/officeDocument/2006/relationships/image" Target="../media/image256.png"/><Relationship Id="rId2" Type="http://schemas.openxmlformats.org/officeDocument/2006/relationships/tags" Target="../tags/tag527.xml"/><Relationship Id="rId1" Type="http://schemas.openxmlformats.org/officeDocument/2006/relationships/tags" Target="../tags/tag526.xml"/><Relationship Id="rId6" Type="http://schemas.openxmlformats.org/officeDocument/2006/relationships/image" Target="../media/image255.png"/><Relationship Id="rId5" Type="http://schemas.openxmlformats.org/officeDocument/2006/relationships/notesSlide" Target="../notesSlides/notesSlide42.xml"/><Relationship Id="rId10" Type="http://schemas.openxmlformats.org/officeDocument/2006/relationships/image" Target="../media/image259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536.xml"/><Relationship Id="rId13" Type="http://schemas.openxmlformats.org/officeDocument/2006/relationships/tags" Target="../tags/tag541.xml"/><Relationship Id="rId18" Type="http://schemas.openxmlformats.org/officeDocument/2006/relationships/slideLayout" Target="../slideLayouts/slideLayout9.xml"/><Relationship Id="rId26" Type="http://schemas.openxmlformats.org/officeDocument/2006/relationships/image" Target="../media/image244.png"/><Relationship Id="rId3" Type="http://schemas.openxmlformats.org/officeDocument/2006/relationships/tags" Target="../tags/tag531.xml"/><Relationship Id="rId21" Type="http://schemas.openxmlformats.org/officeDocument/2006/relationships/image" Target="../media/image245.png"/><Relationship Id="rId7" Type="http://schemas.openxmlformats.org/officeDocument/2006/relationships/tags" Target="../tags/tag535.xml"/><Relationship Id="rId12" Type="http://schemas.openxmlformats.org/officeDocument/2006/relationships/tags" Target="../tags/tag540.xml"/><Relationship Id="rId17" Type="http://schemas.openxmlformats.org/officeDocument/2006/relationships/tags" Target="../tags/tag545.xml"/><Relationship Id="rId25" Type="http://schemas.openxmlformats.org/officeDocument/2006/relationships/image" Target="../media/image249.png"/><Relationship Id="rId2" Type="http://schemas.openxmlformats.org/officeDocument/2006/relationships/tags" Target="../tags/tag530.xml"/><Relationship Id="rId16" Type="http://schemas.openxmlformats.org/officeDocument/2006/relationships/tags" Target="../tags/tag544.xml"/><Relationship Id="rId20" Type="http://schemas.openxmlformats.org/officeDocument/2006/relationships/image" Target="../media/image8.png"/><Relationship Id="rId29" Type="http://schemas.openxmlformats.org/officeDocument/2006/relationships/image" Target="../media/image184.png"/><Relationship Id="rId1" Type="http://schemas.openxmlformats.org/officeDocument/2006/relationships/tags" Target="../tags/tag529.xml"/><Relationship Id="rId6" Type="http://schemas.openxmlformats.org/officeDocument/2006/relationships/tags" Target="../tags/tag534.xml"/><Relationship Id="rId11" Type="http://schemas.openxmlformats.org/officeDocument/2006/relationships/tags" Target="../tags/tag539.xml"/><Relationship Id="rId24" Type="http://schemas.openxmlformats.org/officeDocument/2006/relationships/image" Target="../media/image248.png"/><Relationship Id="rId5" Type="http://schemas.openxmlformats.org/officeDocument/2006/relationships/tags" Target="../tags/tag533.xml"/><Relationship Id="rId15" Type="http://schemas.openxmlformats.org/officeDocument/2006/relationships/tags" Target="../tags/tag543.xml"/><Relationship Id="rId23" Type="http://schemas.openxmlformats.org/officeDocument/2006/relationships/image" Target="../media/image247.png"/><Relationship Id="rId28" Type="http://schemas.openxmlformats.org/officeDocument/2006/relationships/image" Target="../media/image261.png"/><Relationship Id="rId10" Type="http://schemas.openxmlformats.org/officeDocument/2006/relationships/tags" Target="../tags/tag538.xml"/><Relationship Id="rId19" Type="http://schemas.openxmlformats.org/officeDocument/2006/relationships/notesSlide" Target="../notesSlides/notesSlide43.xml"/><Relationship Id="rId4" Type="http://schemas.openxmlformats.org/officeDocument/2006/relationships/tags" Target="../tags/tag532.xml"/><Relationship Id="rId9" Type="http://schemas.openxmlformats.org/officeDocument/2006/relationships/tags" Target="../tags/tag537.xml"/><Relationship Id="rId14" Type="http://schemas.openxmlformats.org/officeDocument/2006/relationships/tags" Target="../tags/tag542.xml"/><Relationship Id="rId22" Type="http://schemas.openxmlformats.org/officeDocument/2006/relationships/image" Target="../media/image246.png"/><Relationship Id="rId27" Type="http://schemas.openxmlformats.org/officeDocument/2006/relationships/image" Target="../media/image260.png"/><Relationship Id="rId30" Type="http://schemas.openxmlformats.org/officeDocument/2006/relationships/image" Target="../media/image2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553.xml"/><Relationship Id="rId13" Type="http://schemas.openxmlformats.org/officeDocument/2006/relationships/tags" Target="../tags/tag558.xml"/><Relationship Id="rId18" Type="http://schemas.openxmlformats.org/officeDocument/2006/relationships/tags" Target="../tags/tag563.xml"/><Relationship Id="rId26" Type="http://schemas.openxmlformats.org/officeDocument/2006/relationships/image" Target="../media/image245.png"/><Relationship Id="rId3" Type="http://schemas.openxmlformats.org/officeDocument/2006/relationships/tags" Target="../tags/tag548.xml"/><Relationship Id="rId21" Type="http://schemas.openxmlformats.org/officeDocument/2006/relationships/tags" Target="../tags/tag566.xml"/><Relationship Id="rId34" Type="http://schemas.openxmlformats.org/officeDocument/2006/relationships/image" Target="../media/image267.png"/><Relationship Id="rId7" Type="http://schemas.openxmlformats.org/officeDocument/2006/relationships/tags" Target="../tags/tag552.xml"/><Relationship Id="rId12" Type="http://schemas.openxmlformats.org/officeDocument/2006/relationships/tags" Target="../tags/tag557.xml"/><Relationship Id="rId17" Type="http://schemas.openxmlformats.org/officeDocument/2006/relationships/tags" Target="../tags/tag562.xml"/><Relationship Id="rId25" Type="http://schemas.openxmlformats.org/officeDocument/2006/relationships/image" Target="../media/image8.png"/><Relationship Id="rId33" Type="http://schemas.openxmlformats.org/officeDocument/2006/relationships/image" Target="../media/image266.png"/><Relationship Id="rId38" Type="http://schemas.openxmlformats.org/officeDocument/2006/relationships/image" Target="../media/image271.png"/><Relationship Id="rId2" Type="http://schemas.openxmlformats.org/officeDocument/2006/relationships/tags" Target="../tags/tag547.xml"/><Relationship Id="rId16" Type="http://schemas.openxmlformats.org/officeDocument/2006/relationships/tags" Target="../tags/tag561.xml"/><Relationship Id="rId20" Type="http://schemas.openxmlformats.org/officeDocument/2006/relationships/tags" Target="../tags/tag565.xml"/><Relationship Id="rId29" Type="http://schemas.openxmlformats.org/officeDocument/2006/relationships/image" Target="../media/image247.png"/><Relationship Id="rId1" Type="http://schemas.openxmlformats.org/officeDocument/2006/relationships/tags" Target="../tags/tag546.xml"/><Relationship Id="rId6" Type="http://schemas.openxmlformats.org/officeDocument/2006/relationships/tags" Target="../tags/tag551.xml"/><Relationship Id="rId11" Type="http://schemas.openxmlformats.org/officeDocument/2006/relationships/tags" Target="../tags/tag556.xml"/><Relationship Id="rId24" Type="http://schemas.openxmlformats.org/officeDocument/2006/relationships/notesSlide" Target="../notesSlides/notesSlide44.xml"/><Relationship Id="rId32" Type="http://schemas.openxmlformats.org/officeDocument/2006/relationships/image" Target="../media/image265.png"/><Relationship Id="rId37" Type="http://schemas.openxmlformats.org/officeDocument/2006/relationships/image" Target="../media/image270.png"/><Relationship Id="rId5" Type="http://schemas.openxmlformats.org/officeDocument/2006/relationships/tags" Target="../tags/tag550.xml"/><Relationship Id="rId15" Type="http://schemas.openxmlformats.org/officeDocument/2006/relationships/tags" Target="../tags/tag560.xml"/><Relationship Id="rId23" Type="http://schemas.openxmlformats.org/officeDocument/2006/relationships/slideLayout" Target="../slideLayouts/slideLayout9.xml"/><Relationship Id="rId28" Type="http://schemas.openxmlformats.org/officeDocument/2006/relationships/image" Target="../media/image263.png"/><Relationship Id="rId36" Type="http://schemas.openxmlformats.org/officeDocument/2006/relationships/image" Target="../media/image269.png"/><Relationship Id="rId10" Type="http://schemas.openxmlformats.org/officeDocument/2006/relationships/tags" Target="../tags/tag555.xml"/><Relationship Id="rId19" Type="http://schemas.openxmlformats.org/officeDocument/2006/relationships/tags" Target="../tags/tag564.xml"/><Relationship Id="rId31" Type="http://schemas.openxmlformats.org/officeDocument/2006/relationships/image" Target="../media/image264.png"/><Relationship Id="rId4" Type="http://schemas.openxmlformats.org/officeDocument/2006/relationships/tags" Target="../tags/tag549.xml"/><Relationship Id="rId9" Type="http://schemas.openxmlformats.org/officeDocument/2006/relationships/tags" Target="../tags/tag554.xml"/><Relationship Id="rId14" Type="http://schemas.openxmlformats.org/officeDocument/2006/relationships/tags" Target="../tags/tag559.xml"/><Relationship Id="rId22" Type="http://schemas.openxmlformats.org/officeDocument/2006/relationships/tags" Target="../tags/tag567.xml"/><Relationship Id="rId27" Type="http://schemas.openxmlformats.org/officeDocument/2006/relationships/image" Target="../media/image246.png"/><Relationship Id="rId30" Type="http://schemas.openxmlformats.org/officeDocument/2006/relationships/image" Target="../media/image248.png"/><Relationship Id="rId35" Type="http://schemas.openxmlformats.org/officeDocument/2006/relationships/image" Target="../media/image2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45.tiff"/><Relationship Id="rId2" Type="http://schemas.openxmlformats.org/officeDocument/2006/relationships/tags" Target="../tags/tag569.xml"/><Relationship Id="rId1" Type="http://schemas.openxmlformats.org/officeDocument/2006/relationships/tags" Target="../tags/tag568.xml"/><Relationship Id="rId6" Type="http://schemas.openxmlformats.org/officeDocument/2006/relationships/image" Target="../media/image144.tiff"/><Relationship Id="rId5" Type="http://schemas.openxmlformats.org/officeDocument/2006/relationships/image" Target="../media/image143.tiff"/><Relationship Id="rId10" Type="http://schemas.openxmlformats.org/officeDocument/2006/relationships/image" Target="../media/image155.png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77.xml"/><Relationship Id="rId13" Type="http://schemas.openxmlformats.org/officeDocument/2006/relationships/image" Target="../media/image120.png"/><Relationship Id="rId18" Type="http://schemas.openxmlformats.org/officeDocument/2006/relationships/image" Target="../media/image190.png"/><Relationship Id="rId3" Type="http://schemas.openxmlformats.org/officeDocument/2006/relationships/tags" Target="../tags/tag572.xml"/><Relationship Id="rId7" Type="http://schemas.openxmlformats.org/officeDocument/2006/relationships/tags" Target="../tags/tag576.xml"/><Relationship Id="rId12" Type="http://schemas.openxmlformats.org/officeDocument/2006/relationships/image" Target="../media/image283.png"/><Relationship Id="rId17" Type="http://schemas.openxmlformats.org/officeDocument/2006/relationships/image" Target="../media/image188.png"/><Relationship Id="rId2" Type="http://schemas.openxmlformats.org/officeDocument/2006/relationships/tags" Target="../tags/tag571.xml"/><Relationship Id="rId16" Type="http://schemas.openxmlformats.org/officeDocument/2006/relationships/image" Target="../media/image185.png"/><Relationship Id="rId1" Type="http://schemas.openxmlformats.org/officeDocument/2006/relationships/tags" Target="../tags/tag570.xml"/><Relationship Id="rId6" Type="http://schemas.openxmlformats.org/officeDocument/2006/relationships/tags" Target="../tags/tag575.xml"/><Relationship Id="rId11" Type="http://schemas.openxmlformats.org/officeDocument/2006/relationships/image" Target="../media/image122.png"/><Relationship Id="rId5" Type="http://schemas.openxmlformats.org/officeDocument/2006/relationships/tags" Target="../tags/tag574.xml"/><Relationship Id="rId15" Type="http://schemas.openxmlformats.org/officeDocument/2006/relationships/image" Target="../media/image123.png"/><Relationship Id="rId10" Type="http://schemas.openxmlformats.org/officeDocument/2006/relationships/notesSlide" Target="../notesSlides/notesSlide48.xml"/><Relationship Id="rId4" Type="http://schemas.openxmlformats.org/officeDocument/2006/relationships/tags" Target="../tags/tag573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notesSlide" Target="../notesSlides/notesSlide6.xml"/><Relationship Id="rId18" Type="http://schemas.openxmlformats.org/officeDocument/2006/relationships/image" Target="../media/image8.png"/><Relationship Id="rId3" Type="http://schemas.openxmlformats.org/officeDocument/2006/relationships/tags" Target="../tags/tag11.xml"/><Relationship Id="rId21" Type="http://schemas.openxmlformats.org/officeDocument/2006/relationships/image" Target="../media/image16.png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13.png"/><Relationship Id="rId2" Type="http://schemas.openxmlformats.org/officeDocument/2006/relationships/tags" Target="../tags/tag10.xml"/><Relationship Id="rId16" Type="http://schemas.openxmlformats.org/officeDocument/2006/relationships/image" Target="../media/image12.png"/><Relationship Id="rId20" Type="http://schemas.openxmlformats.org/officeDocument/2006/relationships/image" Target="../media/image15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11.png"/><Relationship Id="rId10" Type="http://schemas.openxmlformats.org/officeDocument/2006/relationships/tags" Target="../tags/tag18.xml"/><Relationship Id="rId19" Type="http://schemas.openxmlformats.org/officeDocument/2006/relationships/image" Target="../media/image14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18.emf"/><Relationship Id="rId18" Type="http://schemas.openxmlformats.org/officeDocument/2006/relationships/image" Target="../media/image22.png"/><Relationship Id="rId3" Type="http://schemas.openxmlformats.org/officeDocument/2006/relationships/tags" Target="../tags/tag22.xml"/><Relationship Id="rId21" Type="http://schemas.openxmlformats.org/officeDocument/2006/relationships/image" Target="../media/image25.png"/><Relationship Id="rId7" Type="http://schemas.openxmlformats.org/officeDocument/2006/relationships/tags" Target="../tags/tag26.xml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tags" Target="../tags/tag2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5.png"/><Relationship Id="rId5" Type="http://schemas.openxmlformats.org/officeDocument/2006/relationships/tags" Target="../tags/tag24.xml"/><Relationship Id="rId15" Type="http://schemas.openxmlformats.org/officeDocument/2006/relationships/image" Target="../media/image8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23.png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notesSlide" Target="../notesSlides/notesSlide8.xml"/><Relationship Id="rId18" Type="http://schemas.openxmlformats.org/officeDocument/2006/relationships/image" Target="../media/image29.png"/><Relationship Id="rId3" Type="http://schemas.openxmlformats.org/officeDocument/2006/relationships/tags" Target="../tags/tag30.xml"/><Relationship Id="rId21" Type="http://schemas.openxmlformats.org/officeDocument/2006/relationships/image" Target="../media/image32.png"/><Relationship Id="rId7" Type="http://schemas.openxmlformats.org/officeDocument/2006/relationships/tags" Target="../tags/tag34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28.png"/><Relationship Id="rId25" Type="http://schemas.openxmlformats.org/officeDocument/2006/relationships/image" Target="../media/image35.png"/><Relationship Id="rId2" Type="http://schemas.openxmlformats.org/officeDocument/2006/relationships/tags" Target="../tags/tag29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tags" Target="../tags/tag38.xml"/><Relationship Id="rId24" Type="http://schemas.openxmlformats.org/officeDocument/2006/relationships/image" Target="../media/image34.png"/><Relationship Id="rId5" Type="http://schemas.openxmlformats.org/officeDocument/2006/relationships/tags" Target="../tags/tag32.xml"/><Relationship Id="rId15" Type="http://schemas.openxmlformats.org/officeDocument/2006/relationships/image" Target="../media/image26.png"/><Relationship Id="rId23" Type="http://schemas.openxmlformats.org/officeDocument/2006/relationships/image" Target="../media/image33.png"/><Relationship Id="rId10" Type="http://schemas.openxmlformats.org/officeDocument/2006/relationships/tags" Target="../tags/tag37.xml"/><Relationship Id="rId19" Type="http://schemas.openxmlformats.org/officeDocument/2006/relationships/image" Target="../media/image30.pn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image" Target="../media/image23.png"/><Relationship Id="rId2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26" Type="http://schemas.openxmlformats.org/officeDocument/2006/relationships/image" Target="../media/image5.png"/><Relationship Id="rId39" Type="http://schemas.openxmlformats.org/officeDocument/2006/relationships/image" Target="../media/image48.png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image" Target="../media/image36.png"/><Relationship Id="rId33" Type="http://schemas.openxmlformats.org/officeDocument/2006/relationships/image" Target="../media/image8.png"/><Relationship Id="rId38" Type="http://schemas.openxmlformats.org/officeDocument/2006/relationships/image" Target="../media/image47.png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29" Type="http://schemas.openxmlformats.org/officeDocument/2006/relationships/image" Target="../media/image39.png"/><Relationship Id="rId41" Type="http://schemas.openxmlformats.org/officeDocument/2006/relationships/image" Target="../media/image50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notesSlide" Target="../notesSlides/notesSlide9.xml"/><Relationship Id="rId32" Type="http://schemas.openxmlformats.org/officeDocument/2006/relationships/image" Target="../media/image42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slideLayout" Target="../slideLayouts/slideLayout9.xml"/><Relationship Id="rId28" Type="http://schemas.openxmlformats.org/officeDocument/2006/relationships/image" Target="../media/image38.png"/><Relationship Id="rId36" Type="http://schemas.openxmlformats.org/officeDocument/2006/relationships/image" Target="../media/image45.png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31" Type="http://schemas.openxmlformats.org/officeDocument/2006/relationships/image" Target="../media/image41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tags" Target="../tags/tag60.xml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 idx="4294967295"/>
          </p:nvPr>
        </p:nvSpPr>
        <p:spPr>
          <a:xfrm>
            <a:off x="0" y="4005064"/>
            <a:ext cx="9144000" cy="5762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100" kern="0" dirty="0">
                <a:solidFill>
                  <a:schemeClr val="tx2"/>
                </a:solidFill>
                <a:ea typeface="ＭＳ Ｐゴシック" pitchFamily="-65" charset="-128"/>
              </a:rPr>
              <a:t>Tensor </a:t>
            </a:r>
            <a:r>
              <a:rPr lang="en-US" sz="3100" kern="0" dirty="0" smtClean="0">
                <a:solidFill>
                  <a:schemeClr val="tx2"/>
                </a:solidFill>
                <a:ea typeface="ＭＳ Ｐゴシック" pitchFamily="-65" charset="-128"/>
              </a:rPr>
              <a:t>Factorizations</a:t>
            </a:r>
            <a:r>
              <a:rPr lang="en-US" sz="3100" kern="0" dirty="0">
                <a:solidFill>
                  <a:schemeClr val="tx2"/>
                </a:solidFill>
                <a:ea typeface="ＭＳ Ｐゴシック" pitchFamily="-65" charset="-128"/>
              </a:rPr>
              <a:t> </a:t>
            </a:r>
            <a:r>
              <a:rPr lang="en-US" sz="3100" kern="0" dirty="0" smtClean="0">
                <a:solidFill>
                  <a:schemeClr val="tx2"/>
                </a:solidFill>
                <a:ea typeface="ＭＳ Ｐゴシック" pitchFamily="-65" charset="-128"/>
              </a:rPr>
              <a:t>&amp; </a:t>
            </a:r>
            <a:r>
              <a:rPr lang="en-US" sz="3100" kern="0" dirty="0">
                <a:solidFill>
                  <a:schemeClr val="tx2"/>
                </a:solidFill>
                <a:ea typeface="ＭＳ Ｐゴシック" pitchFamily="-65" charset="-128"/>
              </a:rPr>
              <a:t>Applications</a:t>
            </a:r>
            <a:r>
              <a:rPr lang="en-US" sz="2400" b="1" dirty="0">
                <a:solidFill>
                  <a:srgbClr val="002060"/>
                </a:solidFill>
              </a:rPr>
              <a:t/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>
                <a:solidFill>
                  <a:srgbClr val="000000"/>
                </a:solidFill>
              </a:rPr>
              <a:t>Evrim Acar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Simula Metropolitan Center for Digital Engineering</a:t>
            </a:r>
            <a:br>
              <a:rPr lang="en-US" sz="1800" b="1" dirty="0">
                <a:solidFill>
                  <a:srgbClr val="000000"/>
                </a:solidFill>
              </a:rPr>
            </a:br>
            <a:r>
              <a:rPr lang="en-US" sz="1800" b="1" dirty="0">
                <a:solidFill>
                  <a:srgbClr val="000000"/>
                </a:solidFill>
              </a:rPr>
              <a:t>Oslo, Norway</a:t>
            </a:r>
            <a:r>
              <a:rPr lang="en-US" sz="2000" b="1" dirty="0">
                <a:solidFill>
                  <a:srgbClr val="000000"/>
                </a:solidFill>
              </a:rPr>
              <a:t/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/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/>
            </a:r>
            <a:br>
              <a:rPr lang="en-US" sz="1600" b="1" dirty="0">
                <a:solidFill>
                  <a:srgbClr val="000000"/>
                </a:solidFill>
              </a:rPr>
            </a:br>
            <a:endParaRPr lang="en-US" sz="1800" b="1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120032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/>
              <a:t>TexPoint</a:t>
            </a:r>
            <a:r>
              <a:rPr lang="en-US" dirty="0"/>
              <a:t> fonts used in EMF. </a:t>
            </a:r>
          </a:p>
          <a:p>
            <a:r>
              <a:rPr lang="en-US" dirty="0"/>
              <a:t>Read the </a:t>
            </a:r>
            <a:r>
              <a:rPr lang="en-US" dirty="0" err="1"/>
              <a:t>TexPoint</a:t>
            </a:r>
            <a:r>
              <a:rPr lang="en-US" dirty="0"/>
              <a:t> manual before you delete this box.: </a:t>
            </a:r>
            <a:r>
              <a:rPr lang="en-US" dirty="0">
                <a:latin typeface="CMBX10"/>
              </a:rPr>
              <a:t>A</a:t>
            </a:r>
            <a:r>
              <a:rPr lang="en-US" dirty="0">
                <a:latin typeface="CMR10"/>
              </a:rPr>
              <a:t>A</a:t>
            </a:r>
            <a:r>
              <a:rPr lang="en-US" dirty="0">
                <a:latin typeface="CMMI10"/>
              </a:rPr>
              <a:t>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 1 1">
            <a:extLst>
              <a:ext uri="{FF2B5EF4-FFF2-40B4-BE49-F238E27FC236}">
                <a16:creationId xmlns:a16="http://schemas.microsoft.com/office/drawing/2014/main" id="{050490DE-5FE0-43C8-B609-7B6C575C7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95" y="739385"/>
            <a:ext cx="2470483" cy="43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Tensor Inner Product 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 2 1">
            <a:extLst>
              <a:ext uri="{FF2B5EF4-FFF2-40B4-BE49-F238E27FC236}">
                <a16:creationId xmlns:a16="http://schemas.microsoft.com/office/drawing/2014/main" id="{7CF73D0A-456D-4023-9B86-DD6FC5C7A5D0}"/>
              </a:ext>
            </a:extLst>
          </p:cNvPr>
          <p:cNvSpPr txBox="1">
            <a:spLocks/>
          </p:cNvSpPr>
          <p:nvPr/>
        </p:nvSpPr>
        <p:spPr bwMode="auto">
          <a:xfrm>
            <a:off x="35496" y="44624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noProof="0" dirty="0">
                <a:solidFill>
                  <a:schemeClr val="tx2"/>
                </a:solidFill>
                <a:latin typeface="+mj-lt"/>
                <a:cs typeface="+mj-cs"/>
              </a:rPr>
              <a:t>   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EBF88F-221A-464B-97D3-D6471A5C40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3066776" cy="667301"/>
          </a:xfrm>
          <a:prstGeom prst="rect">
            <a:avLst/>
          </a:prstGeom>
          <a:noFill/>
          <a:ln/>
          <a:effectLst/>
        </p:spPr>
      </p:pic>
      <p:sp>
        <p:nvSpPr>
          <p:cNvPr id="42" name="Title 1 2 2">
            <a:extLst>
              <a:ext uri="{FF2B5EF4-FFF2-40B4-BE49-F238E27FC236}">
                <a16:creationId xmlns:a16="http://schemas.microsoft.com/office/drawing/2014/main" id="{6382ACD1-80C5-48D2-A365-37597748696A}"/>
              </a:ext>
            </a:extLst>
          </p:cNvPr>
          <p:cNvSpPr txBox="1">
            <a:spLocks/>
          </p:cNvSpPr>
          <p:nvPr/>
        </p:nvSpPr>
        <p:spPr bwMode="auto">
          <a:xfrm>
            <a:off x="-36512" y="-27384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noProof="0" dirty="0">
                <a:solidFill>
                  <a:schemeClr val="tx2"/>
                </a:solidFill>
                <a:latin typeface="+mj-lt"/>
                <a:cs typeface="+mj-cs"/>
              </a:rPr>
              <a:t>   Tensors: Basic Operations (cont.)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718CF-6109-42C9-BBF2-6C1E1BB316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76" y="732279"/>
            <a:ext cx="2349277" cy="224753"/>
          </a:xfrm>
          <a:prstGeom prst="rect">
            <a:avLst/>
          </a:prstGeom>
          <a:noFill/>
          <a:ln/>
          <a:effectLst/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B8E8D02-B478-4C51-9EF1-F90CEEFC4E4E}"/>
              </a:ext>
            </a:extLst>
          </p:cNvPr>
          <p:cNvGrpSpPr/>
          <p:nvPr/>
        </p:nvGrpSpPr>
        <p:grpSpPr>
          <a:xfrm>
            <a:off x="216192" y="2462846"/>
            <a:ext cx="4990552" cy="1082518"/>
            <a:chOff x="216192" y="2462846"/>
            <a:chExt cx="4990552" cy="1082518"/>
          </a:xfrm>
        </p:grpSpPr>
        <p:sp>
          <p:nvSpPr>
            <p:cNvPr id="63" name="Content Placeholder 1 1 2">
              <a:extLst>
                <a:ext uri="{FF2B5EF4-FFF2-40B4-BE49-F238E27FC236}">
                  <a16:creationId xmlns:a16="http://schemas.microsoft.com/office/drawing/2014/main" id="{9A9E6005-643B-4B3C-BE78-68CA7D5B32E2}"/>
                </a:ext>
              </a:extLst>
            </p:cNvPr>
            <p:cNvSpPr txBox="1">
              <a:spLocks/>
            </p:cNvSpPr>
            <p:nvPr/>
          </p:nvSpPr>
          <p:spPr>
            <a:xfrm>
              <a:off x="216192" y="2462846"/>
              <a:ext cx="2470483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sz="1400" b="1" dirty="0" err="1"/>
                <a:t>Frobenius</a:t>
              </a:r>
              <a:r>
                <a:rPr lang="en-US" sz="1400" b="1" dirty="0"/>
                <a:t> Norm</a:t>
              </a:r>
              <a:endParaRPr lang="en-US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3EC0382-5F13-4AB3-A232-27186783715D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87" y="2878063"/>
              <a:ext cx="3668157" cy="667301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BBAE28D-FEE2-46DF-9A89-117AF198B759}"/>
              </a:ext>
            </a:extLst>
          </p:cNvPr>
          <p:cNvGrpSpPr/>
          <p:nvPr/>
        </p:nvGrpSpPr>
        <p:grpSpPr>
          <a:xfrm>
            <a:off x="5060615" y="1183024"/>
            <a:ext cx="2960123" cy="894456"/>
            <a:chOff x="5060615" y="1183024"/>
            <a:chExt cx="2960123" cy="89445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A1FC7F3-A017-4F5C-9947-861FE8B805EF}"/>
                </a:ext>
              </a:extLst>
            </p:cNvPr>
            <p:cNvGrpSpPr/>
            <p:nvPr/>
          </p:nvGrpSpPr>
          <p:grpSpPr>
            <a:xfrm>
              <a:off x="5220072" y="1196752"/>
              <a:ext cx="895429" cy="880728"/>
              <a:chOff x="5569008" y="1036104"/>
              <a:chExt cx="895429" cy="880728"/>
            </a:xfrm>
          </p:grpSpPr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2D36BD4B-914A-450B-8035-4480E247508E}"/>
                  </a:ext>
                </a:extLst>
              </p:cNvPr>
              <p:cNvSpPr/>
              <p:nvPr/>
            </p:nvSpPr>
            <p:spPr bwMode="auto">
              <a:xfrm>
                <a:off x="5569008" y="1036104"/>
                <a:ext cx="895429" cy="880728"/>
              </a:xfrm>
              <a:prstGeom prst="cube">
                <a:avLst/>
              </a:prstGeom>
              <a:solidFill>
                <a:srgbClr val="595E48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5" name="Picture 11 2" descr="txp_fig">
                <a:extLst>
                  <a:ext uri="{FF2B5EF4-FFF2-40B4-BE49-F238E27FC236}">
                    <a16:creationId xmlns:a16="http://schemas.microsoft.com/office/drawing/2014/main" id="{A9E0D0E5-7CBA-4891-9826-CE0C2EA4DD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/>
              <a:stretch>
                <a:fillRect/>
              </a:stretch>
            </p:blipFill>
            <p:spPr bwMode="auto">
              <a:xfrm>
                <a:off x="5819196" y="1453294"/>
                <a:ext cx="227115" cy="1834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12FD0AE-17B6-4ECF-901B-015507E8513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184" y="1628800"/>
              <a:ext cx="28253" cy="67941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C2F4669-DC9C-4205-AD7F-88F3ACD60F7F}"/>
                </a:ext>
              </a:extLst>
            </p:cNvPr>
            <p:cNvGrpSpPr/>
            <p:nvPr/>
          </p:nvGrpSpPr>
          <p:grpSpPr>
            <a:xfrm>
              <a:off x="6372200" y="1183024"/>
              <a:ext cx="896112" cy="877824"/>
              <a:chOff x="6999228" y="999312"/>
              <a:chExt cx="896112" cy="877824"/>
            </a:xfrm>
          </p:grpSpPr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77691FD7-D128-42AE-B7AE-0829C3D2EF45}"/>
                  </a:ext>
                </a:extLst>
              </p:cNvPr>
              <p:cNvSpPr/>
              <p:nvPr/>
            </p:nvSpPr>
            <p:spPr bwMode="auto">
              <a:xfrm>
                <a:off x="6999228" y="999312"/>
                <a:ext cx="896112" cy="877824"/>
              </a:xfrm>
              <a:prstGeom prst="cube">
                <a:avLst/>
              </a:prstGeom>
              <a:solidFill>
                <a:srgbClr val="DAA6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401326C-02E8-4379-A569-6C34564D11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08" y="1438491"/>
                <a:ext cx="134376" cy="1903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1ED5214-BBBA-45E0-8671-C7E270BF2C2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615" y="1556792"/>
              <a:ext cx="53142" cy="22265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94DE294-DF0F-4F38-AD38-BDBEAB6154F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9178" y="1556792"/>
              <a:ext cx="621560" cy="222659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59DBFA8-3834-4175-9437-85A0D587D8C1}"/>
              </a:ext>
            </a:extLst>
          </p:cNvPr>
          <p:cNvGrpSpPr/>
          <p:nvPr/>
        </p:nvGrpSpPr>
        <p:grpSpPr>
          <a:xfrm>
            <a:off x="229605" y="4075732"/>
            <a:ext cx="6852174" cy="1698888"/>
            <a:chOff x="229605" y="4075732"/>
            <a:chExt cx="6852174" cy="169888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A874C77F-F2B6-4653-9972-220139877108}"/>
                </a:ext>
              </a:extLst>
            </p:cNvPr>
            <p:cNvGrpSpPr/>
            <p:nvPr/>
          </p:nvGrpSpPr>
          <p:grpSpPr>
            <a:xfrm>
              <a:off x="2556590" y="4833944"/>
              <a:ext cx="896112" cy="877824"/>
              <a:chOff x="2556590" y="4833944"/>
              <a:chExt cx="896112" cy="877824"/>
            </a:xfrm>
          </p:grpSpPr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7314026B-1085-4FF7-BD71-57044A803087}"/>
                  </a:ext>
                </a:extLst>
              </p:cNvPr>
              <p:cNvSpPr/>
              <p:nvPr/>
            </p:nvSpPr>
            <p:spPr bwMode="auto">
              <a:xfrm>
                <a:off x="2556590" y="4833944"/>
                <a:ext cx="896112" cy="877824"/>
              </a:xfrm>
              <a:prstGeom prst="cube">
                <a:avLst/>
              </a:prstGeom>
              <a:solidFill>
                <a:srgbClr val="595E48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8" name="Picture 11 1 1" descr="txp_fig">
                <a:extLst>
                  <a:ext uri="{FF2B5EF4-FFF2-40B4-BE49-F238E27FC236}">
                    <a16:creationId xmlns:a16="http://schemas.microsoft.com/office/drawing/2014/main" id="{6BB46FE4-3A4C-431C-B22B-F8CC7D3F247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/>
              <a:stretch>
                <a:fillRect/>
              </a:stretch>
            </p:blipFill>
            <p:spPr bwMode="auto">
              <a:xfrm>
                <a:off x="2771800" y="5271858"/>
                <a:ext cx="227115" cy="1834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009710-F677-429D-823E-4320DCECC86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489" y="5271858"/>
              <a:ext cx="87449" cy="96194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DA8C5BB-2988-4EFE-8DFC-09FBE140AE64}"/>
                </a:ext>
              </a:extLst>
            </p:cNvPr>
            <p:cNvGrpSpPr/>
            <p:nvPr/>
          </p:nvGrpSpPr>
          <p:grpSpPr>
            <a:xfrm>
              <a:off x="3851920" y="4797152"/>
              <a:ext cx="896112" cy="877824"/>
              <a:chOff x="4263738" y="4797152"/>
              <a:chExt cx="896112" cy="877824"/>
            </a:xfrm>
          </p:grpSpPr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4355220F-A2B9-49D9-8F25-6BCAFFE68DF3}"/>
                  </a:ext>
                </a:extLst>
              </p:cNvPr>
              <p:cNvSpPr/>
              <p:nvPr/>
            </p:nvSpPr>
            <p:spPr bwMode="auto">
              <a:xfrm>
                <a:off x="4263738" y="4797152"/>
                <a:ext cx="896112" cy="877824"/>
              </a:xfrm>
              <a:prstGeom prst="cube">
                <a:avLst/>
              </a:prstGeom>
              <a:solidFill>
                <a:srgbClr val="DAA6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8C81814-4E6E-4B9D-98EB-9B867DDE79C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5254915"/>
                <a:ext cx="134376" cy="1903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4" name="Content Placeholder 1 1 3">
              <a:extLst>
                <a:ext uri="{FF2B5EF4-FFF2-40B4-BE49-F238E27FC236}">
                  <a16:creationId xmlns:a16="http://schemas.microsoft.com/office/drawing/2014/main" id="{F71DDB61-E3D5-4B8A-AD31-DE1997D2F8E4}"/>
                </a:ext>
              </a:extLst>
            </p:cNvPr>
            <p:cNvSpPr txBox="1">
              <a:spLocks/>
            </p:cNvSpPr>
            <p:nvPr/>
          </p:nvSpPr>
          <p:spPr>
            <a:xfrm>
              <a:off x="229605" y="4075732"/>
              <a:ext cx="2470483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sz="1400" b="1" dirty="0"/>
                <a:t>Hadamard Product</a:t>
              </a:r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544A56B-0289-4F2F-BE53-22557405499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4075732"/>
              <a:ext cx="1584770" cy="224753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42648F-6C4A-4AE2-B0C9-A90E03E62C7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5301208"/>
              <a:ext cx="186334" cy="67941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09FE880-301B-4779-A277-B8F71BB73937}"/>
                </a:ext>
              </a:extLst>
            </p:cNvPr>
            <p:cNvGrpSpPr/>
            <p:nvPr/>
          </p:nvGrpSpPr>
          <p:grpSpPr>
            <a:xfrm>
              <a:off x="1155608" y="4896796"/>
              <a:ext cx="896112" cy="877824"/>
              <a:chOff x="692237" y="4896796"/>
              <a:chExt cx="896112" cy="877824"/>
            </a:xfrm>
          </p:grpSpPr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DBA2A734-7706-4BF3-8243-F2B939835D22}"/>
                  </a:ext>
                </a:extLst>
              </p:cNvPr>
              <p:cNvSpPr/>
              <p:nvPr/>
            </p:nvSpPr>
            <p:spPr bwMode="auto">
              <a:xfrm>
                <a:off x="692237" y="4896796"/>
                <a:ext cx="896112" cy="877824"/>
              </a:xfrm>
              <a:prstGeom prst="cube">
                <a:avLst/>
              </a:prstGeom>
              <a:solidFill>
                <a:srgbClr val="901A1E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63CD74C3-3973-42EB-88C5-37523C8A54E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 cstate="print">
                <a:lum bright="70000" contrast="-70000"/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650" y="5296007"/>
                <a:ext cx="185643" cy="202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2B46806-51AD-48F6-8ED7-0B1BEC42CE4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7743" y="5161045"/>
              <a:ext cx="1494036" cy="189024"/>
            </a:xfrm>
            <a:prstGeom prst="rect">
              <a:avLst/>
            </a:prstGeom>
            <a:noFill/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21489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117376" y="2248272"/>
            <a:ext cx="2438400" cy="1828800"/>
            <a:chOff x="1691680" y="3140968"/>
            <a:chExt cx="2438400" cy="18288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691680" y="3140968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9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915816" y="3645024"/>
              <a:ext cx="228580" cy="17160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3" name="Picture 22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195736" y="3861048"/>
              <a:ext cx="240249" cy="171606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" name="Group 33"/>
          <p:cNvGrpSpPr/>
          <p:nvPr/>
        </p:nvGrpSpPr>
        <p:grpSpPr>
          <a:xfrm>
            <a:off x="117376" y="4696544"/>
            <a:ext cx="2438400" cy="1828800"/>
            <a:chOff x="35496" y="3573016"/>
            <a:chExt cx="2438400" cy="18288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5496" y="3573016"/>
              <a:ext cx="2438400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5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410360" y="4049482"/>
              <a:ext cx="251667" cy="22835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5" name="Picture 34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88265" y="3789040"/>
              <a:ext cx="262901" cy="228580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51" name="Picture 5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249085" y="2564904"/>
            <a:ext cx="1993454" cy="640080"/>
          </a:xfrm>
          <a:prstGeom prst="rect">
            <a:avLst/>
          </a:prstGeom>
          <a:noFill/>
          <a:ln/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20144" y="3159224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0" y="1556792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True factors</a:t>
            </a:r>
          </a:p>
        </p:txBody>
      </p:sp>
      <p:pic>
        <p:nvPicPr>
          <p:cNvPr id="32" name="Picture 3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1988840"/>
            <a:ext cx="2153557" cy="317348"/>
          </a:xfrm>
          <a:prstGeom prst="rect">
            <a:avLst/>
          </a:prstGeom>
          <a:noFill/>
          <a:ln/>
          <a:effectLst/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4437112"/>
            <a:ext cx="2073992" cy="317381"/>
          </a:xfrm>
          <a:prstGeom prst="rect">
            <a:avLst/>
          </a:prstGeom>
          <a:noFill/>
          <a:ln/>
          <a:effectLst/>
        </p:spPr>
      </p:pic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36512" y="1268760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</a:p>
        </p:txBody>
      </p:sp>
      <p:pic>
        <p:nvPicPr>
          <p:cNvPr id="49" name="Picture 4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429450" y="2564904"/>
            <a:ext cx="1993455" cy="640080"/>
          </a:xfrm>
          <a:prstGeom prst="rect">
            <a:avLst/>
          </a:prstGeom>
          <a:noFill/>
          <a:ln/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868144" y="3140968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" name="Rectangle 3"/>
          <p:cNvSpPr txBox="1">
            <a:spLocks noChangeArrowheads="1"/>
          </p:cNvSpPr>
          <p:nvPr/>
        </p:nvSpPr>
        <p:spPr bwMode="auto">
          <a:xfrm>
            <a:off x="2820144" y="5805264"/>
            <a:ext cx="600032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We can recover the true factors uniquely up to trivial</a:t>
            </a:r>
            <a:endParaRPr lang="en-US" sz="1400" b="1" kern="0" baseline="0" dirty="0">
              <a:solidFill>
                <a:srgbClr val="901A1E"/>
              </a:solidFill>
              <a:latin typeface="+mn-lt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indeterminacies, i.e., scaling and permutation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.</a:t>
            </a:r>
            <a:endParaRPr kumimoji="0" lang="en-US" sz="1400" b="1" u="none" strike="noStrike" kern="0" cap="none" spc="0" normalizeH="0" noProof="0" dirty="0">
              <a:ln>
                <a:noFill/>
              </a:ln>
              <a:solidFill>
                <a:srgbClr val="901A1E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-36512" y="476473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What if we have multiple matrices with the same underlying factors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but in different proportions…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54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-108520" y="-73009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 A popular tensor factorization model: CP</a:t>
            </a: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2627784" y="3501008"/>
            <a:ext cx="484188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 i="1" baseline="0" dirty="0">
                <a:solidFill>
                  <a:srgbClr val="000000"/>
                </a:solidFill>
              </a:rPr>
              <a:t>K</a:t>
            </a:r>
          </a:p>
        </p:txBody>
      </p:sp>
      <p:grpSp>
        <p:nvGrpSpPr>
          <p:cNvPr id="2" name="Group 38"/>
          <p:cNvGrpSpPr/>
          <p:nvPr/>
        </p:nvGrpSpPr>
        <p:grpSpPr>
          <a:xfrm>
            <a:off x="3290432" y="2145357"/>
            <a:ext cx="943079" cy="1715691"/>
            <a:chOff x="3732213" y="2057400"/>
            <a:chExt cx="943079" cy="1715691"/>
          </a:xfrm>
        </p:grpSpPr>
        <p:sp>
          <p:nvSpPr>
            <p:cNvPr id="28" name="Rectangle 5 1"/>
            <p:cNvSpPr>
              <a:spLocks noChangeArrowheads="1"/>
            </p:cNvSpPr>
            <p:nvPr/>
          </p:nvSpPr>
          <p:spPr bwMode="auto">
            <a:xfrm>
              <a:off x="3781425" y="2806700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Rectangle 6 1"/>
            <p:cNvSpPr>
              <a:spLocks noChangeArrowheads="1"/>
            </p:cNvSpPr>
            <p:nvPr/>
          </p:nvSpPr>
          <p:spPr bwMode="auto">
            <a:xfrm rot="5400000">
              <a:off x="4237038" y="2527300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Rectangle 10 1"/>
            <p:cNvSpPr>
              <a:spLocks noChangeArrowheads="1"/>
            </p:cNvSpPr>
            <p:nvPr/>
          </p:nvSpPr>
          <p:spPr bwMode="auto">
            <a:xfrm rot="2700000">
              <a:off x="4021138" y="2187575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31" name="Picture 30" descr="txp_fi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886327" y="3581400"/>
              <a:ext cx="255333" cy="19169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2" name="Picture 31" descr="txp_fi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446484" y="2916238"/>
              <a:ext cx="228808" cy="20761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3" name="Picture 32" descr="txp_fi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370267" y="2057400"/>
              <a:ext cx="228840" cy="18047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520744" y="2753370"/>
            <a:ext cx="184150" cy="3667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1800" b="0" baseline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43" name="Picture 4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794665" y="3669357"/>
            <a:ext cx="268101" cy="191500"/>
          </a:xfrm>
          <a:prstGeom prst="rect">
            <a:avLst/>
          </a:prstGeom>
          <a:noFill/>
          <a:ln/>
          <a:effectLst/>
        </p:spPr>
      </p:pic>
      <p:pic>
        <p:nvPicPr>
          <p:cNvPr id="44" name="Picture 43 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356202" y="3004194"/>
            <a:ext cx="238817" cy="207640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279086" y="2145357"/>
            <a:ext cx="240645" cy="180664"/>
          </a:xfrm>
          <a:prstGeom prst="rect">
            <a:avLst/>
          </a:prstGeom>
          <a:noFill/>
          <a:ln/>
          <a:effectLst/>
        </p:spPr>
      </p:pic>
      <p:pic>
        <p:nvPicPr>
          <p:cNvPr id="40" name="Picture 3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13280" y="3741557"/>
            <a:ext cx="306400" cy="191499"/>
          </a:xfrm>
          <a:prstGeom prst="rect">
            <a:avLst/>
          </a:prstGeom>
          <a:noFill/>
          <a:ln/>
          <a:effectLst/>
        </p:spPr>
      </p:pic>
      <p:pic>
        <p:nvPicPr>
          <p:cNvPr id="41" name="Picture 4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378274" y="3076395"/>
            <a:ext cx="270202" cy="207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92642" y="2217557"/>
            <a:ext cx="289062" cy="180663"/>
          </a:xfrm>
          <a:prstGeom prst="rect">
            <a:avLst/>
          </a:prstGeom>
          <a:noFill/>
          <a:ln/>
          <a:effectLst/>
        </p:spPr>
      </p:pic>
      <p:sp>
        <p:nvSpPr>
          <p:cNvPr id="46" name="Text Box 32 1"/>
          <p:cNvSpPr txBox="1">
            <a:spLocks noChangeArrowheads="1"/>
          </p:cNvSpPr>
          <p:nvPr/>
        </p:nvSpPr>
        <p:spPr bwMode="auto">
          <a:xfrm>
            <a:off x="5782990" y="2499618"/>
            <a:ext cx="64135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47" name="Text Box 32 2"/>
          <p:cNvSpPr txBox="1">
            <a:spLocks noChangeArrowheads="1"/>
          </p:cNvSpPr>
          <p:nvPr/>
        </p:nvSpPr>
        <p:spPr bwMode="auto">
          <a:xfrm>
            <a:off x="4264100" y="2740858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48" name="Text Box 32 3"/>
          <p:cNvSpPr txBox="1">
            <a:spLocks noChangeArrowheads="1"/>
          </p:cNvSpPr>
          <p:nvPr/>
        </p:nvSpPr>
        <p:spPr bwMode="auto">
          <a:xfrm>
            <a:off x="5586538" y="2740858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49" name="Text Box 32 4"/>
          <p:cNvSpPr txBox="1">
            <a:spLocks noChangeArrowheads="1"/>
          </p:cNvSpPr>
          <p:nvPr/>
        </p:nvSpPr>
        <p:spPr bwMode="auto">
          <a:xfrm>
            <a:off x="6306618" y="2740858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50" name="Rectangle 5 2"/>
          <p:cNvSpPr>
            <a:spLocks noChangeArrowheads="1"/>
          </p:cNvSpPr>
          <p:nvPr/>
        </p:nvSpPr>
        <p:spPr bwMode="auto">
          <a:xfrm>
            <a:off x="4680198" y="2900478"/>
            <a:ext cx="96838" cy="695325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" name="Rectangle 6 2"/>
          <p:cNvSpPr>
            <a:spLocks noChangeArrowheads="1"/>
          </p:cNvSpPr>
          <p:nvPr/>
        </p:nvSpPr>
        <p:spPr bwMode="auto">
          <a:xfrm rot="5400000">
            <a:off x="5135811" y="2621078"/>
            <a:ext cx="88900" cy="615950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D28C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" name="Rectangle 10 2"/>
          <p:cNvSpPr>
            <a:spLocks noChangeArrowheads="1"/>
          </p:cNvSpPr>
          <p:nvPr/>
        </p:nvSpPr>
        <p:spPr bwMode="auto">
          <a:xfrm rot="2700000">
            <a:off x="4919911" y="2281353"/>
            <a:ext cx="82550" cy="6604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sq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" name="Rectangle 5 3"/>
          <p:cNvSpPr>
            <a:spLocks noChangeArrowheads="1"/>
          </p:cNvSpPr>
          <p:nvPr/>
        </p:nvSpPr>
        <p:spPr bwMode="auto">
          <a:xfrm>
            <a:off x="6712372" y="2900478"/>
            <a:ext cx="96838" cy="695325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" name="Rectangle 6 3"/>
          <p:cNvSpPr>
            <a:spLocks noChangeArrowheads="1"/>
          </p:cNvSpPr>
          <p:nvPr/>
        </p:nvSpPr>
        <p:spPr bwMode="auto">
          <a:xfrm rot="5400000">
            <a:off x="7167985" y="2621078"/>
            <a:ext cx="88900" cy="615950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D28C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" name="Rectangle 10 3"/>
          <p:cNvSpPr>
            <a:spLocks noChangeArrowheads="1"/>
          </p:cNvSpPr>
          <p:nvPr/>
        </p:nvSpPr>
        <p:spPr bwMode="auto">
          <a:xfrm rot="2700000">
            <a:off x="6952085" y="2281353"/>
            <a:ext cx="82550" cy="6604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sq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67" name="Picture 6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23191" y="4221088"/>
            <a:ext cx="2456921" cy="1154350"/>
          </a:xfrm>
          <a:prstGeom prst="rect">
            <a:avLst/>
          </a:prstGeom>
          <a:noFill/>
          <a:ln/>
          <a:effectLst/>
        </p:spPr>
      </p:pic>
      <p:sp>
        <p:nvSpPr>
          <p:cNvPr id="65" name="Rectangle 67"/>
          <p:cNvSpPr txBox="1">
            <a:spLocks noChangeArrowheads="1"/>
          </p:cNvSpPr>
          <p:nvPr/>
        </p:nvSpPr>
        <p:spPr bwMode="auto">
          <a:xfrm>
            <a:off x="3933506" y="244080"/>
            <a:ext cx="51545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Hitchcock, 1927: Polyadic form of a tensor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Harshman, 1970: Parallel Factor Analysis (PARAFAC)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Carroll &amp; Chang, 1970: Canonical Decomposition (CANDECOMP)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</a:p>
        </p:txBody>
      </p:sp>
      <p:pic>
        <p:nvPicPr>
          <p:cNvPr id="57" name="Picture 43 2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10794" y="4077072"/>
            <a:ext cx="2480806" cy="13716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sp>
        <p:nvSpPr>
          <p:cNvPr id="66" name="Text Box 22 1"/>
          <p:cNvSpPr txBox="1">
            <a:spLocks noChangeArrowheads="1"/>
          </p:cNvSpPr>
          <p:nvPr/>
        </p:nvSpPr>
        <p:spPr bwMode="auto">
          <a:xfrm>
            <a:off x="2826567" y="2636912"/>
            <a:ext cx="521297" cy="5847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aseline="0" dirty="0">
                <a:solidFill>
                  <a:srgbClr val="000000"/>
                </a:solidFill>
              </a:rPr>
              <a:t>≈</a:t>
            </a:r>
          </a:p>
        </p:txBody>
      </p:sp>
      <p:sp>
        <p:nvSpPr>
          <p:cNvPr id="56" name="Rectangle 3 1"/>
          <p:cNvSpPr txBox="1">
            <a:spLocks noChangeArrowheads="1"/>
          </p:cNvSpPr>
          <p:nvPr/>
        </p:nvSpPr>
        <p:spPr bwMode="auto">
          <a:xfrm>
            <a:off x="0" y="1158286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As an extension of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m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atrix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f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actorizations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to higher-order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tensors (multi-way arrays),  tensor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factorizations are used to extract the underlying factors in higher-order data sets. The CP model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represents a tensor as a sum of rank-one tensors: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pic>
        <p:nvPicPr>
          <p:cNvPr id="73" name="Picture 7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3116" y="4437112"/>
            <a:ext cx="2429054" cy="771317"/>
          </a:xfrm>
          <a:prstGeom prst="rect">
            <a:avLst/>
          </a:prstGeom>
          <a:noFill/>
          <a:ln/>
          <a:effectLst/>
        </p:spPr>
      </p:pic>
      <p:sp>
        <p:nvSpPr>
          <p:cNvPr id="58" name="Rectangle 57"/>
          <p:cNvSpPr/>
          <p:nvPr/>
        </p:nvSpPr>
        <p:spPr>
          <a:xfrm>
            <a:off x="7648476" y="5877272"/>
            <a:ext cx="1495524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11560" y="2204864"/>
            <a:ext cx="2356395" cy="1967731"/>
            <a:chOff x="775445" y="2276872"/>
            <a:chExt cx="2356395" cy="1967731"/>
          </a:xfrm>
        </p:grpSpPr>
        <p:sp>
          <p:nvSpPr>
            <p:cNvPr id="35" name="Text Box 12"/>
            <p:cNvSpPr txBox="1">
              <a:spLocks noChangeArrowheads="1"/>
            </p:cNvSpPr>
            <p:nvPr/>
          </p:nvSpPr>
          <p:spPr bwMode="auto">
            <a:xfrm>
              <a:off x="2765276" y="2599328"/>
              <a:ext cx="184731" cy="646331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3600" baseline="0" dirty="0">
                <a:solidFill>
                  <a:schemeClr val="tx1"/>
                </a:solidFill>
              </a:endParaRPr>
            </a:p>
          </p:txBody>
        </p:sp>
        <p:pic>
          <p:nvPicPr>
            <p:cNvPr id="70" name="Picture 69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99592" y="2820859"/>
              <a:ext cx="295079" cy="24799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1" name="Picture 70" descr="txp_fi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187624" y="2510009"/>
              <a:ext cx="295079" cy="260513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2" name="Picture 71" descr="txp_fi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396954" y="2276872"/>
              <a:ext cx="360652" cy="260513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5" name="Group 33"/>
            <p:cNvGrpSpPr/>
            <p:nvPr/>
          </p:nvGrpSpPr>
          <p:grpSpPr>
            <a:xfrm>
              <a:off x="775445" y="3284984"/>
              <a:ext cx="1500519" cy="959619"/>
              <a:chOff x="2043732" y="3189461"/>
              <a:chExt cx="1060251" cy="959619"/>
            </a:xfrm>
          </p:grpSpPr>
          <p:sp>
            <p:nvSpPr>
              <p:cNvPr id="11" name="Text Box 22 2"/>
              <p:cNvSpPr txBox="1">
                <a:spLocks noChangeArrowheads="1"/>
              </p:cNvSpPr>
              <p:nvPr/>
            </p:nvSpPr>
            <p:spPr bwMode="auto">
              <a:xfrm>
                <a:off x="2043732" y="3189461"/>
                <a:ext cx="484188" cy="307777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400" b="1" i="1" baseline="0" dirty="0">
                    <a:solidFill>
                      <a:srgbClr val="000000"/>
                    </a:solidFill>
                  </a:rPr>
                  <a:t>I</a:t>
                </a:r>
              </a:p>
            </p:txBody>
          </p:sp>
          <p:sp>
            <p:nvSpPr>
              <p:cNvPr id="16" name="Text Box 60"/>
              <p:cNvSpPr txBox="1">
                <a:spLocks noChangeArrowheads="1"/>
              </p:cNvSpPr>
              <p:nvPr/>
            </p:nvSpPr>
            <p:spPr bwMode="auto">
              <a:xfrm>
                <a:off x="2619796" y="3841303"/>
                <a:ext cx="484187" cy="307777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400" b="1" i="1" baseline="0" dirty="0">
                    <a:solidFill>
                      <a:srgbClr val="000000"/>
                    </a:solidFill>
                  </a:rPr>
                  <a:t>J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45872" y="2368657"/>
              <a:ext cx="2085968" cy="1636407"/>
              <a:chOff x="1045872" y="2348880"/>
              <a:chExt cx="2085968" cy="1636407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48588" y="2348880"/>
                <a:ext cx="1583252" cy="118872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31640" y="2564904"/>
                <a:ext cx="1583252" cy="1188720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5872" y="2797573"/>
                <a:ext cx="1581912" cy="1187714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C29A38B-F9E4-454A-B5C1-C834AB3AAF49}"/>
              </a:ext>
            </a:extLst>
          </p:cNvPr>
          <p:cNvSpPr txBox="1"/>
          <p:nvPr/>
        </p:nvSpPr>
        <p:spPr>
          <a:xfrm>
            <a:off x="5958956" y="-16234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Canonical Polyadic (CP)</a:t>
            </a:r>
          </a:p>
          <a:p>
            <a:r>
              <a:rPr lang="en-US" sz="1400" b="1" dirty="0"/>
              <a:t>CANDECOMP/PARAFAC (CP)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18BD5-8C23-410C-8A72-F8E51195806C}"/>
              </a:ext>
            </a:extLst>
          </p:cNvPr>
          <p:cNvGrpSpPr/>
          <p:nvPr/>
        </p:nvGrpSpPr>
        <p:grpSpPr>
          <a:xfrm>
            <a:off x="128640" y="5380981"/>
            <a:ext cx="9282681" cy="1129072"/>
            <a:chOff x="128640" y="5380981"/>
            <a:chExt cx="9282681" cy="11290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0DBFB95-7363-4765-AA68-E1B1014C8D4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659" y="6020081"/>
              <a:ext cx="4907681" cy="22107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6" name="Rectangle 3 2"/>
            <p:cNvSpPr txBox="1">
              <a:spLocks noChangeArrowheads="1"/>
            </p:cNvSpPr>
            <p:nvPr/>
          </p:nvSpPr>
          <p:spPr bwMode="auto">
            <a:xfrm>
              <a:off x="128640" y="5380981"/>
              <a:ext cx="8871533" cy="964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342900" indent="-342900" algn="ctr" eaLnBrk="0" hangingPunct="0">
                <a:spcBef>
                  <a:spcPct val="20000"/>
                </a:spcBef>
                <a:defRPr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endParaRP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CP</a:t>
              </a:r>
              <a:r>
                <a:rPr kumimoji="0" lang="en-US" sz="1400" b="1" i="0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 is unique up to scaling and permutation under the condition that</a:t>
              </a: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endParaRPr lang="en-US" sz="1400" b="1" kern="0" dirty="0">
                <a:solidFill>
                  <a:srgbClr val="901A1E"/>
                </a:solidFill>
                <a:latin typeface="+mn-lt"/>
              </a:endParaRP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endPara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endParaRP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r>
                <a:rPr kumimoji="0" lang="en-US" sz="14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where </a:t>
              </a:r>
              <a:r>
                <a:rPr kumimoji="0" lang="en-US" sz="1400" b="1" u="none" strike="noStrike" kern="0" cap="none" spc="0" normalizeH="0" noProof="0" dirty="0" err="1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krank</a:t>
              </a:r>
              <a:r>
                <a:rPr kumimoji="0" lang="en-US" sz="14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 (A) = max. value of </a:t>
              </a:r>
              <a:r>
                <a:rPr lang="en-US" sz="1400" b="1" i="1" kern="0" dirty="0">
                  <a:solidFill>
                    <a:srgbClr val="901A1E"/>
                  </a:solidFill>
                  <a:latin typeface="+mn-lt"/>
                </a:rPr>
                <a:t>k</a:t>
              </a:r>
              <a:r>
                <a:rPr kumimoji="0" lang="en-US" sz="14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 such that any </a:t>
              </a:r>
              <a:r>
                <a:rPr kumimoji="0" lang="en-US" sz="1400" b="1" i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k</a:t>
              </a:r>
              <a:r>
                <a:rPr kumimoji="0" lang="en-US" sz="14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 columns of A is linearly independent.</a:t>
              </a: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BEB90263-6826-487E-BCF8-C5B4A2F7D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4460" y="5824253"/>
              <a:ext cx="2506861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342900" indent="-342900" eaLnBrk="0" hangingPunct="0">
                <a:spcBef>
                  <a:spcPct val="20000"/>
                </a:spcBef>
                <a:defRPr/>
              </a:pPr>
              <a:r>
                <a:rPr lang="en-US" sz="1100" b="1" kern="0" dirty="0">
                  <a:solidFill>
                    <a:srgbClr val="EA9C00"/>
                  </a:solidFill>
                  <a:latin typeface="Verdana"/>
                </a:rPr>
                <a:t>[Kruskal, 1977; </a:t>
              </a:r>
            </a:p>
            <a:p>
              <a:pPr marL="342900" indent="-342900" eaLnBrk="0" hangingPunct="0">
                <a:spcBef>
                  <a:spcPct val="20000"/>
                </a:spcBef>
                <a:defRPr/>
              </a:pPr>
              <a:r>
                <a:rPr lang="en-US" sz="1100" b="1" kern="0" dirty="0" err="1">
                  <a:solidFill>
                    <a:srgbClr val="EA9C00"/>
                  </a:solidFill>
                  <a:latin typeface="Verdana"/>
                </a:rPr>
                <a:t>Sidiropoulos</a:t>
              </a:r>
              <a:r>
                <a:rPr lang="en-US" sz="1100" b="1" kern="0" dirty="0">
                  <a:solidFill>
                    <a:srgbClr val="EA9C00"/>
                  </a:solidFill>
                  <a:latin typeface="Verdana"/>
                </a:rPr>
                <a:t> and Bro, 2000]  </a:t>
              </a:r>
              <a:endParaRPr lang="en-US" sz="1400" b="1" kern="0" dirty="0">
                <a:solidFill>
                  <a:srgbClr val="901A1E"/>
                </a:solidFill>
                <a:latin typeface="Verdana"/>
              </a:endParaRPr>
            </a:p>
            <a:p>
              <a:pPr marL="342900" marR="0" lvl="0" indent="-342900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7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 1 1"/>
          <p:cNvSpPr txBox="1">
            <a:spLocks/>
          </p:cNvSpPr>
          <p:nvPr/>
        </p:nvSpPr>
        <p:spPr bwMode="auto">
          <a:xfrm>
            <a:off x="-36512" y="44624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CP is unique up to trivial indeterminacies 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275856" y="872263"/>
            <a:ext cx="937214" cy="1575406"/>
            <a:chOff x="3275856" y="1088287"/>
            <a:chExt cx="937214" cy="1575406"/>
          </a:xfrm>
        </p:grpSpPr>
        <p:sp>
          <p:nvSpPr>
            <p:cNvPr id="28" name="Rectangle 5 1 1"/>
            <p:cNvSpPr>
              <a:spLocks noChangeArrowheads="1"/>
            </p:cNvSpPr>
            <p:nvPr/>
          </p:nvSpPr>
          <p:spPr bwMode="auto">
            <a:xfrm>
              <a:off x="3339644" y="1730028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Rectangle 6 1 1"/>
            <p:cNvSpPr>
              <a:spLocks noChangeArrowheads="1"/>
            </p:cNvSpPr>
            <p:nvPr/>
          </p:nvSpPr>
          <p:spPr bwMode="auto">
            <a:xfrm rot="5400000">
              <a:off x="3795257" y="1450628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Rectangle 10 1 1"/>
            <p:cNvSpPr>
              <a:spLocks noChangeArrowheads="1"/>
            </p:cNvSpPr>
            <p:nvPr/>
          </p:nvSpPr>
          <p:spPr bwMode="auto">
            <a:xfrm rot="2700000">
              <a:off x="3579357" y="1110903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856" y="2492896"/>
              <a:ext cx="246621" cy="17079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7" y="1916832"/>
              <a:ext cx="217133" cy="19092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3" name="Picture 32" descr="txp_fig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928486" y="1088287"/>
              <a:ext cx="228840" cy="18047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20" name="Text Box 7 1"/>
          <p:cNvSpPr txBox="1">
            <a:spLocks noChangeArrowheads="1"/>
          </p:cNvSpPr>
          <p:nvPr/>
        </p:nvSpPr>
        <p:spPr bwMode="auto">
          <a:xfrm>
            <a:off x="4520744" y="1372717"/>
            <a:ext cx="184150" cy="3667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1800" b="0" baseline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43" name="Picture 4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860032" y="2276872"/>
            <a:ext cx="268101" cy="191500"/>
          </a:xfrm>
          <a:prstGeom prst="rect">
            <a:avLst/>
          </a:prstGeom>
          <a:noFill/>
          <a:ln/>
          <a:effectLst/>
        </p:spPr>
      </p:pic>
      <p:pic>
        <p:nvPicPr>
          <p:cNvPr id="44" name="Picture 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413303" y="1700808"/>
            <a:ext cx="238817" cy="207640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279086" y="872072"/>
            <a:ext cx="240645" cy="180664"/>
          </a:xfrm>
          <a:prstGeom prst="rect">
            <a:avLst/>
          </a:prstGeom>
          <a:noFill/>
          <a:ln/>
          <a:effectLst/>
        </p:spPr>
      </p:pic>
      <p:pic>
        <p:nvPicPr>
          <p:cNvPr id="40" name="Picture 3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804248" y="2276872"/>
            <a:ext cx="306400" cy="191499"/>
          </a:xfrm>
          <a:prstGeom prst="rect">
            <a:avLst/>
          </a:prstGeom>
          <a:noFill/>
          <a:ln/>
          <a:effectLst/>
        </p:spPr>
      </p:pic>
      <p:pic>
        <p:nvPicPr>
          <p:cNvPr id="41" name="Picture 4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470150" y="1700808"/>
            <a:ext cx="270202" cy="207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92642" y="944081"/>
            <a:ext cx="289062" cy="180663"/>
          </a:xfrm>
          <a:prstGeom prst="rect">
            <a:avLst/>
          </a:prstGeom>
          <a:noFill/>
          <a:ln/>
          <a:effectLst/>
        </p:spPr>
      </p:pic>
      <p:sp>
        <p:nvSpPr>
          <p:cNvPr id="46" name="Text Box 32 1 1"/>
          <p:cNvSpPr txBox="1">
            <a:spLocks noChangeArrowheads="1"/>
          </p:cNvSpPr>
          <p:nvPr/>
        </p:nvSpPr>
        <p:spPr bwMode="auto">
          <a:xfrm>
            <a:off x="5782990" y="1118965"/>
            <a:ext cx="64135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47" name="Text Box 32 2 1"/>
          <p:cNvSpPr txBox="1">
            <a:spLocks noChangeArrowheads="1"/>
          </p:cNvSpPr>
          <p:nvPr/>
        </p:nvSpPr>
        <p:spPr bwMode="auto">
          <a:xfrm>
            <a:off x="4264100" y="1360205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48" name="Text Box 32 3 1"/>
          <p:cNvSpPr txBox="1">
            <a:spLocks noChangeArrowheads="1"/>
          </p:cNvSpPr>
          <p:nvPr/>
        </p:nvSpPr>
        <p:spPr bwMode="auto">
          <a:xfrm>
            <a:off x="5586538" y="1360205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49" name="Text Box 32 4 1"/>
          <p:cNvSpPr txBox="1">
            <a:spLocks noChangeArrowheads="1"/>
          </p:cNvSpPr>
          <p:nvPr/>
        </p:nvSpPr>
        <p:spPr bwMode="auto">
          <a:xfrm>
            <a:off x="6306618" y="1360205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50" name="Rectangle 5 2 1"/>
          <p:cNvSpPr>
            <a:spLocks noChangeArrowheads="1"/>
          </p:cNvSpPr>
          <p:nvPr/>
        </p:nvSpPr>
        <p:spPr bwMode="auto">
          <a:xfrm>
            <a:off x="4680198" y="1519825"/>
            <a:ext cx="96838" cy="695325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1" name="Rectangle 6 2 1"/>
          <p:cNvSpPr>
            <a:spLocks noChangeArrowheads="1"/>
          </p:cNvSpPr>
          <p:nvPr/>
        </p:nvSpPr>
        <p:spPr bwMode="auto">
          <a:xfrm rot="5400000">
            <a:off x="5135811" y="1240425"/>
            <a:ext cx="88900" cy="615950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D28C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" name="Rectangle 10 2 1"/>
          <p:cNvSpPr>
            <a:spLocks noChangeArrowheads="1"/>
          </p:cNvSpPr>
          <p:nvPr/>
        </p:nvSpPr>
        <p:spPr bwMode="auto">
          <a:xfrm rot="2700000">
            <a:off x="4919911" y="900700"/>
            <a:ext cx="82550" cy="6604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sq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3" name="Rectangle 5 3 1"/>
          <p:cNvSpPr>
            <a:spLocks noChangeArrowheads="1"/>
          </p:cNvSpPr>
          <p:nvPr/>
        </p:nvSpPr>
        <p:spPr bwMode="auto">
          <a:xfrm>
            <a:off x="6712372" y="1519825"/>
            <a:ext cx="96838" cy="695325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4" name="Rectangle 6 3 1"/>
          <p:cNvSpPr>
            <a:spLocks noChangeArrowheads="1"/>
          </p:cNvSpPr>
          <p:nvPr/>
        </p:nvSpPr>
        <p:spPr bwMode="auto">
          <a:xfrm rot="5400000">
            <a:off x="7167985" y="1240425"/>
            <a:ext cx="88900" cy="615950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D28C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" name="Rectangle 10 3 1"/>
          <p:cNvSpPr>
            <a:spLocks noChangeArrowheads="1"/>
          </p:cNvSpPr>
          <p:nvPr/>
        </p:nvSpPr>
        <p:spPr bwMode="auto">
          <a:xfrm rot="2700000">
            <a:off x="6952085" y="900700"/>
            <a:ext cx="82550" cy="66040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sq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6" name="Text Box 22"/>
          <p:cNvSpPr txBox="1">
            <a:spLocks noChangeArrowheads="1"/>
          </p:cNvSpPr>
          <p:nvPr/>
        </p:nvSpPr>
        <p:spPr bwMode="auto">
          <a:xfrm>
            <a:off x="2699792" y="1256259"/>
            <a:ext cx="521297" cy="58477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aseline="0" dirty="0">
                <a:solidFill>
                  <a:srgbClr val="000000"/>
                </a:solidFill>
              </a:rPr>
              <a:t>≈</a:t>
            </a:r>
          </a:p>
        </p:txBody>
      </p:sp>
      <p:sp>
        <p:nvSpPr>
          <p:cNvPr id="77" name="Cube 76"/>
          <p:cNvSpPr/>
          <p:nvPr/>
        </p:nvSpPr>
        <p:spPr bwMode="auto">
          <a:xfrm>
            <a:off x="1455426" y="1186508"/>
            <a:ext cx="1172358" cy="1090364"/>
          </a:xfrm>
          <a:prstGeom prst="cube">
            <a:avLst/>
          </a:prstGeom>
          <a:solidFill>
            <a:srgbClr val="595E48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00" b="1" dirty="0">
              <a:solidFill>
                <a:schemeClr val="tx1"/>
              </a:solidFill>
            </a:endParaRPr>
          </a:p>
        </p:txBody>
      </p:sp>
      <p:pic>
        <p:nvPicPr>
          <p:cNvPr id="78" name="Picture 1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1830983" y="1807835"/>
            <a:ext cx="227115" cy="18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8" name="Group 147"/>
          <p:cNvGrpSpPr/>
          <p:nvPr/>
        </p:nvGrpSpPr>
        <p:grpSpPr>
          <a:xfrm>
            <a:off x="3131840" y="2780928"/>
            <a:ext cx="967162" cy="1874506"/>
            <a:chOff x="3131840" y="2780928"/>
            <a:chExt cx="967162" cy="1874506"/>
          </a:xfrm>
        </p:grpSpPr>
        <p:sp>
          <p:nvSpPr>
            <p:cNvPr id="98" name="Rectangle 5 1 2"/>
            <p:cNvSpPr>
              <a:spLocks noChangeArrowheads="1"/>
            </p:cNvSpPr>
            <p:nvPr/>
          </p:nvSpPr>
          <p:spPr bwMode="auto">
            <a:xfrm>
              <a:off x="3195628" y="3530228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6 1 2"/>
            <p:cNvSpPr>
              <a:spLocks noChangeArrowheads="1"/>
            </p:cNvSpPr>
            <p:nvPr/>
          </p:nvSpPr>
          <p:spPr bwMode="auto">
            <a:xfrm rot="5400000">
              <a:off x="3651241" y="3250828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0" name="Rectangle 10 1 2"/>
            <p:cNvSpPr>
              <a:spLocks noChangeArrowheads="1"/>
            </p:cNvSpPr>
            <p:nvPr/>
          </p:nvSpPr>
          <p:spPr bwMode="auto">
            <a:xfrm rot="2700000">
              <a:off x="3435341" y="2911103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147" name="Picture 146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4424897"/>
              <a:ext cx="412056" cy="23053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44" name="Picture 143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3789040"/>
              <a:ext cx="247082" cy="48667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03" name="Picture 102" descr="txp_fig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784470" y="2780928"/>
              <a:ext cx="228840" cy="180473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81" name="Text Box 7 2"/>
          <p:cNvSpPr txBox="1">
            <a:spLocks noChangeArrowheads="1"/>
          </p:cNvSpPr>
          <p:nvPr/>
        </p:nvSpPr>
        <p:spPr bwMode="auto">
          <a:xfrm>
            <a:off x="4376728" y="3388941"/>
            <a:ext cx="184150" cy="3667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1800" b="0" baseline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88" name="Text Box 32 1 2 1"/>
          <p:cNvSpPr txBox="1">
            <a:spLocks noChangeArrowheads="1"/>
          </p:cNvSpPr>
          <p:nvPr/>
        </p:nvSpPr>
        <p:spPr bwMode="auto">
          <a:xfrm>
            <a:off x="5638974" y="3135189"/>
            <a:ext cx="641350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…</a:t>
            </a:r>
          </a:p>
        </p:txBody>
      </p:sp>
      <p:sp>
        <p:nvSpPr>
          <p:cNvPr id="89" name="Text Box 32 2 2 1"/>
          <p:cNvSpPr txBox="1">
            <a:spLocks noChangeArrowheads="1"/>
          </p:cNvSpPr>
          <p:nvPr/>
        </p:nvSpPr>
        <p:spPr bwMode="auto">
          <a:xfrm>
            <a:off x="4120084" y="3376429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90" name="Text Box 32 3 2 1"/>
          <p:cNvSpPr txBox="1">
            <a:spLocks noChangeArrowheads="1"/>
          </p:cNvSpPr>
          <p:nvPr/>
        </p:nvSpPr>
        <p:spPr bwMode="auto">
          <a:xfrm>
            <a:off x="5442522" y="3376429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91" name="Text Box 32 4 2 1"/>
          <p:cNvSpPr txBox="1">
            <a:spLocks noChangeArrowheads="1"/>
          </p:cNvSpPr>
          <p:nvPr/>
        </p:nvSpPr>
        <p:spPr bwMode="auto">
          <a:xfrm>
            <a:off x="6162602" y="3376429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4486970" y="2780929"/>
            <a:ext cx="1005323" cy="1800199"/>
            <a:chOff x="4486970" y="2780929"/>
            <a:chExt cx="1005323" cy="1800199"/>
          </a:xfrm>
        </p:grpSpPr>
        <p:pic>
          <p:nvPicPr>
            <p:cNvPr id="82" name="Picture 81" descr="txp_fig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35947" y="4389628"/>
              <a:ext cx="268101" cy="19150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5" name="Picture 13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287" y="3797424"/>
              <a:ext cx="223006" cy="19061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2" name="Picture 13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071" y="2780929"/>
              <a:ext cx="226659" cy="16097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92" name="Rectangle 5 2 2"/>
            <p:cNvSpPr>
              <a:spLocks noChangeArrowheads="1"/>
            </p:cNvSpPr>
            <p:nvPr/>
          </p:nvSpPr>
          <p:spPr bwMode="auto">
            <a:xfrm>
              <a:off x="4536182" y="3536049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Rectangle 6 2 2"/>
            <p:cNvSpPr>
              <a:spLocks noChangeArrowheads="1"/>
            </p:cNvSpPr>
            <p:nvPr/>
          </p:nvSpPr>
          <p:spPr bwMode="auto">
            <a:xfrm rot="5400000">
              <a:off x="4991795" y="3256649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Rectangle 10 2 2"/>
            <p:cNvSpPr>
              <a:spLocks noChangeArrowheads="1"/>
            </p:cNvSpPr>
            <p:nvPr/>
          </p:nvSpPr>
          <p:spPr bwMode="auto">
            <a:xfrm rot="2700000">
              <a:off x="4775895" y="2916924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519144" y="2853128"/>
            <a:ext cx="1077192" cy="1692730"/>
            <a:chOff x="6519144" y="2853128"/>
            <a:chExt cx="1077192" cy="1692730"/>
          </a:xfrm>
        </p:grpSpPr>
        <p:pic>
          <p:nvPicPr>
            <p:cNvPr id="141" name="Picture 14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872" y="4365104"/>
              <a:ext cx="304830" cy="18075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6" name="Picture 85" descr="txp_fig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326134" y="3797264"/>
              <a:ext cx="270202" cy="20780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8" name="Picture 13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628" y="2853128"/>
              <a:ext cx="274575" cy="170525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95" name="Rectangle 5 3 2"/>
            <p:cNvSpPr>
              <a:spLocks noChangeArrowheads="1"/>
            </p:cNvSpPr>
            <p:nvPr/>
          </p:nvSpPr>
          <p:spPr bwMode="auto">
            <a:xfrm>
              <a:off x="6568356" y="3536049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6 3 2"/>
            <p:cNvSpPr>
              <a:spLocks noChangeArrowheads="1"/>
            </p:cNvSpPr>
            <p:nvPr/>
          </p:nvSpPr>
          <p:spPr bwMode="auto">
            <a:xfrm rot="5400000">
              <a:off x="7023969" y="3256649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Rectangle 10 3 2"/>
            <p:cNvSpPr>
              <a:spLocks noChangeArrowheads="1"/>
            </p:cNvSpPr>
            <p:nvPr/>
          </p:nvSpPr>
          <p:spPr bwMode="auto">
            <a:xfrm rot="2700000">
              <a:off x="6808069" y="2916924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4" name="Title 1 1 2"/>
          <p:cNvSpPr txBox="1">
            <a:spLocks/>
          </p:cNvSpPr>
          <p:nvPr/>
        </p:nvSpPr>
        <p:spPr bwMode="auto">
          <a:xfrm>
            <a:off x="1547664" y="3428801"/>
            <a:ext cx="1360833" cy="5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scaling</a:t>
            </a:r>
          </a:p>
        </p:txBody>
      </p:sp>
      <p:sp>
        <p:nvSpPr>
          <p:cNvPr id="105" name="Title 1 1 3"/>
          <p:cNvSpPr txBox="1">
            <a:spLocks/>
          </p:cNvSpPr>
          <p:nvPr/>
        </p:nvSpPr>
        <p:spPr bwMode="auto">
          <a:xfrm>
            <a:off x="1043608" y="5318035"/>
            <a:ext cx="1720873" cy="5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chemeClr val="tx2"/>
                </a:solidFill>
                <a:latin typeface="+mj-lt"/>
                <a:cs typeface="+mj-cs"/>
              </a:rPr>
              <a:t>permutation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128" name="Text Box 32 2 2 2"/>
          <p:cNvSpPr txBox="1">
            <a:spLocks noChangeArrowheads="1"/>
          </p:cNvSpPr>
          <p:nvPr/>
        </p:nvSpPr>
        <p:spPr bwMode="auto">
          <a:xfrm>
            <a:off x="4139952" y="5398432"/>
            <a:ext cx="333746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62390" y="5157192"/>
            <a:ext cx="1053826" cy="641350"/>
            <a:chOff x="5462390" y="5157192"/>
            <a:chExt cx="1053826" cy="641350"/>
          </a:xfrm>
        </p:grpSpPr>
        <p:sp>
          <p:nvSpPr>
            <p:cNvPr id="127" name="Text Box 32 1 2 2"/>
            <p:cNvSpPr txBox="1">
              <a:spLocks noChangeArrowheads="1"/>
            </p:cNvSpPr>
            <p:nvPr/>
          </p:nvSpPr>
          <p:spPr bwMode="auto">
            <a:xfrm>
              <a:off x="5658842" y="5157192"/>
              <a:ext cx="641350" cy="6413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6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  <p:sp>
          <p:nvSpPr>
            <p:cNvPr id="129" name="Text Box 32 3 2 2"/>
            <p:cNvSpPr txBox="1">
              <a:spLocks noChangeArrowheads="1"/>
            </p:cNvSpPr>
            <p:nvPr/>
          </p:nvSpPr>
          <p:spPr bwMode="auto">
            <a:xfrm>
              <a:off x="5462390" y="5398432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30" name="Text Box 32 4 2 2"/>
            <p:cNvSpPr txBox="1">
              <a:spLocks noChangeArrowheads="1"/>
            </p:cNvSpPr>
            <p:nvPr/>
          </p:nvSpPr>
          <p:spPr bwMode="auto">
            <a:xfrm>
              <a:off x="6182470" y="5398432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99992" y="2780929"/>
            <a:ext cx="1005323" cy="1800199"/>
            <a:chOff x="4486970" y="2780929"/>
            <a:chExt cx="1005323" cy="1800199"/>
          </a:xfrm>
        </p:grpSpPr>
        <p:pic>
          <p:nvPicPr>
            <p:cNvPr id="64" name="Picture 63" descr="txp_fi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35947" y="4389628"/>
              <a:ext cx="268101" cy="19150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5" name="Picture 6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287" y="3797424"/>
              <a:ext cx="223006" cy="19061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071" y="2780929"/>
              <a:ext cx="226659" cy="160971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8" name="Rectangle 5 2 2"/>
            <p:cNvSpPr>
              <a:spLocks noChangeArrowheads="1"/>
            </p:cNvSpPr>
            <p:nvPr/>
          </p:nvSpPr>
          <p:spPr bwMode="auto">
            <a:xfrm>
              <a:off x="4536182" y="3536049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Rectangle 6 2 2"/>
            <p:cNvSpPr>
              <a:spLocks noChangeArrowheads="1"/>
            </p:cNvSpPr>
            <p:nvPr/>
          </p:nvSpPr>
          <p:spPr bwMode="auto">
            <a:xfrm rot="5400000">
              <a:off x="4991795" y="3256649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Rectangle 10 2 2"/>
            <p:cNvSpPr>
              <a:spLocks noChangeArrowheads="1"/>
            </p:cNvSpPr>
            <p:nvPr/>
          </p:nvSpPr>
          <p:spPr bwMode="auto">
            <a:xfrm rot="2700000">
              <a:off x="4775895" y="2916924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131840" y="2780928"/>
            <a:ext cx="967162" cy="1874506"/>
            <a:chOff x="3131840" y="2780928"/>
            <a:chExt cx="967162" cy="1874506"/>
          </a:xfrm>
        </p:grpSpPr>
        <p:sp>
          <p:nvSpPr>
            <p:cNvPr id="72" name="Rectangle 5 1 2"/>
            <p:cNvSpPr>
              <a:spLocks noChangeArrowheads="1"/>
            </p:cNvSpPr>
            <p:nvPr/>
          </p:nvSpPr>
          <p:spPr bwMode="auto">
            <a:xfrm>
              <a:off x="3195628" y="3530228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Rectangle 6 1 2"/>
            <p:cNvSpPr>
              <a:spLocks noChangeArrowheads="1"/>
            </p:cNvSpPr>
            <p:nvPr/>
          </p:nvSpPr>
          <p:spPr bwMode="auto">
            <a:xfrm rot="5400000">
              <a:off x="3651241" y="3250828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4" name="Rectangle 10 1 2"/>
            <p:cNvSpPr>
              <a:spLocks noChangeArrowheads="1"/>
            </p:cNvSpPr>
            <p:nvPr/>
          </p:nvSpPr>
          <p:spPr bwMode="auto">
            <a:xfrm rot="2700000">
              <a:off x="3435341" y="2911103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4424897"/>
              <a:ext cx="412056" cy="23053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6" name="Picture 7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3789040"/>
              <a:ext cx="247082" cy="48667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9" name="Picture 78" descr="txp_fi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784470" y="2780928"/>
              <a:ext cx="228840" cy="180473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80" name="Group 79"/>
          <p:cNvGrpSpPr/>
          <p:nvPr/>
        </p:nvGrpSpPr>
        <p:grpSpPr>
          <a:xfrm>
            <a:off x="6516216" y="2852936"/>
            <a:ext cx="1077192" cy="1692730"/>
            <a:chOff x="6519144" y="2853128"/>
            <a:chExt cx="1077192" cy="1692730"/>
          </a:xfrm>
        </p:grpSpPr>
        <p:pic>
          <p:nvPicPr>
            <p:cNvPr id="83" name="Picture 8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872" y="4365104"/>
              <a:ext cx="304830" cy="18075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4" name="Picture 83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326134" y="3797264"/>
              <a:ext cx="270202" cy="20780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5" name="Picture 8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628" y="2853128"/>
              <a:ext cx="274575" cy="170525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87" name="Rectangle 5 3 2"/>
            <p:cNvSpPr>
              <a:spLocks noChangeArrowheads="1"/>
            </p:cNvSpPr>
            <p:nvPr/>
          </p:nvSpPr>
          <p:spPr bwMode="auto">
            <a:xfrm>
              <a:off x="6568356" y="3536049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1" name="Rectangle 6 3 2"/>
            <p:cNvSpPr>
              <a:spLocks noChangeArrowheads="1"/>
            </p:cNvSpPr>
            <p:nvPr/>
          </p:nvSpPr>
          <p:spPr bwMode="auto">
            <a:xfrm rot="5400000">
              <a:off x="7023969" y="3256649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" name="Rectangle 10 3 2"/>
            <p:cNvSpPr>
              <a:spLocks noChangeArrowheads="1"/>
            </p:cNvSpPr>
            <p:nvPr/>
          </p:nvSpPr>
          <p:spPr bwMode="auto">
            <a:xfrm rot="2700000">
              <a:off x="6808069" y="2916924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270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01 0.03819 L -0.16128 0.29097 L -0.16128 0.29097 L -0.16128 0.29097 L -0.16128 0.29097 " pathEditMode="relative" ptsTypes="AAAAA">
                                      <p:cBhvr>
                                        <p:cTn id="32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4259 L -0.22761 0.28727 L -0.22761 0.28727 " pathEditMode="relative" ptsTypes="AAA">
                                      <p:cBhvr>
                                        <p:cTn id="40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37188 0.28843 L 0.37188 0.28958 L 0.37188 0.28843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94" y="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8" grpId="0"/>
      <p:bldP spid="89" grpId="0"/>
      <p:bldP spid="90" grpId="0"/>
      <p:bldP spid="91" grpId="0"/>
      <p:bldP spid="104" grpId="0"/>
      <p:bldP spid="105" grpId="0"/>
      <p:bldP spid="1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>
            <a:off x="7406532" y="5877272"/>
            <a:ext cx="173746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2" name="Text Box 19"/>
          <p:cNvSpPr txBox="1">
            <a:spLocks noChangeArrowheads="1"/>
          </p:cNvSpPr>
          <p:nvPr/>
        </p:nvSpPr>
        <p:spPr bwMode="auto">
          <a:xfrm>
            <a:off x="4990083" y="3075909"/>
            <a:ext cx="184150" cy="3667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 b="0" baseline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47" name="Picture 4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049337" y="5754603"/>
            <a:ext cx="2738687" cy="859004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120228" y="2677417"/>
            <a:ext cx="2307756" cy="751583"/>
          </a:xfrm>
          <a:prstGeom prst="rect">
            <a:avLst/>
          </a:prstGeom>
          <a:noFill/>
          <a:ln/>
          <a:effectLst/>
        </p:spPr>
      </p:pic>
      <p:sp>
        <p:nvSpPr>
          <p:cNvPr id="42" name="Title 1"/>
          <p:cNvSpPr txBox="1">
            <a:spLocks/>
          </p:cNvSpPr>
          <p:nvPr/>
        </p:nvSpPr>
        <p:spPr bwMode="auto">
          <a:xfrm>
            <a:off x="0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SVD vs. CP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15616" y="1484784"/>
            <a:ext cx="6463730" cy="1141095"/>
            <a:chOff x="916582" y="1790948"/>
            <a:chExt cx="6463730" cy="1141095"/>
          </a:xfrm>
        </p:grpSpPr>
        <p:sp>
          <p:nvSpPr>
            <p:cNvPr id="46" name="Rectangle 26"/>
            <p:cNvSpPr>
              <a:spLocks noChangeArrowheads="1"/>
            </p:cNvSpPr>
            <p:nvPr/>
          </p:nvSpPr>
          <p:spPr bwMode="auto">
            <a:xfrm>
              <a:off x="2897906" y="2171081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 rot="5400000">
              <a:off x="3236806" y="1718506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916582" y="1980953"/>
              <a:ext cx="990600" cy="838200"/>
            </a:xfrm>
            <a:prstGeom prst="rect">
              <a:avLst/>
            </a:prstGeom>
            <a:solidFill>
              <a:srgbClr val="901A1E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50" name="Picture 49" descr="txp_fi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120806" y="2760906"/>
              <a:ext cx="251689" cy="15979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1" name="Picture 50" descr="txp_fi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577762" y="2749076"/>
              <a:ext cx="262662" cy="15979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2" name="Picture 51" descr="txp_fi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622829" y="2128416"/>
              <a:ext cx="229016" cy="14539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3" name="Picture 52" descr="txp_fi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053287" y="2128416"/>
              <a:ext cx="238793" cy="145270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55" name="Text Box 22"/>
            <p:cNvSpPr txBox="1">
              <a:spLocks noChangeArrowheads="1"/>
            </p:cNvSpPr>
            <p:nvPr/>
          </p:nvSpPr>
          <p:spPr bwMode="auto">
            <a:xfrm>
              <a:off x="2106487" y="1980464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58" name="Rectangle 26"/>
            <p:cNvSpPr>
              <a:spLocks noChangeArrowheads="1"/>
            </p:cNvSpPr>
            <p:nvPr/>
          </p:nvSpPr>
          <p:spPr bwMode="auto">
            <a:xfrm>
              <a:off x="4423380" y="2171081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59" name="Picture 58" descr="txp_fi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110332" y="2128416"/>
              <a:ext cx="269980" cy="16647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0" name="Picture 59" descr="txp_fig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633368" y="2749075"/>
              <a:ext cx="296724" cy="18296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1" name="Rectangle 29"/>
            <p:cNvSpPr>
              <a:spLocks noChangeArrowheads="1"/>
            </p:cNvSpPr>
            <p:nvPr/>
          </p:nvSpPr>
          <p:spPr bwMode="auto">
            <a:xfrm rot="5400000">
              <a:off x="4762280" y="1718506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Rectangle 26"/>
            <p:cNvSpPr>
              <a:spLocks noChangeArrowheads="1"/>
            </p:cNvSpPr>
            <p:nvPr/>
          </p:nvSpPr>
          <p:spPr bwMode="auto">
            <a:xfrm>
              <a:off x="6496020" y="2171081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Rectangle 29"/>
            <p:cNvSpPr>
              <a:spLocks noChangeArrowheads="1"/>
            </p:cNvSpPr>
            <p:nvPr/>
          </p:nvSpPr>
          <p:spPr bwMode="auto">
            <a:xfrm rot="5400000">
              <a:off x="6834920" y="1718506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Text Box 32"/>
            <p:cNvSpPr txBox="1">
              <a:spLocks noChangeArrowheads="1"/>
            </p:cNvSpPr>
            <p:nvPr/>
          </p:nvSpPr>
          <p:spPr bwMode="auto">
            <a:xfrm>
              <a:off x="3768878" y="1842979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65" name="Text Box 32"/>
            <p:cNvSpPr txBox="1">
              <a:spLocks noChangeArrowheads="1"/>
            </p:cNvSpPr>
            <p:nvPr/>
          </p:nvSpPr>
          <p:spPr bwMode="auto">
            <a:xfrm>
              <a:off x="5174358" y="1842979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66" name="Text Box 32"/>
            <p:cNvSpPr txBox="1">
              <a:spLocks noChangeArrowheads="1"/>
            </p:cNvSpPr>
            <p:nvPr/>
          </p:nvSpPr>
          <p:spPr bwMode="auto">
            <a:xfrm>
              <a:off x="5785102" y="1842979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pic>
          <p:nvPicPr>
            <p:cNvPr id="70" name="Picture 69" descr="txp_fig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627784" y="1984592"/>
              <a:ext cx="240249" cy="15993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1" name="Picture 70" descr="txp_fig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056910" y="1984592"/>
              <a:ext cx="240249" cy="15993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2" name="Picture 71" descr="txp_fig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092543" y="1968672"/>
              <a:ext cx="296995" cy="17147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3" name="Picture 72" descr="txp_fig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 bwMode="auto">
            <a:xfrm>
              <a:off x="1328959" y="2265803"/>
              <a:ext cx="259228" cy="21602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4" name="Text Box 32"/>
            <p:cNvSpPr txBox="1">
              <a:spLocks noChangeArrowheads="1"/>
            </p:cNvSpPr>
            <p:nvPr/>
          </p:nvSpPr>
          <p:spPr bwMode="auto">
            <a:xfrm>
              <a:off x="5436096" y="1790948"/>
              <a:ext cx="4411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</p:grpSp>
      <p:sp>
        <p:nvSpPr>
          <p:cNvPr id="75" name="Rectangle 3"/>
          <p:cNvSpPr txBox="1">
            <a:spLocks noChangeArrowheads="1"/>
          </p:cNvSpPr>
          <p:nvPr/>
        </p:nvSpPr>
        <p:spPr bwMode="auto">
          <a:xfrm>
            <a:off x="35496" y="1124917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SVD</a:t>
            </a:r>
            <a:r>
              <a:rPr kumimoji="0" lang="en-US" sz="140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expresses a matrix as the sum of rank-one matrices.</a:t>
            </a:r>
            <a:endParaRPr kumimoji="0" lang="en-US" sz="140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 bwMode="auto">
          <a:xfrm>
            <a:off x="35496" y="3645024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</a:rPr>
              <a:t>  </a:t>
            </a:r>
            <a:r>
              <a:rPr lang="en-US" sz="1400" kern="0" noProof="0" dirty="0">
                <a:solidFill>
                  <a:srgbClr val="212121"/>
                </a:solidFill>
                <a:latin typeface="+mn-lt"/>
              </a:rPr>
              <a:t>CP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 expresses a higher-order tensor as the sum of rank-one tensors.</a:t>
            </a:r>
            <a:endParaRPr kumimoji="0" lang="en-US" sz="140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23378" y="4077072"/>
            <a:ext cx="6284926" cy="1488931"/>
            <a:chOff x="179512" y="4400465"/>
            <a:chExt cx="6284926" cy="1488931"/>
          </a:xfrm>
        </p:grpSpPr>
        <p:grpSp>
          <p:nvGrpSpPr>
            <p:cNvPr id="77" name="Group 76"/>
            <p:cNvGrpSpPr/>
            <p:nvPr/>
          </p:nvGrpSpPr>
          <p:grpSpPr>
            <a:xfrm>
              <a:off x="1999942" y="4472663"/>
              <a:ext cx="937214" cy="1396030"/>
              <a:chOff x="3275856" y="1267663"/>
              <a:chExt cx="937214" cy="1396030"/>
            </a:xfrm>
          </p:grpSpPr>
          <p:sp>
            <p:nvSpPr>
              <p:cNvPr id="78" name="Rectangle 5 1 1"/>
              <p:cNvSpPr>
                <a:spLocks noChangeArrowheads="1"/>
              </p:cNvSpPr>
              <p:nvPr/>
            </p:nvSpPr>
            <p:spPr bwMode="auto">
              <a:xfrm>
                <a:off x="3339644" y="1730028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9" name="Rectangle 6 1 1"/>
              <p:cNvSpPr>
                <a:spLocks noChangeArrowheads="1"/>
              </p:cNvSpPr>
              <p:nvPr/>
            </p:nvSpPr>
            <p:spPr bwMode="auto">
              <a:xfrm rot="5400000">
                <a:off x="3795257" y="1450628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Rectangle 10 1 1"/>
              <p:cNvSpPr>
                <a:spLocks noChangeArrowheads="1"/>
              </p:cNvSpPr>
              <p:nvPr/>
            </p:nvSpPr>
            <p:spPr bwMode="auto">
              <a:xfrm rot="2700000">
                <a:off x="3579357" y="1110903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5856" y="2492896"/>
                <a:ext cx="246621" cy="170797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82" name="Picture 81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937" y="1916832"/>
                <a:ext cx="217133" cy="190927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83" name="Picture 82" descr="txp_fi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3928486" y="1267663"/>
                <a:ext cx="228840" cy="180473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84" name="Text Box 7 1"/>
            <p:cNvSpPr txBox="1">
              <a:spLocks noChangeArrowheads="1"/>
            </p:cNvSpPr>
            <p:nvPr/>
          </p:nvSpPr>
          <p:spPr bwMode="auto">
            <a:xfrm>
              <a:off x="3244830" y="4793741"/>
              <a:ext cx="184150" cy="36671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sz="1800" b="0" baseline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85" name="Picture 84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584118" y="5697896"/>
              <a:ext cx="268101" cy="19150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6" name="Picture 85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137389" y="5121832"/>
              <a:ext cx="238817" cy="20764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7" name="Picture 86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003172" y="4437112"/>
              <a:ext cx="240645" cy="18066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8" name="Picture 87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528334" y="5697896"/>
              <a:ext cx="306400" cy="19149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9" name="Picture 88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194236" y="5121832"/>
              <a:ext cx="270202" cy="20780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0" name="Picture 89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016728" y="4400465"/>
              <a:ext cx="289062" cy="18066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91" name="Text Box 32 1 1"/>
            <p:cNvSpPr txBox="1">
              <a:spLocks noChangeArrowheads="1"/>
            </p:cNvSpPr>
            <p:nvPr/>
          </p:nvSpPr>
          <p:spPr bwMode="auto">
            <a:xfrm>
              <a:off x="4507076" y="4539989"/>
              <a:ext cx="641350" cy="6413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6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  <p:sp>
          <p:nvSpPr>
            <p:cNvPr id="92" name="Text Box 32 2 1"/>
            <p:cNvSpPr txBox="1">
              <a:spLocks noChangeArrowheads="1"/>
            </p:cNvSpPr>
            <p:nvPr/>
          </p:nvSpPr>
          <p:spPr bwMode="auto">
            <a:xfrm>
              <a:off x="2988186" y="4781229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93" name="Text Box 32 3 1"/>
            <p:cNvSpPr txBox="1">
              <a:spLocks noChangeArrowheads="1"/>
            </p:cNvSpPr>
            <p:nvPr/>
          </p:nvSpPr>
          <p:spPr bwMode="auto">
            <a:xfrm>
              <a:off x="4310624" y="4781229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94" name="Text Box 32 4 1"/>
            <p:cNvSpPr txBox="1">
              <a:spLocks noChangeArrowheads="1"/>
            </p:cNvSpPr>
            <p:nvPr/>
          </p:nvSpPr>
          <p:spPr bwMode="auto">
            <a:xfrm>
              <a:off x="5030704" y="4781229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95" name="Rectangle 5 2 1"/>
            <p:cNvSpPr>
              <a:spLocks noChangeArrowheads="1"/>
            </p:cNvSpPr>
            <p:nvPr/>
          </p:nvSpPr>
          <p:spPr bwMode="auto">
            <a:xfrm>
              <a:off x="3404284" y="4940849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6" name="Rectangle 6 2 1"/>
            <p:cNvSpPr>
              <a:spLocks noChangeArrowheads="1"/>
            </p:cNvSpPr>
            <p:nvPr/>
          </p:nvSpPr>
          <p:spPr bwMode="auto">
            <a:xfrm rot="5400000">
              <a:off x="3859897" y="4661449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" name="Rectangle 10 2 1"/>
            <p:cNvSpPr>
              <a:spLocks noChangeArrowheads="1"/>
            </p:cNvSpPr>
            <p:nvPr/>
          </p:nvSpPr>
          <p:spPr bwMode="auto">
            <a:xfrm rot="2700000">
              <a:off x="3643997" y="4321724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" name="Rectangle 5 3 1"/>
            <p:cNvSpPr>
              <a:spLocks noChangeArrowheads="1"/>
            </p:cNvSpPr>
            <p:nvPr/>
          </p:nvSpPr>
          <p:spPr bwMode="auto">
            <a:xfrm>
              <a:off x="5436458" y="4940849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" name="Rectangle 6 3 1"/>
            <p:cNvSpPr>
              <a:spLocks noChangeArrowheads="1"/>
            </p:cNvSpPr>
            <p:nvPr/>
          </p:nvSpPr>
          <p:spPr bwMode="auto">
            <a:xfrm rot="5400000">
              <a:off x="5892071" y="4661449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0" name="Rectangle 10 3 1"/>
            <p:cNvSpPr>
              <a:spLocks noChangeArrowheads="1"/>
            </p:cNvSpPr>
            <p:nvPr/>
          </p:nvSpPr>
          <p:spPr bwMode="auto">
            <a:xfrm rot="2700000">
              <a:off x="5676171" y="4321724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1" name="Text Box 22"/>
            <p:cNvSpPr txBox="1">
              <a:spLocks noChangeArrowheads="1"/>
            </p:cNvSpPr>
            <p:nvPr/>
          </p:nvSpPr>
          <p:spPr bwMode="auto">
            <a:xfrm>
              <a:off x="1423878" y="4677283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102" name="Cube 101"/>
            <p:cNvSpPr/>
            <p:nvPr/>
          </p:nvSpPr>
          <p:spPr bwMode="auto">
            <a:xfrm>
              <a:off x="179512" y="4607532"/>
              <a:ext cx="1172358" cy="1090364"/>
            </a:xfrm>
            <a:prstGeom prst="cube">
              <a:avLst/>
            </a:prstGeom>
            <a:solidFill>
              <a:srgbClr val="595E48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00" b="1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11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555069" y="5228859"/>
              <a:ext cx="227115" cy="183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4" name="Rectangle 3"/>
          <p:cNvSpPr txBox="1">
            <a:spLocks noChangeArrowheads="1"/>
          </p:cNvSpPr>
          <p:nvPr/>
        </p:nvSpPr>
        <p:spPr bwMode="auto">
          <a:xfrm>
            <a:off x="5131796" y="5853485"/>
            <a:ext cx="390469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</a:rPr>
              <a:t>CP is an extension of SVD to higher-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</a:rPr>
              <a:t>order tensors but it is different in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</a:rPr>
              <a:t>many ways.</a:t>
            </a:r>
            <a:endParaRPr kumimoji="0" lang="en-US" sz="1400" b="1" u="none" strike="noStrike" kern="0" cap="none" spc="0" normalizeH="0" noProof="0" dirty="0">
              <a:ln>
                <a:noFill/>
              </a:ln>
              <a:solidFill>
                <a:srgbClr val="901A1E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999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1235" y="2201416"/>
            <a:ext cx="1826829" cy="1371600"/>
          </a:xfrm>
          <a:prstGeom prst="rect">
            <a:avLst/>
          </a:prstGeom>
        </p:spPr>
      </p:pic>
      <p:pic>
        <p:nvPicPr>
          <p:cNvPr id="51" name="Picture 5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279889" y="332656"/>
            <a:ext cx="1444239" cy="463732"/>
          </a:xfrm>
          <a:prstGeom prst="rect">
            <a:avLst/>
          </a:prstGeom>
          <a:noFill/>
          <a:ln/>
          <a:effectLst/>
        </p:spPr>
      </p:pic>
      <p:sp>
        <p:nvSpPr>
          <p:cNvPr id="42" name="Rectangle 3"/>
          <p:cNvSpPr txBox="1">
            <a:spLocks noChangeArrowheads="1"/>
          </p:cNvSpPr>
          <p:nvPr/>
        </p:nvSpPr>
        <p:spPr bwMode="auto">
          <a:xfrm>
            <a:off x="0" y="1556792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True factors</a:t>
            </a:r>
          </a:p>
        </p:txBody>
      </p:sp>
      <p:pic>
        <p:nvPicPr>
          <p:cNvPr id="32" name="Picture 3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1988840"/>
            <a:ext cx="2153557" cy="317348"/>
          </a:xfrm>
          <a:prstGeom prst="rect">
            <a:avLst/>
          </a:prstGeom>
          <a:noFill/>
          <a:ln/>
          <a:effectLst/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51520" y="4437112"/>
            <a:ext cx="2073992" cy="317381"/>
          </a:xfrm>
          <a:prstGeom prst="rect">
            <a:avLst/>
          </a:prstGeom>
          <a:noFill/>
          <a:ln/>
          <a:effectLst/>
        </p:spPr>
      </p:pic>
      <p:sp>
        <p:nvSpPr>
          <p:cNvPr id="44" name="Rectangle 3"/>
          <p:cNvSpPr txBox="1">
            <a:spLocks noChangeArrowheads="1"/>
          </p:cNvSpPr>
          <p:nvPr/>
        </p:nvSpPr>
        <p:spPr bwMode="auto">
          <a:xfrm>
            <a:off x="-36512" y="1268760"/>
            <a:ext cx="23397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EXAMPLE: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740352" y="5805264"/>
            <a:ext cx="1403648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228184" y="332656"/>
            <a:ext cx="1444240" cy="463732"/>
          </a:xfrm>
          <a:prstGeom prst="rect">
            <a:avLst/>
          </a:prstGeom>
          <a:noFill/>
          <a:ln/>
          <a:effectLst/>
        </p:spPr>
      </p:pic>
      <p:sp>
        <p:nvSpPr>
          <p:cNvPr id="21" name="Title 1"/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Does it really work?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769406" y="2708921"/>
            <a:ext cx="236330" cy="166481"/>
          </a:xfrm>
          <a:prstGeom prst="rect">
            <a:avLst/>
          </a:prstGeom>
          <a:noFill/>
          <a:ln/>
          <a:effectLst/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131840" y="2204864"/>
            <a:ext cx="236330" cy="166481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228184" y="2492896"/>
            <a:ext cx="1718236" cy="281943"/>
          </a:xfrm>
          <a:prstGeom prst="rect">
            <a:avLst/>
          </a:prstGeom>
          <a:noFill/>
          <a:ln/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018606" y="4077072"/>
            <a:ext cx="565785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79889" y="808493"/>
            <a:ext cx="1826829" cy="1371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6538" y="812122"/>
            <a:ext cx="1826829" cy="1371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33203" y="2564904"/>
            <a:ext cx="1826829" cy="13716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63396" y="2420888"/>
            <a:ext cx="2432304" cy="1826196"/>
            <a:chOff x="1851664" y="882724"/>
            <a:chExt cx="2432304" cy="182619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851664" y="882724"/>
              <a:ext cx="2432304" cy="182619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160" y="1484784"/>
              <a:ext cx="191712" cy="13277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7" name="Picture 4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744" y="1556792"/>
              <a:ext cx="197666" cy="13277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48" name="Group 47"/>
          <p:cNvGrpSpPr/>
          <p:nvPr/>
        </p:nvGrpSpPr>
        <p:grpSpPr>
          <a:xfrm>
            <a:off x="163396" y="4797152"/>
            <a:ext cx="2435772" cy="1828800"/>
            <a:chOff x="4686310" y="907971"/>
            <a:chExt cx="2435772" cy="182880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686310" y="907971"/>
              <a:ext cx="2435772" cy="182880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480" y="2276873"/>
              <a:ext cx="213146" cy="18218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1709193"/>
              <a:ext cx="207192" cy="182187"/>
            </a:xfrm>
            <a:prstGeom prst="rect">
              <a:avLst/>
            </a:prstGeom>
            <a:noFill/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18284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68AFEDB-B299-44BE-AD1A-C117FC02E019}"/>
              </a:ext>
            </a:extLst>
          </p:cNvPr>
          <p:cNvSpPr/>
          <p:nvPr/>
        </p:nvSpPr>
        <p:spPr>
          <a:xfrm>
            <a:off x="7380312" y="5805264"/>
            <a:ext cx="1763688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950" name="Text Box 22"/>
          <p:cNvSpPr txBox="1">
            <a:spLocks noChangeArrowheads="1"/>
          </p:cNvSpPr>
          <p:nvPr/>
        </p:nvSpPr>
        <p:spPr bwMode="auto">
          <a:xfrm>
            <a:off x="3645024" y="1196752"/>
            <a:ext cx="5103440" cy="43704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sz="1400" b="0" baseline="0" dirty="0">
                <a:solidFill>
                  <a:srgbClr val="000000"/>
                </a:solidFill>
              </a:rPr>
              <a:t>The goal is to find matrices </a:t>
            </a:r>
            <a:r>
              <a:rPr lang="en-US" sz="1400" b="1" baseline="0" dirty="0">
                <a:solidFill>
                  <a:srgbClr val="000000"/>
                </a:solidFill>
              </a:rPr>
              <a:t>A</a:t>
            </a:r>
            <a:r>
              <a:rPr lang="en-US" sz="1400" b="0" baseline="0" dirty="0">
                <a:solidFill>
                  <a:srgbClr val="000000"/>
                </a:solidFill>
              </a:rPr>
              <a:t>, </a:t>
            </a:r>
            <a:r>
              <a:rPr lang="en-US" sz="1400" b="1" baseline="0" dirty="0">
                <a:solidFill>
                  <a:srgbClr val="000000"/>
                </a:solidFill>
              </a:rPr>
              <a:t>B</a:t>
            </a:r>
            <a:r>
              <a:rPr lang="en-US" sz="1400" b="0" baseline="0" dirty="0">
                <a:solidFill>
                  <a:srgbClr val="000000"/>
                </a:solidFill>
              </a:rPr>
              <a:t>, </a:t>
            </a:r>
            <a:r>
              <a:rPr lang="en-US" sz="1400" b="1" baseline="0" dirty="0">
                <a:solidFill>
                  <a:srgbClr val="000000"/>
                </a:solidFill>
              </a:rPr>
              <a:t>C</a:t>
            </a:r>
            <a:r>
              <a:rPr lang="en-US" sz="1400" b="0" baseline="0" dirty="0">
                <a:solidFill>
                  <a:srgbClr val="000000"/>
                </a:solidFill>
              </a:rPr>
              <a:t> that solve the following optimization problem: </a:t>
            </a:r>
          </a:p>
        </p:txBody>
      </p:sp>
      <p:pic>
        <p:nvPicPr>
          <p:cNvPr id="44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142987" y="1772816"/>
            <a:ext cx="2669373" cy="45720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</p:pic>
      <p:grpSp>
        <p:nvGrpSpPr>
          <p:cNvPr id="3" name="Group 86"/>
          <p:cNvGrpSpPr/>
          <p:nvPr/>
        </p:nvGrpSpPr>
        <p:grpSpPr bwMode="auto">
          <a:xfrm>
            <a:off x="265947" y="1339820"/>
            <a:ext cx="3062616" cy="1066801"/>
            <a:chOff x="225668" y="1447800"/>
            <a:chExt cx="3062616" cy="1066801"/>
          </a:xfrm>
        </p:grpSpPr>
        <p:sp>
          <p:nvSpPr>
            <p:cNvPr id="57" name="AutoShape 5"/>
            <p:cNvSpPr>
              <a:spLocks noChangeArrowheads="1"/>
            </p:cNvSpPr>
            <p:nvPr/>
          </p:nvSpPr>
          <p:spPr bwMode="auto">
            <a:xfrm>
              <a:off x="225668" y="1743393"/>
              <a:ext cx="688435" cy="771208"/>
            </a:xfrm>
            <a:prstGeom prst="cube">
              <a:avLst>
                <a:gd name="adj" fmla="val 25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b="0" baseline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sp>
          <p:nvSpPr>
            <p:cNvPr id="58" name="Rectangle 6"/>
            <p:cNvSpPr>
              <a:spLocks noChangeArrowheads="1"/>
            </p:cNvSpPr>
            <p:nvPr/>
          </p:nvSpPr>
          <p:spPr bwMode="auto">
            <a:xfrm>
              <a:off x="1245249" y="1992313"/>
              <a:ext cx="58511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 rot="5400000">
              <a:off x="1519004" y="1824468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Text Box 8"/>
            <p:cNvSpPr txBox="1">
              <a:spLocks noChangeArrowheads="1"/>
            </p:cNvSpPr>
            <p:nvPr/>
          </p:nvSpPr>
          <p:spPr bwMode="auto">
            <a:xfrm>
              <a:off x="1947379" y="1896745"/>
              <a:ext cx="144410" cy="2566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sz="1800" b="0" baseline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3" name="Rectangle 9"/>
            <p:cNvSpPr>
              <a:spLocks noChangeArrowheads="1"/>
            </p:cNvSpPr>
            <p:nvPr/>
          </p:nvSpPr>
          <p:spPr bwMode="auto">
            <a:xfrm>
              <a:off x="2436628" y="1992313"/>
              <a:ext cx="57266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Text Box 10"/>
            <p:cNvSpPr txBox="1">
              <a:spLocks noChangeArrowheads="1"/>
            </p:cNvSpPr>
            <p:nvPr/>
          </p:nvSpPr>
          <p:spPr bwMode="auto">
            <a:xfrm>
              <a:off x="1800479" y="1808788"/>
              <a:ext cx="684803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+…+</a:t>
              </a:r>
            </a:p>
          </p:txBody>
        </p:sp>
        <p:sp>
          <p:nvSpPr>
            <p:cNvPr id="65" name="Rectangle 11"/>
            <p:cNvSpPr>
              <a:spLocks noChangeArrowheads="1"/>
            </p:cNvSpPr>
            <p:nvPr/>
          </p:nvSpPr>
          <p:spPr bwMode="auto">
            <a:xfrm rot="2700000">
              <a:off x="1388021" y="1596302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Rectangle 12"/>
            <p:cNvSpPr>
              <a:spLocks noChangeArrowheads="1"/>
            </p:cNvSpPr>
            <p:nvPr/>
          </p:nvSpPr>
          <p:spPr bwMode="auto">
            <a:xfrm rot="5400000">
              <a:off x="2773873" y="1823357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Rectangle 13"/>
            <p:cNvSpPr>
              <a:spLocks noChangeArrowheads="1"/>
            </p:cNvSpPr>
            <p:nvPr/>
          </p:nvSpPr>
          <p:spPr bwMode="auto">
            <a:xfrm rot="2700000">
              <a:off x="2642890" y="1595191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914103" y="1874520"/>
              <a:ext cx="248982" cy="2566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=</a:t>
              </a:r>
            </a:p>
          </p:txBody>
        </p:sp>
        <p:pic>
          <p:nvPicPr>
            <p:cNvPr id="69" name="Picture 68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372345" y="2354581"/>
              <a:ext cx="182698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0" name="Picture 69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543690" y="2354581"/>
              <a:ext cx="219457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1" name="Picture 70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675871" y="1745614"/>
              <a:ext cx="201553" cy="18288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2" name="Picture 71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050485" y="1874520"/>
              <a:ext cx="237799" cy="18288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3" name="Picture 72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556362" y="1447800"/>
              <a:ext cx="173919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4" name="Picture 73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836244" y="1501139"/>
              <a:ext cx="219457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5" name="Picture 48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6139" y="2084547"/>
              <a:ext cx="192961" cy="17224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</p:grpSp>
      <p:sp>
        <p:nvSpPr>
          <p:cNvPr id="50" name="Title 1"/>
          <p:cNvSpPr txBox="1">
            <a:spLocks/>
          </p:cNvSpPr>
          <p:nvPr/>
        </p:nvSpPr>
        <p:spPr bwMode="auto">
          <a:xfrm>
            <a:off x="-36512" y="260648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Algorithms for fitting the CP model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5496" y="2780928"/>
            <a:ext cx="4104456" cy="490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ct val="25000"/>
              </a:spcBef>
              <a:defRPr/>
            </a:pPr>
            <a:r>
              <a:rPr lang="en-US" sz="1400" b="1" kern="0" dirty="0">
                <a:solidFill>
                  <a:srgbClr val="901A1E"/>
                </a:solidFill>
              </a:rPr>
              <a:t>Traditional Approach: </a:t>
            </a:r>
          </a:p>
          <a:p>
            <a:pPr marL="342900" lvl="0" indent="-342900">
              <a:lnSpc>
                <a:spcPct val="80000"/>
              </a:lnSpc>
              <a:spcBef>
                <a:spcPct val="25000"/>
              </a:spcBef>
              <a:defRPr/>
            </a:pPr>
            <a:r>
              <a:rPr lang="en-US" sz="1400" b="1" kern="0" dirty="0">
                <a:solidFill>
                  <a:srgbClr val="901A1E"/>
                </a:solidFill>
              </a:rPr>
              <a:t>Alternating Least Squares (ALS)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72400" y="5805264"/>
            <a:ext cx="971600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644008" y="2492896"/>
            <a:ext cx="6336704" cy="2977367"/>
            <a:chOff x="3995936" y="2780928"/>
            <a:chExt cx="6480720" cy="3051773"/>
          </a:xfrm>
        </p:grpSpPr>
        <p:grpSp>
          <p:nvGrpSpPr>
            <p:cNvPr id="4" name="Group 99"/>
            <p:cNvGrpSpPr/>
            <p:nvPr/>
          </p:nvGrpSpPr>
          <p:grpSpPr>
            <a:xfrm>
              <a:off x="4067944" y="2780928"/>
              <a:ext cx="6408712" cy="3051773"/>
              <a:chOff x="3995936" y="2492896"/>
              <a:chExt cx="6408712" cy="3051773"/>
            </a:xfrm>
          </p:grpSpPr>
          <p:sp>
            <p:nvSpPr>
              <p:cNvPr id="85" name="TextBox 9 1"/>
              <p:cNvSpPr txBox="1">
                <a:spLocks noChangeArrowheads="1"/>
              </p:cNvSpPr>
              <p:nvPr/>
            </p:nvSpPr>
            <p:spPr bwMode="auto">
              <a:xfrm>
                <a:off x="4003848" y="2852936"/>
                <a:ext cx="6400800" cy="315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Solve for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A </a:t>
                </a:r>
                <a:r>
                  <a:rPr lang="en-US" sz="1400" dirty="0">
                    <a:solidFill>
                      <a:srgbClr val="000000"/>
                    </a:solidFill>
                  </a:rPr>
                  <a:t>(with fixed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B</a:t>
                </a:r>
                <a:r>
                  <a:rPr lang="en-US" sz="1400" dirty="0">
                    <a:solidFill>
                      <a:srgbClr val="000000"/>
                    </a:solidFill>
                  </a:rPr>
                  <a:t>,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C</a:t>
                </a:r>
                <a:r>
                  <a:rPr lang="en-US" sz="1400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  <p:sp>
            <p:nvSpPr>
              <p:cNvPr id="86" name="TextBox 9 2"/>
              <p:cNvSpPr txBox="1">
                <a:spLocks noChangeArrowheads="1"/>
              </p:cNvSpPr>
              <p:nvPr/>
            </p:nvSpPr>
            <p:spPr bwMode="auto">
              <a:xfrm>
                <a:off x="3995936" y="3645024"/>
                <a:ext cx="6400800" cy="315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Solve for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B </a:t>
                </a:r>
                <a:r>
                  <a:rPr lang="en-US" sz="1400" dirty="0">
                    <a:solidFill>
                      <a:srgbClr val="000000"/>
                    </a:solidFill>
                  </a:rPr>
                  <a:t>(with fixed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</a:rPr>
                  <a:t> and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C</a:t>
                </a:r>
                <a:r>
                  <a:rPr lang="en-US" sz="1400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  <p:sp>
            <p:nvSpPr>
              <p:cNvPr id="87" name="TextBox 9 3"/>
              <p:cNvSpPr txBox="1">
                <a:spLocks noChangeArrowheads="1"/>
              </p:cNvSpPr>
              <p:nvPr/>
            </p:nvSpPr>
            <p:spPr bwMode="auto">
              <a:xfrm>
                <a:off x="3995936" y="4438063"/>
                <a:ext cx="6400800" cy="315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Solve for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C </a:t>
                </a:r>
                <a:r>
                  <a:rPr lang="en-US" sz="1400" dirty="0">
                    <a:solidFill>
                      <a:srgbClr val="000000"/>
                    </a:solidFill>
                  </a:rPr>
                  <a:t>(with fixed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A</a:t>
                </a:r>
                <a:r>
                  <a:rPr lang="en-US" sz="1400" dirty="0">
                    <a:solidFill>
                      <a:srgbClr val="000000"/>
                    </a:solidFill>
                  </a:rPr>
                  <a:t> and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B</a:t>
                </a:r>
                <a:r>
                  <a:rPr lang="en-US" sz="1400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  <p:grpSp>
            <p:nvGrpSpPr>
              <p:cNvPr id="5" name="Group 98"/>
              <p:cNvGrpSpPr/>
              <p:nvPr/>
            </p:nvGrpSpPr>
            <p:grpSpPr>
              <a:xfrm>
                <a:off x="3995936" y="2492896"/>
                <a:ext cx="5976664" cy="3051773"/>
                <a:chOff x="3995936" y="2492896"/>
                <a:chExt cx="5976664" cy="3051773"/>
              </a:xfrm>
            </p:grpSpPr>
            <p:grpSp>
              <p:nvGrpSpPr>
                <p:cNvPr id="6" name="Group 97"/>
                <p:cNvGrpSpPr/>
                <p:nvPr/>
              </p:nvGrpSpPr>
              <p:grpSpPr bwMode="auto">
                <a:xfrm>
                  <a:off x="3995936" y="2492896"/>
                  <a:ext cx="5976664" cy="2760905"/>
                  <a:chOff x="3995934" y="2492896"/>
                  <a:chExt cx="5976664" cy="2760905"/>
                </a:xfrm>
              </p:grpSpPr>
              <p:sp>
                <p:nvSpPr>
                  <p:cNvPr id="80" name="TextBox 9 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95934" y="2492896"/>
                    <a:ext cx="5976664" cy="3154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rgbClr val="000000"/>
                        </a:solidFill>
                      </a:rPr>
                      <a:t>while</a:t>
                    </a:r>
                    <a:r>
                      <a:rPr lang="en-US" sz="1400" dirty="0">
                        <a:solidFill>
                          <a:srgbClr val="000000"/>
                        </a:solidFill>
                      </a:rPr>
                      <a:t>  “not converged” </a:t>
                    </a:r>
                    <a:r>
                      <a:rPr lang="en-US" sz="1400" b="1" dirty="0">
                        <a:solidFill>
                          <a:srgbClr val="000000"/>
                        </a:solidFill>
                      </a:rPr>
                      <a:t>do</a:t>
                    </a:r>
                    <a:endParaRPr lang="en-US" sz="1400" b="1" i="1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89" name="Picture 88" descr="TP_tmp"/>
                  <p:cNvPicPr>
                    <a:picLocks noChangeAspect="1"/>
                  </p:cNvPicPr>
                  <p:nvPr>
                    <p:custDataLst>
                      <p:tags r:id="rId3"/>
                    </p:custDataLst>
                  </p:nvPr>
                </p:nvPicPr>
                <p:blipFill>
                  <a:blip r:embed="rId23" cstate="print"/>
                  <a:stretch>
                    <a:fillRect/>
                  </a:stretch>
                </p:blipFill>
                <p:spPr bwMode="auto">
                  <a:xfrm>
                    <a:off x="4932039" y="3212976"/>
                    <a:ext cx="2472425" cy="43414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93" name="Picture 92" descr="TP_tmp"/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24" cstate="print"/>
                  <a:stretch>
                    <a:fillRect/>
                  </a:stretch>
                </p:blipFill>
                <p:spPr bwMode="auto">
                  <a:xfrm>
                    <a:off x="4932040" y="4015306"/>
                    <a:ext cx="2472439" cy="434142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96" name="Picture 95" descr="TP_tmp"/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5" cstate="print"/>
                  <a:stretch>
                    <a:fillRect/>
                  </a:stretch>
                </p:blipFill>
                <p:spPr bwMode="auto">
                  <a:xfrm>
                    <a:off x="4932041" y="4807394"/>
                    <a:ext cx="2472241" cy="446407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</p:grpSp>
            <p:sp>
              <p:nvSpPr>
                <p:cNvPr id="79" name="TextBox 9 5"/>
                <p:cNvSpPr txBox="1">
                  <a:spLocks noChangeArrowheads="1"/>
                </p:cNvSpPr>
                <p:nvPr/>
              </p:nvSpPr>
              <p:spPr bwMode="auto">
                <a:xfrm>
                  <a:off x="3995936" y="5229200"/>
                  <a:ext cx="4968552" cy="31546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00000"/>
                      </a:solidFill>
                    </a:rPr>
                    <a:t>end while</a:t>
                  </a:r>
                  <a:endParaRPr lang="en-US" sz="1400" b="1" i="1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01" name="Rectangle 100"/>
            <p:cNvSpPr/>
            <p:nvPr/>
          </p:nvSpPr>
          <p:spPr>
            <a:xfrm>
              <a:off x="3995936" y="2780928"/>
              <a:ext cx="4248472" cy="30243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5733256"/>
            <a:ext cx="9540552" cy="1008112"/>
            <a:chOff x="0" y="5589240"/>
            <a:chExt cx="9540552" cy="1008112"/>
          </a:xfrm>
        </p:grpSpPr>
        <p:sp>
          <p:nvSpPr>
            <p:cNvPr id="37" name="Rectangle 36"/>
            <p:cNvSpPr/>
            <p:nvPr/>
          </p:nvSpPr>
          <p:spPr>
            <a:xfrm>
              <a:off x="35496" y="5818416"/>
              <a:ext cx="8640960" cy="490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80000"/>
                </a:lnSpc>
                <a:spcBef>
                  <a:spcPct val="25000"/>
                </a:spcBef>
                <a:defRPr/>
              </a:pPr>
              <a:r>
                <a:rPr lang="en-US" sz="1400" b="1" kern="0" dirty="0">
                  <a:solidFill>
                    <a:srgbClr val="DAA600"/>
                  </a:solidFill>
                </a:rPr>
                <a:t> </a:t>
              </a:r>
            </a:p>
            <a:p>
              <a:pPr marL="342900" lvl="0" indent="-342900">
                <a:lnSpc>
                  <a:spcPct val="80000"/>
                </a:lnSpc>
                <a:spcBef>
                  <a:spcPct val="25000"/>
                </a:spcBef>
                <a:defRPr/>
              </a:pPr>
              <a:endParaRPr lang="en-US" sz="1400" b="1" kern="0" dirty="0">
                <a:solidFill>
                  <a:srgbClr val="DAA6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0" y="5855610"/>
              <a:ext cx="9540552" cy="741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80000"/>
                </a:lnSpc>
                <a:spcBef>
                  <a:spcPct val="25000"/>
                </a:spcBef>
                <a:defRPr/>
              </a:pPr>
              <a:endParaRPr lang="en-US" sz="1400" b="1" kern="0" dirty="0">
                <a:solidFill>
                  <a:srgbClr val="901A1E"/>
                </a:solidFill>
              </a:endParaRPr>
            </a:p>
            <a:p>
              <a:pPr lvl="0">
                <a:lnSpc>
                  <a:spcPct val="80000"/>
                </a:lnSpc>
                <a:spcBef>
                  <a:spcPct val="25000"/>
                </a:spcBef>
                <a:defRPr/>
              </a:pPr>
              <a:r>
                <a:rPr lang="en-US" sz="1400" b="1" kern="0" dirty="0">
                  <a:solidFill>
                    <a:srgbClr val="901A1E"/>
                  </a:solidFill>
                </a:rPr>
                <a:t>     First-order methods:</a:t>
              </a:r>
              <a:r>
                <a:rPr lang="en-US" sz="1100" b="1" kern="0" dirty="0">
                  <a:solidFill>
                    <a:srgbClr val="901A1E"/>
                  </a:solidFill>
                </a:rPr>
                <a:t> </a:t>
              </a:r>
              <a:r>
                <a:rPr lang="en-US" sz="1100" b="1" kern="0" dirty="0">
                  <a:solidFill>
                    <a:srgbClr val="DAA600"/>
                  </a:solidFill>
                </a:rPr>
                <a:t>[</a:t>
              </a:r>
              <a:r>
                <a:rPr lang="en-US" sz="1100" b="1" kern="0" dirty="0" err="1">
                  <a:solidFill>
                    <a:srgbClr val="DAA600"/>
                  </a:solidFill>
                </a:rPr>
                <a:t>Paatero</a:t>
              </a:r>
              <a:r>
                <a:rPr lang="en-US" sz="1100" b="1" kern="0" dirty="0">
                  <a:solidFill>
                    <a:srgbClr val="DAA600"/>
                  </a:solidFill>
                </a:rPr>
                <a:t>, 1999], CP-OPT [Acar, </a:t>
              </a:r>
              <a:r>
                <a:rPr lang="en-US" sz="1100" b="1" kern="0" dirty="0" err="1">
                  <a:solidFill>
                    <a:srgbClr val="DAA600"/>
                  </a:solidFill>
                </a:rPr>
                <a:t>Dunlavy</a:t>
              </a:r>
              <a:r>
                <a:rPr lang="en-US" sz="1100" b="1" kern="0" dirty="0">
                  <a:solidFill>
                    <a:srgbClr val="DAA600"/>
                  </a:solidFill>
                </a:rPr>
                <a:t>, Kolda, 2011]</a:t>
              </a:r>
            </a:p>
            <a:p>
              <a:pPr>
                <a:lnSpc>
                  <a:spcPct val="80000"/>
                </a:lnSpc>
                <a:spcBef>
                  <a:spcPct val="25000"/>
                </a:spcBef>
                <a:defRPr/>
              </a:pPr>
              <a:r>
                <a:rPr lang="en-US" sz="1400" b="1" kern="0" dirty="0">
                  <a:solidFill>
                    <a:srgbClr val="901A1E"/>
                  </a:solidFill>
                </a:rPr>
                <a:t>     Second-order methods:</a:t>
              </a:r>
              <a:r>
                <a:rPr lang="en-US" sz="1400" b="1" kern="0" dirty="0">
                  <a:solidFill>
                    <a:srgbClr val="DAA600"/>
                  </a:solidFill>
                </a:rPr>
                <a:t> </a:t>
              </a:r>
              <a:r>
                <a:rPr lang="en-US" sz="1100" b="1" kern="0" dirty="0">
                  <a:solidFill>
                    <a:srgbClr val="DAA600"/>
                  </a:solidFill>
                </a:rPr>
                <a:t>[</a:t>
              </a:r>
              <a:r>
                <a:rPr lang="en-US" sz="1100" b="1" kern="0" dirty="0" err="1">
                  <a:solidFill>
                    <a:srgbClr val="DAA600"/>
                  </a:solidFill>
                </a:rPr>
                <a:t>Paatero</a:t>
              </a:r>
              <a:r>
                <a:rPr lang="en-US" sz="1100" b="1" kern="0" dirty="0">
                  <a:solidFill>
                    <a:srgbClr val="DAA600"/>
                  </a:solidFill>
                </a:rPr>
                <a:t>, 1997; </a:t>
              </a:r>
              <a:r>
                <a:rPr lang="en-US" sz="1100" b="1" kern="0" dirty="0" err="1">
                  <a:solidFill>
                    <a:srgbClr val="DAA600"/>
                  </a:solidFill>
                </a:rPr>
                <a:t>Tomasi</a:t>
              </a:r>
              <a:r>
                <a:rPr lang="en-US" sz="1100" b="1" kern="0" dirty="0">
                  <a:solidFill>
                    <a:srgbClr val="DAA600"/>
                  </a:solidFill>
                </a:rPr>
                <a:t> and Bro, 2006; Phan et al., 2013; </a:t>
              </a:r>
              <a:r>
                <a:rPr lang="en-US" sz="1100" b="1" kern="0" dirty="0" err="1">
                  <a:solidFill>
                    <a:srgbClr val="DAA600"/>
                  </a:solidFill>
                </a:rPr>
                <a:t>Sorber</a:t>
              </a:r>
              <a:r>
                <a:rPr lang="en-US" sz="1100" b="1" kern="0" dirty="0">
                  <a:solidFill>
                    <a:srgbClr val="DAA600"/>
                  </a:solidFill>
                </a:rPr>
                <a:t> et al., 2013]                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496" y="5589240"/>
              <a:ext cx="9108504" cy="490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lnSpc>
                  <a:spcPct val="80000"/>
                </a:lnSpc>
                <a:spcBef>
                  <a:spcPct val="25000"/>
                </a:spcBef>
                <a:defRPr/>
              </a:pPr>
              <a:r>
                <a:rPr lang="en-US" sz="1400" b="1" kern="0" dirty="0">
                  <a:solidFill>
                    <a:srgbClr val="901A1E"/>
                  </a:solidFill>
                </a:rPr>
                <a:t>However, better convergence properties and accuracy have been achieved using all-at-</a:t>
              </a:r>
            </a:p>
            <a:p>
              <a:pPr marL="342900" lvl="0" indent="-342900">
                <a:lnSpc>
                  <a:spcPct val="80000"/>
                </a:lnSpc>
                <a:spcBef>
                  <a:spcPct val="25000"/>
                </a:spcBef>
                <a:defRPr/>
              </a:pPr>
              <a:r>
                <a:rPr lang="en-US" sz="1400" b="1" kern="0" dirty="0">
                  <a:solidFill>
                    <a:srgbClr val="901A1E"/>
                  </a:solidFill>
                </a:rPr>
                <a:t>once optimization approaches:</a:t>
              </a:r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851920" y="6165304"/>
            <a:ext cx="2952328" cy="360040"/>
          </a:xfrm>
          <a:prstGeom prst="roundRect">
            <a:avLst/>
          </a:prstGeom>
          <a:noFill/>
          <a:ln w="25400">
            <a:solidFill>
              <a:srgbClr val="901A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67"/>
          <p:cNvSpPr txBox="1">
            <a:spLocks noChangeArrowheads="1"/>
          </p:cNvSpPr>
          <p:nvPr/>
        </p:nvSpPr>
        <p:spPr bwMode="auto">
          <a:xfrm>
            <a:off x="-36512" y="3244127"/>
            <a:ext cx="3672408" cy="20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[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Harshman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EA9C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, 1970; Carroll &amp; Chang, 1970]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4AC2B9-BD8B-4FAA-B109-C596BD2DB11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33056"/>
            <a:ext cx="3922629" cy="685703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150F54E-AAFB-4729-85CC-8783B45AAAC5}"/>
              </a:ext>
            </a:extLst>
          </p:cNvPr>
          <p:cNvGrpSpPr/>
          <p:nvPr/>
        </p:nvGrpSpPr>
        <p:grpSpPr>
          <a:xfrm>
            <a:off x="766703" y="4666114"/>
            <a:ext cx="3958767" cy="723527"/>
            <a:chOff x="649379" y="4882138"/>
            <a:chExt cx="3958767" cy="723527"/>
          </a:xfrm>
        </p:grpSpPr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A83CAD3C-E2E6-411D-81DE-FC3F0C353488}"/>
                </a:ext>
              </a:extLst>
            </p:cNvPr>
            <p:cNvSpPr/>
            <p:nvPr/>
          </p:nvSpPr>
          <p:spPr>
            <a:xfrm rot="16200000">
              <a:off x="1159924" y="4371593"/>
              <a:ext cx="275054" cy="1296144"/>
            </a:xfrm>
            <a:prstGeom prst="leftBrace">
              <a:avLst>
                <a:gd name="adj1" fmla="val 8333"/>
                <a:gd name="adj2" fmla="val 46891"/>
              </a:avLst>
            </a:prstGeom>
            <a:ln w="19050">
              <a:solidFill>
                <a:srgbClr val="6D2C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93B1F18-1FF4-4C6E-A5AC-90B45D98F826}"/>
                </a:ext>
              </a:extLst>
            </p:cNvPr>
            <p:cNvSpPr txBox="1"/>
            <p:nvPr/>
          </p:nvSpPr>
          <p:spPr>
            <a:xfrm>
              <a:off x="1254326" y="5144000"/>
              <a:ext cx="3353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rgbClr val="6D2C21"/>
                  </a:solidFill>
                </a:rPr>
                <a:t>Matricized</a:t>
              </a:r>
              <a:r>
                <a:rPr lang="en-US" sz="1200" b="1" dirty="0">
                  <a:solidFill>
                    <a:srgbClr val="6D2C21"/>
                  </a:solidFill>
                </a:rPr>
                <a:t> Tensor Times </a:t>
              </a:r>
            </a:p>
            <a:p>
              <a:r>
                <a:rPr lang="en-US" sz="1200" b="1" dirty="0">
                  <a:solidFill>
                    <a:srgbClr val="6D2C21"/>
                  </a:solidFill>
                </a:rPr>
                <a:t>Khatri-Rao Product (MTTKRP)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018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623583" y="5805263"/>
            <a:ext cx="1520417" cy="964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/>
          <p:cNvSpPr txBox="1">
            <a:spLocks/>
          </p:cNvSpPr>
          <p:nvPr/>
        </p:nvSpPr>
        <p:spPr bwMode="auto">
          <a:xfrm>
            <a:off x="179238" y="1196107"/>
            <a:ext cx="8353202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212121"/>
                </a:solidFill>
                <a:latin typeface="+mn-lt"/>
              </a:rPr>
              <a:t>CP-OPT</a:t>
            </a:r>
            <a:r>
              <a:rPr lang="da-DK" sz="1400" kern="0" dirty="0">
                <a:solidFill>
                  <a:srgbClr val="212121"/>
                </a:solidFill>
                <a:latin typeface="+mn-lt"/>
              </a:rPr>
              <a:t> </a:t>
            </a:r>
            <a:r>
              <a:rPr lang="da-DK" sz="1400" kern="0" dirty="0">
                <a:solidFill>
                  <a:srgbClr val="212121"/>
                </a:solidFill>
              </a:rPr>
              <a:t>is a general gradient–based optimization approach for fitting a CP model.</a:t>
            </a:r>
          </a:p>
          <a:p>
            <a:pPr>
              <a:spcBef>
                <a:spcPct val="20000"/>
              </a:spcBef>
              <a:defRPr/>
            </a:pPr>
            <a:endParaRPr lang="da-DK" sz="1400" b="1" kern="0" dirty="0">
              <a:solidFill>
                <a:srgbClr val="212121"/>
              </a:solidFill>
              <a:latin typeface="+mn-lt"/>
            </a:endParaRPr>
          </a:p>
        </p:txBody>
      </p:sp>
      <p:pic>
        <p:nvPicPr>
          <p:cNvPr id="70" name="Picture 6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285694" y="3312417"/>
            <a:ext cx="903129" cy="2326169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67"/>
          <p:cNvGrpSpPr/>
          <p:nvPr/>
        </p:nvGrpSpPr>
        <p:grpSpPr bwMode="auto">
          <a:xfrm>
            <a:off x="179512" y="2420888"/>
            <a:ext cx="4537075" cy="713279"/>
            <a:chOff x="179285" y="2420241"/>
            <a:chExt cx="4537075" cy="713279"/>
          </a:xfrm>
        </p:grpSpPr>
        <p:sp>
          <p:nvSpPr>
            <p:cNvPr id="42" name="Content Placeholder 2"/>
            <p:cNvSpPr txBox="1">
              <a:spLocks/>
            </p:cNvSpPr>
            <p:nvPr/>
          </p:nvSpPr>
          <p:spPr bwMode="auto">
            <a:xfrm>
              <a:off x="179285" y="2420241"/>
              <a:ext cx="4537075" cy="506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spcBef>
                  <a:spcPct val="20000"/>
                </a:spcBef>
                <a:defRPr/>
              </a:pPr>
              <a:r>
                <a:rPr lang="da-DK" sz="1400" b="1" kern="0" dirty="0">
                  <a:solidFill>
                    <a:srgbClr val="212121"/>
                  </a:solidFill>
                  <a:latin typeface="+mn-lt"/>
                </a:rPr>
                <a:t>Step1: Define the objective function</a:t>
              </a:r>
            </a:p>
            <a:p>
              <a:pPr>
                <a:spcBef>
                  <a:spcPct val="20000"/>
                </a:spcBef>
                <a:defRPr/>
              </a:pPr>
              <a:endParaRPr lang="da-DK" sz="1600" b="1" kern="0" dirty="0">
                <a:solidFill>
                  <a:srgbClr val="212121"/>
                </a:solidFill>
                <a:latin typeface="+mn-lt"/>
              </a:endParaRPr>
            </a:p>
          </p:txBody>
        </p:sp>
        <p:pic>
          <p:nvPicPr>
            <p:cNvPr id="64" name="Picture 63" descr="TP_tmp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/>
            <a:stretch>
              <a:fillRect/>
            </a:stretch>
          </p:blipFill>
          <p:spPr bwMode="auto">
            <a:xfrm>
              <a:off x="1320271" y="2708919"/>
              <a:ext cx="3119072" cy="424601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48" name="Content Placeholder 2"/>
          <p:cNvSpPr txBox="1">
            <a:spLocks/>
          </p:cNvSpPr>
          <p:nvPr/>
        </p:nvSpPr>
        <p:spPr bwMode="auto">
          <a:xfrm>
            <a:off x="179238" y="3354635"/>
            <a:ext cx="3527425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212121"/>
                </a:solidFill>
                <a:latin typeface="+mn-lt"/>
              </a:rPr>
              <a:t>Step2: Compute the gradient</a:t>
            </a:r>
          </a:p>
          <a:p>
            <a:pPr>
              <a:spcBef>
                <a:spcPct val="20000"/>
              </a:spcBef>
              <a:defRPr/>
            </a:pPr>
            <a:endParaRPr lang="da-DK" sz="1600" b="1" kern="0" dirty="0">
              <a:solidFill>
                <a:srgbClr val="212121"/>
              </a:solidFill>
              <a:latin typeface="+mn-lt"/>
            </a:endParaRPr>
          </a:p>
        </p:txBody>
      </p:sp>
      <p:sp>
        <p:nvSpPr>
          <p:cNvPr id="54" name="Right Arrow 53"/>
          <p:cNvSpPr/>
          <p:nvPr/>
        </p:nvSpPr>
        <p:spPr bwMode="auto">
          <a:xfrm>
            <a:off x="4429050" y="4293096"/>
            <a:ext cx="457200" cy="274637"/>
          </a:xfrm>
          <a:prstGeom prst="rightArrow">
            <a:avLst/>
          </a:prstGeom>
          <a:solidFill>
            <a:srgbClr val="901A1E"/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4400" b="1" baseline="-250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 bwMode="auto">
          <a:xfrm>
            <a:off x="4068688" y="4653458"/>
            <a:ext cx="1295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ct val="20000"/>
              </a:spcBef>
              <a:defRPr/>
            </a:pPr>
            <a:r>
              <a:rPr lang="da-DK" sz="1200" i="1" kern="0" dirty="0">
                <a:solidFill>
                  <a:srgbClr val="212121"/>
                </a:solidFill>
                <a:latin typeface="+mn-lt"/>
              </a:rPr>
              <a:t>Vectorize and concatenate </a:t>
            </a:r>
          </a:p>
          <a:p>
            <a:pPr algn="ctr">
              <a:spcBef>
                <a:spcPct val="20000"/>
              </a:spcBef>
              <a:defRPr/>
            </a:pPr>
            <a:r>
              <a:rPr lang="da-DK" sz="1200" i="1" kern="0" dirty="0">
                <a:solidFill>
                  <a:srgbClr val="212121"/>
                </a:solidFill>
                <a:latin typeface="+mn-lt"/>
              </a:rPr>
              <a:t>the partials</a:t>
            </a:r>
          </a:p>
        </p:txBody>
      </p: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179512" y="5874444"/>
            <a:ext cx="9001000" cy="1010940"/>
            <a:chOff x="5543916" y="3712858"/>
            <a:chExt cx="4089980" cy="1011343"/>
          </a:xfrm>
        </p:grpSpPr>
        <p:sp>
          <p:nvSpPr>
            <p:cNvPr id="58" name="Content Placeholder 2"/>
            <p:cNvSpPr txBox="1">
              <a:spLocks/>
            </p:cNvSpPr>
            <p:nvPr/>
          </p:nvSpPr>
          <p:spPr bwMode="auto">
            <a:xfrm>
              <a:off x="5543916" y="3712858"/>
              <a:ext cx="2952236" cy="5066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spcBef>
                  <a:spcPct val="20000"/>
                </a:spcBef>
                <a:defRPr/>
              </a:pPr>
              <a:r>
                <a:rPr lang="da-DK" sz="1400" b="1" kern="0" dirty="0">
                  <a:solidFill>
                    <a:srgbClr val="212121"/>
                  </a:solidFill>
                  <a:latin typeface="+mn-lt"/>
                </a:rPr>
                <a:t>Step3: Pick a first-order optimization method</a:t>
              </a:r>
            </a:p>
            <a:p>
              <a:pPr>
                <a:spcBef>
                  <a:spcPct val="20000"/>
                </a:spcBef>
                <a:defRPr/>
              </a:pPr>
              <a:endParaRPr lang="da-DK" sz="1400" b="1" kern="0" dirty="0">
                <a:solidFill>
                  <a:srgbClr val="212121"/>
                </a:solidFill>
                <a:latin typeface="+mn-lt"/>
              </a:endParaRPr>
            </a:p>
          </p:txBody>
        </p:sp>
        <p:sp>
          <p:nvSpPr>
            <p:cNvPr id="62" name="Content Placeholder 2"/>
            <p:cNvSpPr txBox="1">
              <a:spLocks/>
            </p:cNvSpPr>
            <p:nvPr/>
          </p:nvSpPr>
          <p:spPr bwMode="auto">
            <a:xfrm>
              <a:off x="5543917" y="4004777"/>
              <a:ext cx="4089979" cy="719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lvl="0"/>
              <a:r>
                <a:rPr lang="da-DK" sz="1400" kern="0" dirty="0">
                  <a:solidFill>
                    <a:srgbClr val="212121"/>
                  </a:solidFill>
                  <a:latin typeface="+mn-lt"/>
                </a:rPr>
                <a:t>e.g., Nonlinear Conjugate Gradient (NCG) from the </a:t>
              </a:r>
              <a:r>
                <a:rPr lang="en-US" sz="1400" b="1" kern="0" dirty="0">
                  <a:solidFill>
                    <a:srgbClr val="DAA600"/>
                  </a:solidFill>
                </a:rPr>
                <a:t>Poblano Toolbox </a:t>
              </a:r>
              <a:r>
                <a:rPr lang="en-US" sz="1100" b="1" kern="0" dirty="0">
                  <a:solidFill>
                    <a:srgbClr val="DAA600"/>
                  </a:solidFill>
                </a:rPr>
                <a:t>[</a:t>
              </a:r>
              <a:r>
                <a:rPr lang="en-US" sz="1100" b="1" kern="0" dirty="0" err="1">
                  <a:solidFill>
                    <a:srgbClr val="DAA600"/>
                  </a:solidFill>
                </a:rPr>
                <a:t>Dunlavy</a:t>
              </a:r>
              <a:r>
                <a:rPr lang="en-US" sz="1100" b="1" kern="0" dirty="0">
                  <a:solidFill>
                    <a:srgbClr val="DAA600"/>
                  </a:solidFill>
                </a:rPr>
                <a:t>, Kolda and Acar, 2010] </a:t>
              </a:r>
              <a:endParaRPr lang="en-US" sz="1100" dirty="0">
                <a:solidFill>
                  <a:srgbClr val="6E6E6E"/>
                </a:solidFill>
              </a:endParaRPr>
            </a:p>
            <a:p>
              <a:pPr>
                <a:spcBef>
                  <a:spcPct val="20000"/>
                </a:spcBef>
                <a:defRPr/>
              </a:pPr>
              <a:r>
                <a:rPr lang="da-DK" sz="1400" kern="0" dirty="0">
                  <a:solidFill>
                    <a:srgbClr val="212121"/>
                  </a:solidFill>
                  <a:latin typeface="+mn-lt"/>
                </a:rPr>
                <a:t> </a:t>
              </a:r>
              <a:endParaRPr lang="da-DK" sz="1400" b="1" kern="0" dirty="0">
                <a:solidFill>
                  <a:srgbClr val="212121"/>
                </a:solidFill>
                <a:latin typeface="+mn-lt"/>
              </a:endParaRPr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 bwMode="auto">
          <a:xfrm>
            <a:off x="-36512" y="260648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CP-OPT: Gradient-based </a:t>
            </a: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All-at-once Approach</a:t>
            </a:r>
          </a:p>
        </p:txBody>
      </p:sp>
      <p:pic>
        <p:nvPicPr>
          <p:cNvPr id="63" name="Picture 6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2339752" y="1628800"/>
            <a:ext cx="2797810" cy="493776"/>
          </a:xfrm>
          <a:prstGeom prst="rect">
            <a:avLst/>
          </a:prstGeom>
          <a:noFill/>
          <a:ln/>
          <a:effectLst/>
        </p:spPr>
      </p:pic>
      <p:pic>
        <p:nvPicPr>
          <p:cNvPr id="69" name="Picture 68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251520" y="3789040"/>
            <a:ext cx="3711120" cy="1791473"/>
          </a:xfrm>
          <a:prstGeom prst="rect">
            <a:avLst/>
          </a:prstGeom>
          <a:noFill/>
          <a:ln/>
          <a:effectLst/>
        </p:spPr>
      </p:pic>
      <p:grpSp>
        <p:nvGrpSpPr>
          <p:cNvPr id="51" name="Group 86"/>
          <p:cNvGrpSpPr/>
          <p:nvPr/>
        </p:nvGrpSpPr>
        <p:grpSpPr bwMode="auto">
          <a:xfrm>
            <a:off x="5901872" y="1628800"/>
            <a:ext cx="3062616" cy="1066801"/>
            <a:chOff x="225668" y="1447800"/>
            <a:chExt cx="3062616" cy="1066801"/>
          </a:xfrm>
        </p:grpSpPr>
        <p:sp>
          <p:nvSpPr>
            <p:cNvPr id="55" name="AutoShape 5"/>
            <p:cNvSpPr>
              <a:spLocks noChangeArrowheads="1"/>
            </p:cNvSpPr>
            <p:nvPr/>
          </p:nvSpPr>
          <p:spPr bwMode="auto">
            <a:xfrm>
              <a:off x="225668" y="1743393"/>
              <a:ext cx="688435" cy="771208"/>
            </a:xfrm>
            <a:prstGeom prst="cube">
              <a:avLst>
                <a:gd name="adj" fmla="val 25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b="0" baseline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 bwMode="auto">
            <a:xfrm>
              <a:off x="1245249" y="1992313"/>
              <a:ext cx="58511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 rot="5400000">
              <a:off x="1519004" y="1824468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1947379" y="1896745"/>
              <a:ext cx="144410" cy="2566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sz="1800" b="0" baseline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" name="Rectangle 9"/>
            <p:cNvSpPr>
              <a:spLocks noChangeArrowheads="1"/>
            </p:cNvSpPr>
            <p:nvPr/>
          </p:nvSpPr>
          <p:spPr bwMode="auto">
            <a:xfrm>
              <a:off x="2436628" y="1992313"/>
              <a:ext cx="57266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Text Box 10"/>
            <p:cNvSpPr txBox="1">
              <a:spLocks noChangeArrowheads="1"/>
            </p:cNvSpPr>
            <p:nvPr/>
          </p:nvSpPr>
          <p:spPr bwMode="auto">
            <a:xfrm>
              <a:off x="1800479" y="1808788"/>
              <a:ext cx="684803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+…+</a:t>
              </a:r>
            </a:p>
          </p:txBody>
        </p:sp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 rot="2700000">
              <a:off x="1388021" y="1596302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Rectangle 12"/>
            <p:cNvSpPr>
              <a:spLocks noChangeArrowheads="1"/>
            </p:cNvSpPr>
            <p:nvPr/>
          </p:nvSpPr>
          <p:spPr bwMode="auto">
            <a:xfrm rot="5400000">
              <a:off x="2773873" y="1823357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 rot="2700000">
              <a:off x="2642890" y="1595191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Text Box 14"/>
            <p:cNvSpPr txBox="1">
              <a:spLocks noChangeArrowheads="1"/>
            </p:cNvSpPr>
            <p:nvPr/>
          </p:nvSpPr>
          <p:spPr bwMode="auto">
            <a:xfrm>
              <a:off x="914103" y="1874520"/>
              <a:ext cx="248982" cy="2566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=</a:t>
              </a:r>
            </a:p>
          </p:txBody>
        </p:sp>
        <p:pic>
          <p:nvPicPr>
            <p:cNvPr id="95" name="Picture 94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372345" y="2354581"/>
              <a:ext cx="182698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6" name="Picture 95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543690" y="2354581"/>
              <a:ext cx="219457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7" name="Picture 96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675871" y="1745614"/>
              <a:ext cx="201553" cy="18288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8" name="Picture 97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3050485" y="1874520"/>
              <a:ext cx="237799" cy="18288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9" name="Picture 98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556362" y="1447800"/>
              <a:ext cx="173919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00" name="Picture 99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836244" y="1501139"/>
              <a:ext cx="219457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01" name="Picture 48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6139" y="2084547"/>
              <a:ext cx="192961" cy="17224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07E366-F3C7-4C7E-8A08-D5148DB13CE1}"/>
              </a:ext>
            </a:extLst>
          </p:cNvPr>
          <p:cNvGrpSpPr/>
          <p:nvPr/>
        </p:nvGrpSpPr>
        <p:grpSpPr>
          <a:xfrm>
            <a:off x="755576" y="3225673"/>
            <a:ext cx="5146296" cy="1062710"/>
            <a:chOff x="755576" y="3225673"/>
            <a:chExt cx="5146296" cy="106271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195A14E-E8DA-488F-978B-D2AD75727F97}"/>
                </a:ext>
              </a:extLst>
            </p:cNvPr>
            <p:cNvSpPr/>
            <p:nvPr/>
          </p:nvSpPr>
          <p:spPr>
            <a:xfrm>
              <a:off x="755576" y="3607841"/>
              <a:ext cx="3456384" cy="680542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9A1B32-380C-4C30-8FC1-DD70057E213C}"/>
                </a:ext>
              </a:extLst>
            </p:cNvPr>
            <p:cNvSpPr txBox="1"/>
            <p:nvPr/>
          </p:nvSpPr>
          <p:spPr>
            <a:xfrm>
              <a:off x="3061030" y="3225673"/>
              <a:ext cx="2840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6D2C21"/>
                  </a:solidFill>
                </a:rPr>
                <a:t>Remember the ALS steps!</a:t>
              </a:r>
            </a:p>
          </p:txBody>
        </p:sp>
      </p:grpSp>
      <p:sp>
        <p:nvSpPr>
          <p:cNvPr id="45" name="Text Box 24">
            <a:extLst>
              <a:ext uri="{FF2B5EF4-FFF2-40B4-BE49-F238E27FC236}">
                <a16:creationId xmlns:a16="http://schemas.microsoft.com/office/drawing/2014/main" id="{DB476486-44A3-4028-BACF-E626EBC40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2287" y="810070"/>
            <a:ext cx="3236177" cy="276999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1" baseline="0" dirty="0">
                <a:solidFill>
                  <a:srgbClr val="D28C00"/>
                </a:solidFill>
              </a:rPr>
              <a:t>[Acar, </a:t>
            </a:r>
            <a:r>
              <a:rPr lang="en-US" sz="1200" b="1" baseline="0" dirty="0" err="1">
                <a:solidFill>
                  <a:srgbClr val="D28C00"/>
                </a:solidFill>
              </a:rPr>
              <a:t>Dunlavy</a:t>
            </a:r>
            <a:r>
              <a:rPr lang="en-US" sz="1200" b="1" baseline="0" dirty="0">
                <a:solidFill>
                  <a:srgbClr val="D28C00"/>
                </a:solidFill>
              </a:rPr>
              <a:t>, and Kolda, 2011]</a:t>
            </a:r>
          </a:p>
        </p:txBody>
      </p:sp>
    </p:spTree>
    <p:extLst>
      <p:ext uri="{BB962C8B-B14F-4D97-AF65-F5344CB8AC3E}">
        <p14:creationId xmlns:p14="http://schemas.microsoft.com/office/powerpoint/2010/main" val="37708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18473E1-1DAD-4545-82D0-ED8A887AA118}"/>
              </a:ext>
            </a:extLst>
          </p:cNvPr>
          <p:cNvSpPr/>
          <p:nvPr/>
        </p:nvSpPr>
        <p:spPr>
          <a:xfrm>
            <a:off x="7740352" y="5805264"/>
            <a:ext cx="1403648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3251841" y="1164744"/>
            <a:ext cx="960119" cy="320040"/>
          </a:xfrm>
          <a:prstGeom prst="rect">
            <a:avLst/>
          </a:prstGeom>
          <a:solidFill>
            <a:schemeClr val="accent1"/>
          </a:solidFill>
          <a:ln/>
          <a:effectLst/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-36512" y="260648"/>
            <a:ext cx="7272808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</a:t>
            </a:r>
            <a:r>
              <a:rPr lang="en-US" sz="1700" b="1" kern="0" noProof="0" dirty="0">
                <a:solidFill>
                  <a:schemeClr val="tx2"/>
                </a:solidFill>
                <a:latin typeface="+mj-lt"/>
                <a:cs typeface="+mj-cs"/>
              </a:rPr>
              <a:t>Few words on optimization 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1124744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baseline="0" dirty="0">
                <a:solidFill>
                  <a:srgbClr val="901A1E"/>
                </a:solidFill>
              </a:rPr>
              <a:t>Optimization problem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32040" y="764704"/>
            <a:ext cx="209085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" name="Group 34"/>
          <p:cNvGrpSpPr/>
          <p:nvPr/>
        </p:nvGrpSpPr>
        <p:grpSpPr>
          <a:xfrm>
            <a:off x="-36512" y="2072144"/>
            <a:ext cx="9145016" cy="2725008"/>
            <a:chOff x="-36512" y="2114272"/>
            <a:chExt cx="9145016" cy="2725008"/>
          </a:xfrm>
        </p:grpSpPr>
        <p:sp>
          <p:nvSpPr>
            <p:cNvPr id="22" name="TextBox 21"/>
            <p:cNvSpPr txBox="1"/>
            <p:nvPr/>
          </p:nvSpPr>
          <p:spPr>
            <a:xfrm>
              <a:off x="35496" y="2114272"/>
              <a:ext cx="49685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 dirty="0">
                  <a:solidFill>
                    <a:srgbClr val="901A1E"/>
                  </a:solidFill>
                </a:rPr>
                <a:t>Aim of most optimization algorithms</a:t>
              </a:r>
            </a:p>
            <a:p>
              <a:endParaRPr lang="en-US" sz="1400" b="1" baseline="0" dirty="0">
                <a:solidFill>
                  <a:srgbClr val="901A1E"/>
                </a:solidFill>
              </a:endParaRPr>
            </a:p>
            <a:p>
              <a:r>
                <a:rPr lang="en-US" sz="1400" dirty="0">
                  <a:solidFill>
                    <a:srgbClr val="000000"/>
                  </a:solidFill>
                </a:rPr>
                <a:t>Find a local minimizer x*</a:t>
              </a:r>
              <a:endParaRPr lang="en-US" sz="1400" baseline="0" dirty="0">
                <a:solidFill>
                  <a:srgbClr val="000000"/>
                </a:solidFill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395671" y="2553280"/>
              <a:ext cx="3712833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8" descr="TP_t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66985" y="3481045"/>
              <a:ext cx="1295400" cy="875640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30" name="TextBox 29"/>
            <p:cNvSpPr txBox="1"/>
            <p:nvPr/>
          </p:nvSpPr>
          <p:spPr>
            <a:xfrm>
              <a:off x="-36512" y="3121223"/>
              <a:ext cx="1055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baseline="0" dirty="0">
                  <a:solidFill>
                    <a:srgbClr val="901A1E"/>
                  </a:solidFill>
                </a:rPr>
                <a:t>Gradient</a:t>
              </a:r>
            </a:p>
          </p:txBody>
        </p:sp>
        <p:pic>
          <p:nvPicPr>
            <p:cNvPr id="31" name="Picture 30" descr="TP_tmp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/>
            <a:stretch>
              <a:fillRect/>
            </a:stretch>
          </p:blipFill>
          <p:spPr bwMode="auto">
            <a:xfrm>
              <a:off x="1982821" y="3276961"/>
              <a:ext cx="3048126" cy="128380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32" name="TextBox 31"/>
            <p:cNvSpPr txBox="1"/>
            <p:nvPr/>
          </p:nvSpPr>
          <p:spPr>
            <a:xfrm>
              <a:off x="1652837" y="3140968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baseline="0" dirty="0">
                  <a:solidFill>
                    <a:srgbClr val="901A1E"/>
                  </a:solidFill>
                </a:rPr>
                <a:t>Hessian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7092280" y="1527175"/>
            <a:ext cx="1944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>
                <a:solidFill>
                  <a:srgbClr val="D28C00"/>
                </a:solidFill>
                <a:latin typeface="Verdana"/>
              </a:rPr>
              <a:t>Figures from Moritz Diehl’s </a:t>
            </a:r>
            <a:r>
              <a:rPr kumimoji="1" lang="en-US" sz="1200" b="1" dirty="0">
                <a:solidFill>
                  <a:srgbClr val="D28C00"/>
                </a:solidFill>
                <a:latin typeface="Verdana"/>
                <a:cs typeface="Arial" pitchFamily="34" charset="0"/>
              </a:rPr>
              <a:t>slides</a:t>
            </a:r>
            <a:endParaRPr kumimoji="1" lang="en-US" sz="1200" b="1" dirty="0">
              <a:solidFill>
                <a:srgbClr val="FF0000"/>
              </a:solidFill>
              <a:latin typeface="Verdana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496" y="4634552"/>
            <a:ext cx="9001000" cy="954107"/>
            <a:chOff x="35496" y="4634552"/>
            <a:chExt cx="9001000" cy="954107"/>
          </a:xfrm>
        </p:grpSpPr>
        <p:sp>
          <p:nvSpPr>
            <p:cNvPr id="26" name="TextBox 25"/>
            <p:cNvSpPr txBox="1"/>
            <p:nvPr/>
          </p:nvSpPr>
          <p:spPr>
            <a:xfrm>
              <a:off x="35496" y="4634552"/>
              <a:ext cx="9001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01A1E"/>
                  </a:solidFill>
                </a:rPr>
                <a:t>First-order Necessary Conditions </a:t>
              </a:r>
              <a:endParaRPr lang="en-US" sz="1400" b="1" baseline="0" dirty="0">
                <a:solidFill>
                  <a:srgbClr val="901A1E"/>
                </a:solidFill>
              </a:endParaRPr>
            </a:p>
            <a:p>
              <a:endParaRPr lang="en-US" sz="1400" b="1" baseline="0" dirty="0">
                <a:solidFill>
                  <a:srgbClr val="901A1E"/>
                </a:solidFill>
              </a:endParaRPr>
            </a:p>
            <a:p>
              <a:r>
                <a:rPr lang="en-US" sz="1400" dirty="0">
                  <a:solidFill>
                    <a:srgbClr val="000000"/>
                  </a:solidFill>
                </a:rPr>
                <a:t>If x* is a local minimizer and </a:t>
              </a:r>
              <a:r>
                <a:rPr lang="en-US" sz="1400" i="1" dirty="0">
                  <a:solidFill>
                    <a:srgbClr val="000000"/>
                  </a:solidFill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</a:rPr>
                <a:t> is continuously differentiable in an open neighborhood of x*, then</a:t>
              </a:r>
            </a:p>
            <a:p>
              <a:r>
                <a:rPr lang="en-US" sz="1400" dirty="0">
                  <a:solidFill>
                    <a:srgbClr val="000000"/>
                  </a:solidFill>
                </a:rPr>
                <a:t>                  .  </a:t>
              </a:r>
              <a:endParaRPr lang="en-US" sz="1400" baseline="0" dirty="0">
                <a:solidFill>
                  <a:srgbClr val="000000"/>
                </a:solidFill>
              </a:endParaRPr>
            </a:p>
          </p:txBody>
        </p:sp>
        <p:pic>
          <p:nvPicPr>
            <p:cNvPr id="27" name="Picture 26" descr="TP_t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tretch>
              <a:fillRect/>
            </a:stretch>
          </p:blipFill>
          <p:spPr bwMode="auto">
            <a:xfrm>
              <a:off x="156956" y="5373216"/>
              <a:ext cx="1030668" cy="191574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33" name="Rectangle 32"/>
          <p:cNvSpPr/>
          <p:nvPr/>
        </p:nvSpPr>
        <p:spPr>
          <a:xfrm>
            <a:off x="7956376" y="5805264"/>
            <a:ext cx="1187624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5496" y="5733256"/>
            <a:ext cx="9001000" cy="1169551"/>
            <a:chOff x="35496" y="5733256"/>
            <a:chExt cx="9001000" cy="1169551"/>
          </a:xfrm>
        </p:grpSpPr>
        <p:sp>
          <p:nvSpPr>
            <p:cNvPr id="28" name="TextBox 27"/>
            <p:cNvSpPr txBox="1"/>
            <p:nvPr/>
          </p:nvSpPr>
          <p:spPr>
            <a:xfrm>
              <a:off x="35496" y="5733256"/>
              <a:ext cx="90010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01A1E"/>
                  </a:solidFill>
                </a:rPr>
                <a:t>Second-order Necessary Conditions</a:t>
              </a:r>
              <a:endParaRPr lang="en-US" sz="1400" b="1" baseline="0" dirty="0">
                <a:solidFill>
                  <a:srgbClr val="901A1E"/>
                </a:solidFill>
              </a:endParaRPr>
            </a:p>
            <a:p>
              <a:endParaRPr lang="en-US" sz="1400" b="1" baseline="0" dirty="0">
                <a:solidFill>
                  <a:srgbClr val="901A1E"/>
                </a:solidFill>
              </a:endParaRPr>
            </a:p>
            <a:p>
              <a:r>
                <a:rPr lang="en-US" sz="1400" dirty="0">
                  <a:solidFill>
                    <a:srgbClr val="000000"/>
                  </a:solidFill>
                </a:rPr>
                <a:t>If x* is a local minimizer of </a:t>
              </a:r>
              <a:r>
                <a:rPr lang="en-US" sz="1400" i="1" dirty="0">
                  <a:solidFill>
                    <a:srgbClr val="000000"/>
                  </a:solidFill>
                </a:rPr>
                <a:t>f</a:t>
              </a:r>
              <a:r>
                <a:rPr lang="en-US" sz="1400" dirty="0">
                  <a:solidFill>
                    <a:srgbClr val="000000"/>
                  </a:solidFill>
                </a:rPr>
                <a:t> and        exists and is continuous in an open neighborhood of x*, then                    and              is positive semidefinite.</a:t>
              </a:r>
            </a:p>
            <a:p>
              <a:r>
                <a:rPr lang="en-US" sz="1400" dirty="0">
                  <a:solidFill>
                    <a:srgbClr val="000000"/>
                  </a:solidFill>
                </a:rPr>
                <a:t>                    </a:t>
              </a:r>
              <a:endParaRPr lang="en-US" sz="1400" baseline="0" dirty="0">
                <a:solidFill>
                  <a:srgbClr val="000000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978" y="6193970"/>
              <a:ext cx="339007" cy="206443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3" name="Picture 42" descr="TP_t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/>
            <a:stretch>
              <a:fillRect/>
            </a:stretch>
          </p:blipFill>
          <p:spPr bwMode="auto">
            <a:xfrm>
              <a:off x="589004" y="6453336"/>
              <a:ext cx="1030668" cy="19157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193" y="6425125"/>
              <a:ext cx="681158" cy="206443"/>
            </a:xfrm>
            <a:prstGeom prst="rect">
              <a:avLst/>
            </a:prstGeom>
            <a:noFill/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200509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87B23E2-9FF6-45C0-8BD9-81A95C64D1A3}"/>
              </a:ext>
            </a:extLst>
          </p:cNvPr>
          <p:cNvSpPr/>
          <p:nvPr/>
        </p:nvSpPr>
        <p:spPr>
          <a:xfrm>
            <a:off x="7740352" y="5805264"/>
            <a:ext cx="1403648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56376" y="5805264"/>
            <a:ext cx="1187624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-36512" y="260648"/>
            <a:ext cx="7272808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</a:t>
            </a:r>
            <a:r>
              <a:rPr lang="en-US" sz="1700" b="1" kern="0" noProof="0" dirty="0">
                <a:solidFill>
                  <a:schemeClr val="tx2"/>
                </a:solidFill>
                <a:latin typeface="+mj-lt"/>
                <a:cs typeface="+mj-cs"/>
              </a:rPr>
              <a:t>Few words on optimization (cont.) 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8623" y="1124744"/>
            <a:ext cx="8695600" cy="1959511"/>
            <a:chOff x="107504" y="4705399"/>
            <a:chExt cx="8695600" cy="1959511"/>
          </a:xfrm>
        </p:grpSpPr>
        <p:grpSp>
          <p:nvGrpSpPr>
            <p:cNvPr id="38" name="Group 37"/>
            <p:cNvGrpSpPr/>
            <p:nvPr/>
          </p:nvGrpSpPr>
          <p:grpSpPr>
            <a:xfrm>
              <a:off x="107504" y="4705399"/>
              <a:ext cx="8695600" cy="1959511"/>
              <a:chOff x="107504" y="4705399"/>
              <a:chExt cx="8695600" cy="195951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07504" y="4705399"/>
                <a:ext cx="8424936" cy="1959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baseline="0" dirty="0">
                    <a:solidFill>
                      <a:srgbClr val="901A1E"/>
                    </a:solidFill>
                  </a:rPr>
                  <a:t>The general</a:t>
                </a:r>
                <a:r>
                  <a:rPr lang="en-US" sz="1400" b="1" dirty="0">
                    <a:solidFill>
                      <a:srgbClr val="901A1E"/>
                    </a:solidFill>
                  </a:rPr>
                  <a:t> structure of the optimization algorithms in the </a:t>
                </a:r>
                <a:r>
                  <a:rPr lang="en-US" sz="1400" b="1" dirty="0" err="1">
                    <a:solidFill>
                      <a:srgbClr val="901A1E"/>
                    </a:solidFill>
                  </a:rPr>
                  <a:t>Poblano</a:t>
                </a:r>
                <a:r>
                  <a:rPr lang="en-US" sz="1400" b="1" dirty="0">
                    <a:solidFill>
                      <a:srgbClr val="901A1E"/>
                    </a:solidFill>
                  </a:rPr>
                  <a:t> Toolbox:</a:t>
                </a:r>
              </a:p>
              <a:p>
                <a:r>
                  <a:rPr lang="en-US" sz="1400" b="1" dirty="0">
                    <a:solidFill>
                      <a:srgbClr val="901A1E"/>
                    </a:solidFill>
                  </a:rPr>
                  <a:t>	</a:t>
                </a:r>
              </a:p>
              <a:p>
                <a:r>
                  <a:rPr lang="en-US" sz="1400" dirty="0">
                    <a:solidFill>
                      <a:srgbClr val="901A1E"/>
                    </a:solidFill>
                    <a:latin typeface="+mj-lt"/>
                  </a:rPr>
                  <a:t>       </a:t>
                </a:r>
                <a:r>
                  <a:rPr lang="en-US" sz="1400" dirty="0">
                    <a:solidFill>
                      <a:srgbClr val="000000"/>
                    </a:solidFill>
                    <a:latin typeface="+mj-lt"/>
                    <a:cs typeface="Arial" pitchFamily="34" charset="0"/>
                  </a:rPr>
                  <a:t>choose a starting value </a:t>
                </a:r>
                <a:endParaRPr lang="en-US" sz="1400" baseline="-25000" dirty="0">
                  <a:solidFill>
                    <a:srgbClr val="000000"/>
                  </a:solidFill>
                  <a:latin typeface="+mj-lt"/>
                  <a:cs typeface="Arial" pitchFamily="34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</a:rPr>
                  <a:t>      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while</a:t>
                </a:r>
                <a:r>
                  <a:rPr lang="en-US" sz="1400" dirty="0">
                    <a:solidFill>
                      <a:srgbClr val="000000"/>
                    </a:solidFill>
                  </a:rPr>
                  <a:t> not converged </a:t>
                </a:r>
                <a:r>
                  <a:rPr lang="en-US" sz="1400" b="1" dirty="0">
                    <a:solidFill>
                      <a:srgbClr val="000000"/>
                    </a:solidFill>
                  </a:rPr>
                  <a:t>do</a:t>
                </a:r>
              </a:p>
              <a:p>
                <a:r>
                  <a:rPr lang="en-US" sz="1400" dirty="0">
                    <a:solidFill>
                      <a:srgbClr val="901A1E"/>
                    </a:solidFill>
                    <a:latin typeface="+mj-lt"/>
                    <a:cs typeface="Arial" pitchFamily="34" charset="0"/>
                  </a:rPr>
                  <a:t>	</a:t>
                </a:r>
                <a:r>
                  <a:rPr lang="en-US" sz="1400" dirty="0">
                    <a:solidFill>
                      <a:srgbClr val="000000"/>
                    </a:solidFill>
                    <a:latin typeface="+mj-lt"/>
                    <a:cs typeface="Arial" pitchFamily="34" charset="0"/>
                  </a:rPr>
                  <a:t>find the search direction 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+mj-lt"/>
                    <a:cs typeface="Arial" pitchFamily="34" charset="0"/>
                  </a:rPr>
                  <a:t> 	determine the step length 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+mj-lt"/>
                    <a:cs typeface="Arial" pitchFamily="34" charset="0"/>
                  </a:rPr>
                  <a:t>	new iterate </a:t>
                </a:r>
              </a:p>
              <a:p>
                <a:r>
                  <a:rPr lang="en-US" sz="1400" b="1" dirty="0">
                    <a:solidFill>
                      <a:srgbClr val="000000"/>
                    </a:solidFill>
                    <a:latin typeface="+mj-lt"/>
                    <a:cs typeface="Arial" pitchFamily="34" charset="0"/>
                  </a:rPr>
                  <a:t>       end while</a:t>
                </a:r>
              </a:p>
              <a:p>
                <a:endParaRPr lang="en-US" sz="1400" b="1" baseline="-25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ight Brace 35"/>
              <p:cNvSpPr/>
              <p:nvPr/>
            </p:nvSpPr>
            <p:spPr>
              <a:xfrm>
                <a:off x="4644008" y="5085184"/>
                <a:ext cx="288032" cy="1368152"/>
              </a:xfrm>
              <a:prstGeom prst="rightBrace">
                <a:avLst/>
              </a:prstGeom>
              <a:ln w="31750">
                <a:solidFill>
                  <a:srgbClr val="901A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20072" y="5301208"/>
                <a:ext cx="3583032" cy="692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i="1" baseline="0" dirty="0">
                    <a:solidFill>
                      <a:srgbClr val="000000"/>
                    </a:solidFill>
                  </a:rPr>
                  <a:t>Different choices of </a:t>
                </a:r>
                <a:r>
                  <a:rPr lang="en-US" sz="1300" b="1" i="1" dirty="0">
                    <a:solidFill>
                      <a:srgbClr val="000000"/>
                    </a:solidFill>
                  </a:rPr>
                  <a:t>search direction</a:t>
                </a:r>
              </a:p>
              <a:p>
                <a:r>
                  <a:rPr lang="en-US" sz="1300" b="1" i="1" dirty="0">
                    <a:solidFill>
                      <a:srgbClr val="000000"/>
                    </a:solidFill>
                  </a:rPr>
                  <a:t>a</a:t>
                </a:r>
                <a:r>
                  <a:rPr lang="en-US" sz="1300" b="1" i="1" baseline="0" dirty="0">
                    <a:solidFill>
                      <a:srgbClr val="000000"/>
                    </a:solidFill>
                  </a:rPr>
                  <a:t>nd</a:t>
                </a:r>
                <a:r>
                  <a:rPr lang="en-US" sz="1300" b="1" i="1" dirty="0">
                    <a:solidFill>
                      <a:srgbClr val="000000"/>
                    </a:solidFill>
                  </a:rPr>
                  <a:t> step length lead to </a:t>
                </a:r>
                <a:r>
                  <a:rPr lang="en-US" sz="1300" b="1" i="1" baseline="0" dirty="0">
                    <a:solidFill>
                      <a:srgbClr val="000000"/>
                    </a:solidFill>
                  </a:rPr>
                  <a:t>different </a:t>
                </a:r>
              </a:p>
              <a:p>
                <a:r>
                  <a:rPr lang="en-US" sz="1300" b="1" i="1" baseline="0" dirty="0">
                    <a:solidFill>
                      <a:srgbClr val="000000"/>
                    </a:solidFill>
                  </a:rPr>
                  <a:t>optimization algorithms.</a:t>
                </a: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179512" y="5065439"/>
              <a:ext cx="3960440" cy="15121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658" y="2276872"/>
            <a:ext cx="143238" cy="11428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23" y="2472303"/>
            <a:ext cx="1828572" cy="198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88" y="1644362"/>
            <a:ext cx="230095" cy="15238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85" y="2060848"/>
            <a:ext cx="237714" cy="16152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107504" y="3197681"/>
            <a:ext cx="9049549" cy="3539430"/>
            <a:chOff x="107504" y="3197681"/>
            <a:chExt cx="9049549" cy="3539430"/>
          </a:xfrm>
        </p:grpSpPr>
        <p:sp>
          <p:nvSpPr>
            <p:cNvPr id="28" name="TextBox 27"/>
            <p:cNvSpPr txBox="1"/>
            <p:nvPr/>
          </p:nvSpPr>
          <p:spPr>
            <a:xfrm>
              <a:off x="107504" y="3197681"/>
              <a:ext cx="8424936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 dirty="0">
                  <a:solidFill>
                    <a:srgbClr val="901A1E"/>
                  </a:solidFill>
                </a:rPr>
                <a:t>Taylo</a:t>
              </a:r>
              <a:r>
                <a:rPr lang="en-US" sz="1400" b="1" dirty="0">
                  <a:solidFill>
                    <a:srgbClr val="901A1E"/>
                  </a:solidFill>
                </a:rPr>
                <a:t>r’s approximation:</a:t>
              </a:r>
            </a:p>
            <a:p>
              <a:endParaRPr lang="en-US" sz="1400" b="1" dirty="0">
                <a:solidFill>
                  <a:srgbClr val="901A1E"/>
                </a:solidFill>
              </a:endParaRPr>
            </a:p>
            <a:p>
              <a:r>
                <a:rPr lang="en-US" sz="1400" dirty="0">
                  <a:solidFill>
                    <a:srgbClr val="000000"/>
                  </a:solidFill>
                </a:rPr>
                <a:t>Suppose that </a:t>
              </a:r>
              <a:r>
                <a:rPr lang="en-US" sz="1400" i="1" dirty="0">
                  <a:solidFill>
                    <a:srgbClr val="000000"/>
                  </a:solidFill>
                </a:rPr>
                <a:t>f </a:t>
              </a:r>
              <a:r>
                <a:rPr lang="en-US" sz="1400" dirty="0">
                  <a:solidFill>
                    <a:srgbClr val="000000"/>
                  </a:solidFill>
                </a:rPr>
                <a:t>is twice continuously differentiable, then,   </a:t>
              </a:r>
            </a:p>
            <a:p>
              <a:endParaRPr lang="en-US" sz="1400" b="1" dirty="0">
                <a:solidFill>
                  <a:srgbClr val="901A1E"/>
                </a:solidFill>
              </a:endParaRPr>
            </a:p>
            <a:p>
              <a:endParaRPr lang="en-US" sz="1400" b="1" dirty="0">
                <a:solidFill>
                  <a:srgbClr val="901A1E"/>
                </a:solidFill>
              </a:endParaRPr>
            </a:p>
            <a:p>
              <a:r>
                <a:rPr lang="en-US" sz="1400" b="1" dirty="0">
                  <a:solidFill>
                    <a:srgbClr val="901A1E"/>
                  </a:solidFill>
                </a:rPr>
                <a:t>	</a:t>
              </a:r>
            </a:p>
            <a:p>
              <a:endParaRPr lang="en-US" sz="1400" b="1" dirty="0">
                <a:solidFill>
                  <a:srgbClr val="901A1E"/>
                </a:solidFill>
                <a:latin typeface="+mj-lt"/>
                <a:cs typeface="Arial" pitchFamily="34" charset="0"/>
              </a:endParaRPr>
            </a:p>
            <a:p>
              <a:r>
                <a:rPr lang="en-US" sz="1400" b="1" dirty="0">
                  <a:solidFill>
                    <a:srgbClr val="901A1E"/>
                  </a:solidFill>
                  <a:latin typeface="+mj-lt"/>
                  <a:cs typeface="Arial" pitchFamily="34" charset="0"/>
                </a:rPr>
                <a:t>Steepest descent: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>
                <a:solidFill>
                  <a:srgbClr val="901A1E"/>
                </a:solidFill>
                <a:latin typeface="+mj-lt"/>
                <a:cs typeface="Arial" pitchFamily="34" charset="0"/>
              </a:endParaRPr>
            </a:p>
            <a:p>
              <a:r>
                <a:rPr lang="en-US" sz="1400" b="1" dirty="0">
                  <a:solidFill>
                    <a:srgbClr val="901A1E"/>
                  </a:solidFill>
                  <a:latin typeface="+mj-lt"/>
                  <a:cs typeface="Arial" pitchFamily="34" charset="0"/>
                </a:rPr>
                <a:t>Newton’s direction: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>
                <a:solidFill>
                  <a:srgbClr val="901A1E"/>
                </a:solidFill>
                <a:latin typeface="+mj-lt"/>
                <a:cs typeface="Arial" pitchFamily="34" charset="0"/>
              </a:endParaRPr>
            </a:p>
            <a:p>
              <a:r>
                <a:rPr lang="en-US" sz="1400" b="1" dirty="0">
                  <a:solidFill>
                    <a:srgbClr val="901A1E"/>
                  </a:solidFill>
                  <a:latin typeface="+mj-lt"/>
                  <a:cs typeface="Arial" pitchFamily="34" charset="0"/>
                </a:rPr>
                <a:t>Quasi-Newton Methods </a:t>
              </a:r>
            </a:p>
            <a:p>
              <a:r>
                <a:rPr lang="en-US" sz="1400" b="1" dirty="0">
                  <a:solidFill>
                    <a:srgbClr val="901A1E"/>
                  </a:solidFill>
                  <a:latin typeface="+mj-lt"/>
                  <a:cs typeface="Arial" pitchFamily="34" charset="0"/>
                </a:rPr>
                <a:t>(e.g., Limited-Memory BFGS):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>
                <a:solidFill>
                  <a:srgbClr val="901A1E"/>
                </a:solidFill>
                <a:latin typeface="+mj-lt"/>
                <a:cs typeface="Arial" pitchFamily="34" charset="0"/>
              </a:endParaRPr>
            </a:p>
            <a:p>
              <a:r>
                <a:rPr lang="en-US" sz="1400" b="1" dirty="0">
                  <a:solidFill>
                    <a:srgbClr val="901A1E"/>
                  </a:solidFill>
                  <a:latin typeface="+mj-lt"/>
                  <a:cs typeface="Arial" pitchFamily="34" charset="0"/>
                </a:rPr>
                <a:t>Nonlinear Conjugate Gradient Methods: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>
                <a:solidFill>
                  <a:srgbClr val="901A1E"/>
                </a:solidFill>
                <a:latin typeface="+mj-lt"/>
                <a:cs typeface="Arial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157" y="4000232"/>
              <a:ext cx="3563015" cy="42576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6" name="Picture 4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1" y="4674747"/>
              <a:ext cx="1060485" cy="19017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381" y="5085184"/>
              <a:ext cx="1992576" cy="24589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5661248"/>
              <a:ext cx="1477777" cy="27678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6191761"/>
              <a:ext cx="2012562" cy="189567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57" name="Right Brace 56"/>
            <p:cNvSpPr/>
            <p:nvPr/>
          </p:nvSpPr>
          <p:spPr>
            <a:xfrm>
              <a:off x="6732240" y="4437112"/>
              <a:ext cx="473327" cy="2016224"/>
            </a:xfrm>
            <a:prstGeom prst="rightBrace">
              <a:avLst/>
            </a:prstGeom>
            <a:ln w="31750">
              <a:solidFill>
                <a:srgbClr val="901A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03286" y="4995753"/>
              <a:ext cx="205376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i="1" baseline="0" dirty="0">
                  <a:solidFill>
                    <a:srgbClr val="000000"/>
                  </a:solidFill>
                </a:rPr>
                <a:t>The ones using</a:t>
              </a:r>
              <a:r>
                <a:rPr lang="en-US" sz="1300" b="1" i="1" dirty="0">
                  <a:solidFill>
                    <a:srgbClr val="000000"/>
                  </a:solidFill>
                </a:rPr>
                <a:t> only</a:t>
              </a:r>
            </a:p>
            <a:p>
              <a:r>
                <a:rPr lang="en-US" sz="1300" b="1" i="1" dirty="0">
                  <a:solidFill>
                    <a:srgbClr val="000000"/>
                  </a:solidFill>
                </a:rPr>
                <a:t>the first-order i</a:t>
              </a:r>
              <a:r>
                <a:rPr lang="en-US" sz="1300" b="1" i="1" baseline="0" dirty="0">
                  <a:solidFill>
                    <a:srgbClr val="000000"/>
                  </a:solidFill>
                </a:rPr>
                <a:t>nfo </a:t>
              </a:r>
            </a:p>
            <a:p>
              <a:r>
                <a:rPr lang="en-US" sz="1300" b="1" i="1" dirty="0">
                  <a:solidFill>
                    <a:srgbClr val="000000"/>
                  </a:solidFill>
                </a:rPr>
                <a:t>are i</a:t>
              </a:r>
              <a:r>
                <a:rPr lang="en-US" sz="1300" b="1" i="1" baseline="0" dirty="0">
                  <a:solidFill>
                    <a:srgbClr val="000000"/>
                  </a:solidFill>
                </a:rPr>
                <a:t>mplemented</a:t>
              </a:r>
              <a:r>
                <a:rPr lang="en-US" sz="1300" b="1" i="1" dirty="0">
                  <a:solidFill>
                    <a:srgbClr val="000000"/>
                  </a:solidFill>
                </a:rPr>
                <a:t> </a:t>
              </a:r>
            </a:p>
            <a:p>
              <a:r>
                <a:rPr lang="en-US" sz="1300" b="1" i="1" baseline="0" dirty="0">
                  <a:solidFill>
                    <a:srgbClr val="000000"/>
                  </a:solidFill>
                </a:rPr>
                <a:t>in the </a:t>
              </a:r>
              <a:r>
                <a:rPr lang="en-US" sz="1300" b="1" i="1" dirty="0">
                  <a:solidFill>
                    <a:srgbClr val="000000"/>
                  </a:solidFill>
                </a:rPr>
                <a:t> </a:t>
              </a:r>
              <a:r>
                <a:rPr lang="en-US" sz="1300" b="1" baseline="0" dirty="0" err="1">
                  <a:solidFill>
                    <a:srgbClr val="DAA600"/>
                  </a:solidFill>
                </a:rPr>
                <a:t>Poblano</a:t>
              </a:r>
              <a:r>
                <a:rPr lang="en-US" sz="1300" b="1" baseline="0" dirty="0">
                  <a:solidFill>
                    <a:srgbClr val="DAA600"/>
                  </a:solidFill>
                </a:rPr>
                <a:t> </a:t>
              </a:r>
            </a:p>
            <a:p>
              <a:r>
                <a:rPr lang="en-US" sz="1300" b="1" baseline="0" dirty="0">
                  <a:solidFill>
                    <a:srgbClr val="DAA600"/>
                  </a:solidFill>
                </a:rPr>
                <a:t>Toolbox.</a:t>
              </a:r>
              <a:r>
                <a:rPr lang="en-US" sz="1300" b="1" dirty="0">
                  <a:solidFill>
                    <a:srgbClr val="DAA600"/>
                  </a:solidFill>
                </a:rPr>
                <a:t> </a:t>
              </a:r>
              <a:endParaRPr lang="en-US" sz="1300" b="1" baseline="0" dirty="0">
                <a:solidFill>
                  <a:srgbClr val="DAA6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37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B6C006C-21ED-435A-94DA-3F00B4A143E7}"/>
              </a:ext>
            </a:extLst>
          </p:cNvPr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rPr>
              <a:t>  Matrix Factorizations in Data Mining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4AE5E3-0D59-4C78-8FA9-E88C6185BDDD}"/>
              </a:ext>
            </a:extLst>
          </p:cNvPr>
          <p:cNvGrpSpPr/>
          <p:nvPr/>
        </p:nvGrpSpPr>
        <p:grpSpPr>
          <a:xfrm>
            <a:off x="25236" y="1654733"/>
            <a:ext cx="8356608" cy="1275374"/>
            <a:chOff x="25236" y="1334967"/>
            <a:chExt cx="8356608" cy="1275374"/>
          </a:xfrm>
        </p:grpSpPr>
        <p:sp>
          <p:nvSpPr>
            <p:cNvPr id="50" name="TextBox 49"/>
            <p:cNvSpPr txBox="1"/>
            <p:nvPr/>
          </p:nvSpPr>
          <p:spPr>
            <a:xfrm>
              <a:off x="25236" y="1603207"/>
              <a:ext cx="18989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 dirty="0">
                  <a:solidFill>
                    <a:schemeClr val="tx1"/>
                  </a:solidFill>
                </a:rPr>
                <a:t>Capturing underlying   </a:t>
              </a:r>
            </a:p>
            <a:p>
              <a:r>
                <a:rPr lang="en-US" sz="1400" b="1" baseline="0" dirty="0">
                  <a:solidFill>
                    <a:schemeClr val="tx1"/>
                  </a:solidFill>
                </a:rPr>
                <a:t>hidden factors/patterns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7C584A-5F2F-41F8-9DED-8512C9A33809}"/>
                </a:ext>
              </a:extLst>
            </p:cNvPr>
            <p:cNvGrpSpPr/>
            <p:nvPr/>
          </p:nvGrpSpPr>
          <p:grpSpPr>
            <a:xfrm>
              <a:off x="2051720" y="1334967"/>
              <a:ext cx="6330124" cy="1275374"/>
              <a:chOff x="2051720" y="1334967"/>
              <a:chExt cx="6330124" cy="1275374"/>
            </a:xfrm>
          </p:grpSpPr>
          <p:sp>
            <p:nvSpPr>
              <p:cNvPr id="31" name="Rectangle 26">
                <a:extLst>
                  <a:ext uri="{FF2B5EF4-FFF2-40B4-BE49-F238E27FC236}">
                    <a16:creationId xmlns:a16="http://schemas.microsoft.com/office/drawing/2014/main" id="{DB247D29-3FD9-4150-B506-543180B17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0074" y="1936925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" name="Rectangle 29">
                <a:extLst>
                  <a:ext uri="{FF2B5EF4-FFF2-40B4-BE49-F238E27FC236}">
                    <a16:creationId xmlns:a16="http://schemas.microsoft.com/office/drawing/2014/main" id="{B8F22BC0-8F3A-4097-80D6-99AEAA97E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748974" y="1484350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772D5A1-D433-432F-978F-D3486EE3D06B}"/>
                  </a:ext>
                </a:extLst>
              </p:cNvPr>
              <p:cNvSpPr/>
              <p:nvPr/>
            </p:nvSpPr>
            <p:spPr bwMode="auto">
              <a:xfrm>
                <a:off x="2428750" y="1746797"/>
                <a:ext cx="990600" cy="838200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Text Box 22">
                <a:extLst>
                  <a:ext uri="{FF2B5EF4-FFF2-40B4-BE49-F238E27FC236}">
                    <a16:creationId xmlns:a16="http://schemas.microsoft.com/office/drawing/2014/main" id="{2FC2FD09-2924-4BA2-9943-8E19ED923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8655" y="1746308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39" name="Rectangle 26">
                <a:extLst>
                  <a:ext uri="{FF2B5EF4-FFF2-40B4-BE49-F238E27FC236}">
                    <a16:creationId xmlns:a16="http://schemas.microsoft.com/office/drawing/2014/main" id="{B092CDB8-51AB-443E-907B-CB3755902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7835" y="1936925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Rectangle 29">
                <a:extLst>
                  <a:ext uri="{FF2B5EF4-FFF2-40B4-BE49-F238E27FC236}">
                    <a16:creationId xmlns:a16="http://schemas.microsoft.com/office/drawing/2014/main" id="{C2E51AAA-4993-455E-87EE-C83B3C374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16735" y="1484350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Rectangle 26">
                <a:extLst>
                  <a:ext uri="{FF2B5EF4-FFF2-40B4-BE49-F238E27FC236}">
                    <a16:creationId xmlns:a16="http://schemas.microsoft.com/office/drawing/2014/main" id="{BAD5C03A-AD8A-4007-87EE-EDF8E51E0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0366" y="1936925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29">
                <a:extLst>
                  <a:ext uri="{FF2B5EF4-FFF2-40B4-BE49-F238E27FC236}">
                    <a16:creationId xmlns:a16="http://schemas.microsoft.com/office/drawing/2014/main" id="{28084026-AFC8-4EC0-86CB-0A1225B51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8009266" y="1484350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Text Box 32">
                <a:extLst>
                  <a:ext uri="{FF2B5EF4-FFF2-40B4-BE49-F238E27FC236}">
                    <a16:creationId xmlns:a16="http://schemas.microsoft.com/office/drawing/2014/main" id="{3D7F6118-494D-46AD-B4F9-496A49858A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1046" y="1608823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47" name="Text Box 32">
                <a:extLst>
                  <a:ext uri="{FF2B5EF4-FFF2-40B4-BE49-F238E27FC236}">
                    <a16:creationId xmlns:a16="http://schemas.microsoft.com/office/drawing/2014/main" id="{4F9A1D20-6EEC-48AD-86C6-85D0D19808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8224" y="1608823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48" name="Text Box 32">
                <a:extLst>
                  <a:ext uri="{FF2B5EF4-FFF2-40B4-BE49-F238E27FC236}">
                    <a16:creationId xmlns:a16="http://schemas.microsoft.com/office/drawing/2014/main" id="{FC3DAED9-62D5-43FD-95BB-5C2B27CC4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34469" y="1603207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49" name="TextBox 31">
                <a:extLst>
                  <a:ext uri="{FF2B5EF4-FFF2-40B4-BE49-F238E27FC236}">
                    <a16:creationId xmlns:a16="http://schemas.microsoft.com/office/drawing/2014/main" id="{E1D7E8BF-295E-4443-A168-584F2A3974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862245" y="2012598"/>
                <a:ext cx="65594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users</a:t>
                </a:r>
              </a:p>
            </p:txBody>
          </p:sp>
          <p:sp>
            <p:nvSpPr>
              <p:cNvPr id="51" name="TextBox 32">
                <a:extLst>
                  <a:ext uri="{FF2B5EF4-FFF2-40B4-BE49-F238E27FC236}">
                    <a16:creationId xmlns:a16="http://schemas.microsoft.com/office/drawing/2014/main" id="{9864223D-4DFB-4FF7-B6A5-339E116AC0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7645" y="1412776"/>
                <a:ext cx="689612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terms</a:t>
                </a:r>
              </a:p>
            </p:txBody>
          </p:sp>
          <p:pic>
            <p:nvPicPr>
              <p:cNvPr id="60" name="Picture 59" descr="txp_fig">
                <a:extLst>
                  <a:ext uri="{FF2B5EF4-FFF2-40B4-BE49-F238E27FC236}">
                    <a16:creationId xmlns:a16="http://schemas.microsoft.com/office/drawing/2014/main" id="{F304FB86-A06C-465F-B121-CD6F8CE6151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 bwMode="auto">
              <a:xfrm>
                <a:off x="2760766" y="2060849"/>
                <a:ext cx="259228" cy="216023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61" name="Text Box 47">
                <a:extLst>
                  <a:ext uri="{FF2B5EF4-FFF2-40B4-BE49-F238E27FC236}">
                    <a16:creationId xmlns:a16="http://schemas.microsoft.com/office/drawing/2014/main" id="{8AD8FDD5-BC91-457B-ADC3-44E16DD97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4961" y="1334967"/>
                <a:ext cx="772969" cy="2769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b="1" i="1" baseline="0" dirty="0">
                    <a:solidFill>
                      <a:srgbClr val="6D2C21"/>
                    </a:solidFill>
                  </a:rPr>
                  <a:t>topic 1</a:t>
                </a:r>
              </a:p>
            </p:txBody>
          </p:sp>
          <p:sp>
            <p:nvSpPr>
              <p:cNvPr id="62" name="Text Box 47">
                <a:extLst>
                  <a:ext uri="{FF2B5EF4-FFF2-40B4-BE49-F238E27FC236}">
                    <a16:creationId xmlns:a16="http://schemas.microsoft.com/office/drawing/2014/main" id="{DE73F2B7-84CC-4E5B-82E4-257D96179F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0112" y="1340768"/>
                <a:ext cx="772969" cy="2769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b="1" i="1" baseline="0" dirty="0">
                    <a:solidFill>
                      <a:srgbClr val="6D2C21"/>
                    </a:solidFill>
                  </a:rPr>
                  <a:t>topic 2</a:t>
                </a:r>
              </a:p>
            </p:txBody>
          </p:sp>
          <p:sp>
            <p:nvSpPr>
              <p:cNvPr id="63" name="Text Box 47">
                <a:extLst>
                  <a:ext uri="{FF2B5EF4-FFF2-40B4-BE49-F238E27FC236}">
                    <a16:creationId xmlns:a16="http://schemas.microsoft.com/office/drawing/2014/main" id="{7B6FC58E-586B-4E3D-8208-3EDF464BB7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92967" y="1346776"/>
                <a:ext cx="784189" cy="2769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200" b="1" i="1" baseline="0" dirty="0">
                    <a:solidFill>
                      <a:srgbClr val="6D2C21"/>
                    </a:solidFill>
                  </a:rPr>
                  <a:t>topic R</a:t>
                </a:r>
              </a:p>
            </p:txBody>
          </p:sp>
          <p:sp>
            <p:nvSpPr>
              <p:cNvPr id="67" name="Text Box 32">
                <a:extLst>
                  <a:ext uri="{FF2B5EF4-FFF2-40B4-BE49-F238E27FC236}">
                    <a16:creationId xmlns:a16="http://schemas.microsoft.com/office/drawing/2014/main" id="{D6E74F1E-F258-46E3-B780-B8BAC0F9B4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93922" y="1546253"/>
                <a:ext cx="4411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…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AA9D41-0BD1-4EDC-8EAB-8917A3365E3A}"/>
              </a:ext>
            </a:extLst>
          </p:cNvPr>
          <p:cNvGrpSpPr/>
          <p:nvPr/>
        </p:nvGrpSpPr>
        <p:grpSpPr>
          <a:xfrm>
            <a:off x="7478598" y="3998450"/>
            <a:ext cx="1557898" cy="1282137"/>
            <a:chOff x="7478598" y="3998450"/>
            <a:chExt cx="1557898" cy="1282137"/>
          </a:xfrm>
        </p:grpSpPr>
        <p:pic>
          <p:nvPicPr>
            <p:cNvPr id="77" name="Picture 76" descr="txp_fig">
              <a:extLst>
                <a:ext uri="{FF2B5EF4-FFF2-40B4-BE49-F238E27FC236}">
                  <a16:creationId xmlns:a16="http://schemas.microsoft.com/office/drawing/2014/main" id="{1EF18116-E7C1-492D-A13F-29B03B3E679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426296" y="5025509"/>
              <a:ext cx="229799" cy="25507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56656A81-F4B4-4F49-872E-B128225C2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8598" y="3998450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=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169C510-EE80-4761-89B0-1F64512BC38B}"/>
                </a:ext>
              </a:extLst>
            </p:cNvPr>
            <p:cNvGrpSpPr/>
            <p:nvPr/>
          </p:nvGrpSpPr>
          <p:grpSpPr>
            <a:xfrm>
              <a:off x="8045896" y="3999521"/>
              <a:ext cx="990600" cy="838200"/>
              <a:chOff x="8189912" y="3429000"/>
              <a:chExt cx="990600" cy="8382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0A5F34D-A2EA-4412-85DD-D4528AD4F1CD}"/>
                  </a:ext>
                </a:extLst>
              </p:cNvPr>
              <p:cNvSpPr/>
              <p:nvPr/>
            </p:nvSpPr>
            <p:spPr bwMode="auto">
              <a:xfrm>
                <a:off x="8189912" y="3429000"/>
                <a:ext cx="990600" cy="838200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8C17A5C-8C73-4274-8363-58D3AFE8920A}"/>
                  </a:ext>
                </a:extLst>
              </p:cNvPr>
              <p:cNvSpPr/>
              <p:nvPr/>
            </p:nvSpPr>
            <p:spPr bwMode="auto">
              <a:xfrm>
                <a:off x="8342312" y="3581401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0F907C5-F615-46F3-B601-3D4DB22EC16A}"/>
                  </a:ext>
                </a:extLst>
              </p:cNvPr>
              <p:cNvSpPr/>
              <p:nvPr/>
            </p:nvSpPr>
            <p:spPr bwMode="auto">
              <a:xfrm>
                <a:off x="8619207" y="379476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D9F4C5C-C78F-4C64-8550-67566B332FB8}"/>
                  </a:ext>
                </a:extLst>
              </p:cNvPr>
              <p:cNvSpPr/>
              <p:nvPr/>
            </p:nvSpPr>
            <p:spPr bwMode="auto">
              <a:xfrm>
                <a:off x="8771607" y="394716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1099EFA-F782-4DB7-B5C4-A60AE6CD2154}"/>
                  </a:ext>
                </a:extLst>
              </p:cNvPr>
              <p:cNvSpPr/>
              <p:nvPr/>
            </p:nvSpPr>
            <p:spPr bwMode="auto">
              <a:xfrm>
                <a:off x="9000207" y="409956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F7D549-DBAA-4044-ADFC-DFEA9FDBB7A1}"/>
                  </a:ext>
                </a:extLst>
              </p:cNvPr>
              <p:cNvSpPr/>
              <p:nvPr/>
            </p:nvSpPr>
            <p:spPr bwMode="auto">
              <a:xfrm>
                <a:off x="8405847" y="409956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FE1F7AF-B43A-4922-9CB9-C8D8F44D61A5}"/>
                  </a:ext>
                </a:extLst>
              </p:cNvPr>
              <p:cNvSpPr/>
              <p:nvPr/>
            </p:nvSpPr>
            <p:spPr bwMode="auto">
              <a:xfrm>
                <a:off x="9000207" y="381000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7CBE220-6E05-4D58-BD77-BAA33D08B08C}"/>
                  </a:ext>
                </a:extLst>
              </p:cNvPr>
              <p:cNvSpPr/>
              <p:nvPr/>
            </p:nvSpPr>
            <p:spPr bwMode="auto">
              <a:xfrm>
                <a:off x="8314407" y="3886200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4B639C5A-3D56-45AA-9E5A-5F62DA772D7E}"/>
                  </a:ext>
                </a:extLst>
              </p:cNvPr>
              <p:cNvSpPr/>
              <p:nvPr/>
            </p:nvSpPr>
            <p:spPr bwMode="auto">
              <a:xfrm>
                <a:off x="8820472" y="3573016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71A193-8995-4E08-94EB-2D6E60F126E0}"/>
              </a:ext>
            </a:extLst>
          </p:cNvPr>
          <p:cNvGrpSpPr/>
          <p:nvPr/>
        </p:nvGrpSpPr>
        <p:grpSpPr>
          <a:xfrm>
            <a:off x="21357" y="3623670"/>
            <a:ext cx="7409286" cy="1649664"/>
            <a:chOff x="21357" y="3623670"/>
            <a:chExt cx="7409286" cy="16496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F29662-5874-4D4D-908D-C6273685D899}"/>
                </a:ext>
              </a:extLst>
            </p:cNvPr>
            <p:cNvGrpSpPr/>
            <p:nvPr/>
          </p:nvGrpSpPr>
          <p:grpSpPr>
            <a:xfrm>
              <a:off x="21357" y="3623670"/>
              <a:ext cx="7409286" cy="1649664"/>
              <a:chOff x="21357" y="3623670"/>
              <a:chExt cx="7409286" cy="1649664"/>
            </a:xfrm>
          </p:grpSpPr>
          <p:sp>
            <p:nvSpPr>
              <p:cNvPr id="82" name="Text Box 22">
                <a:extLst>
                  <a:ext uri="{FF2B5EF4-FFF2-40B4-BE49-F238E27FC236}">
                    <a16:creationId xmlns:a16="http://schemas.microsoft.com/office/drawing/2014/main" id="{6AE89D27-ECFA-4E9E-8094-732E068517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8615" y="4036922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90" name="TextBox 31">
                <a:extLst>
                  <a:ext uri="{FF2B5EF4-FFF2-40B4-BE49-F238E27FC236}">
                    <a16:creationId xmlns:a16="http://schemas.microsoft.com/office/drawing/2014/main" id="{020B350E-468E-4E40-8C43-68218B5B4D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>
                <a:off x="1657127" y="4224753"/>
                <a:ext cx="80021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movies</a:t>
                </a:r>
              </a:p>
            </p:txBody>
          </p:sp>
          <p:sp>
            <p:nvSpPr>
              <p:cNvPr id="91" name="TextBox 32">
                <a:extLst>
                  <a:ext uri="{FF2B5EF4-FFF2-40B4-BE49-F238E27FC236}">
                    <a16:creationId xmlns:a16="http://schemas.microsoft.com/office/drawing/2014/main" id="{9DB8987D-FC22-4E1C-B23B-B4D535B8BD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4471" y="3623670"/>
                <a:ext cx="1085554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customers</a:t>
                </a:r>
              </a:p>
            </p:txBody>
          </p:sp>
          <p:grpSp>
            <p:nvGrpSpPr>
              <p:cNvPr id="98" name="Group 93">
                <a:extLst>
                  <a:ext uri="{FF2B5EF4-FFF2-40B4-BE49-F238E27FC236}">
                    <a16:creationId xmlns:a16="http://schemas.microsoft.com/office/drawing/2014/main" id="{77D781A8-D394-43C9-B88E-51886367F140}"/>
                  </a:ext>
                </a:extLst>
              </p:cNvPr>
              <p:cNvGrpSpPr/>
              <p:nvPr/>
            </p:nvGrpSpPr>
            <p:grpSpPr bwMode="auto">
              <a:xfrm>
                <a:off x="2213248" y="3973625"/>
                <a:ext cx="990600" cy="838200"/>
                <a:chOff x="1922351" y="3505200"/>
                <a:chExt cx="990600" cy="83820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2053E81-863D-4A62-8438-83060BC35C5C}"/>
                    </a:ext>
                  </a:extLst>
                </p:cNvPr>
                <p:cNvSpPr/>
                <p:nvPr/>
              </p:nvSpPr>
              <p:spPr bwMode="auto">
                <a:xfrm>
                  <a:off x="1922351" y="3505200"/>
                  <a:ext cx="990600" cy="838200"/>
                </a:xfrm>
                <a:prstGeom prst="rect">
                  <a:avLst/>
                </a:prstGeom>
                <a:solidFill>
                  <a:srgbClr val="901A1E"/>
                </a:solidFill>
                <a:ln w="317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D3DA6DED-0897-404F-96CC-2A3F97D75467}"/>
                    </a:ext>
                  </a:extLst>
                </p:cNvPr>
                <p:cNvSpPr/>
                <p:nvPr/>
              </p:nvSpPr>
              <p:spPr bwMode="auto">
                <a:xfrm>
                  <a:off x="2074751" y="3657601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7563B466-9930-4194-905E-0857609631B0}"/>
                    </a:ext>
                  </a:extLst>
                </p:cNvPr>
                <p:cNvSpPr/>
                <p:nvPr/>
              </p:nvSpPr>
              <p:spPr bwMode="auto">
                <a:xfrm>
                  <a:off x="2351646" y="38709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F1E3F34-EF0E-4896-8119-2F6422F2F624}"/>
                    </a:ext>
                  </a:extLst>
                </p:cNvPr>
                <p:cNvSpPr/>
                <p:nvPr/>
              </p:nvSpPr>
              <p:spPr bwMode="auto">
                <a:xfrm>
                  <a:off x="2504046" y="36576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8F2E950-69A6-4094-9340-CC2EAB73E496}"/>
                    </a:ext>
                  </a:extLst>
                </p:cNvPr>
                <p:cNvSpPr/>
                <p:nvPr/>
              </p:nvSpPr>
              <p:spPr bwMode="auto">
                <a:xfrm>
                  <a:off x="2504046" y="40233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A2F1B61D-3565-4A95-86E3-D0288CB27669}"/>
                    </a:ext>
                  </a:extLst>
                </p:cNvPr>
                <p:cNvSpPr/>
                <p:nvPr/>
              </p:nvSpPr>
              <p:spPr bwMode="auto">
                <a:xfrm>
                  <a:off x="273264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FC12495B-0D93-406B-AAE7-09ECF50D725E}"/>
                    </a:ext>
                  </a:extLst>
                </p:cNvPr>
                <p:cNvSpPr/>
                <p:nvPr/>
              </p:nvSpPr>
              <p:spPr bwMode="auto">
                <a:xfrm>
                  <a:off x="213828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7AE395D-640E-46B6-B793-207F1878CC7E}"/>
                    </a:ext>
                  </a:extLst>
                </p:cNvPr>
                <p:cNvSpPr/>
                <p:nvPr/>
              </p:nvSpPr>
              <p:spPr bwMode="auto">
                <a:xfrm>
                  <a:off x="2732646" y="38862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60A28D9C-B20D-4194-A124-9CF5E0575246}"/>
                    </a:ext>
                  </a:extLst>
                </p:cNvPr>
                <p:cNvSpPr/>
                <p:nvPr/>
              </p:nvSpPr>
              <p:spPr bwMode="auto">
                <a:xfrm>
                  <a:off x="2046846" y="39624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pic>
            <p:nvPicPr>
              <p:cNvPr id="108" name="Picture 107" descr="txp_fig">
                <a:extLst>
                  <a:ext uri="{FF2B5EF4-FFF2-40B4-BE49-F238E27FC236}">
                    <a16:creationId xmlns:a16="http://schemas.microsoft.com/office/drawing/2014/main" id="{F1FA170E-694B-404D-BA6F-66AB61184C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2547645" y="5081835"/>
                <a:ext cx="229799" cy="191499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2E8F055-98CF-4567-A770-875F070F03B1}"/>
                  </a:ext>
                </a:extLst>
              </p:cNvPr>
              <p:cNvSpPr txBox="1"/>
              <p:nvPr/>
            </p:nvSpPr>
            <p:spPr>
              <a:xfrm>
                <a:off x="21357" y="3778476"/>
                <a:ext cx="17526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baseline="0" dirty="0">
                    <a:solidFill>
                      <a:schemeClr val="tx1"/>
                    </a:solidFill>
                  </a:rPr>
                  <a:t>Incomplete Matrix Factorization/</a:t>
                </a:r>
              </a:p>
              <a:p>
                <a:r>
                  <a:rPr lang="en-US" sz="1400" b="1" baseline="0" dirty="0">
                    <a:solidFill>
                      <a:schemeClr val="tx1"/>
                    </a:solidFill>
                  </a:rPr>
                  <a:t>Matrix Completion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EC6CD0E-BBF7-47B9-BFCD-42917AB1E003}"/>
                  </a:ext>
                </a:extLst>
              </p:cNvPr>
              <p:cNvGrpSpPr/>
              <p:nvPr/>
            </p:nvGrpSpPr>
            <p:grpSpPr>
              <a:xfrm>
                <a:off x="3775022" y="3804262"/>
                <a:ext cx="3655621" cy="1018234"/>
                <a:chOff x="3612642" y="3259637"/>
                <a:chExt cx="3655621" cy="1018234"/>
              </a:xfrm>
            </p:grpSpPr>
            <p:sp>
              <p:nvSpPr>
                <p:cNvPr id="87" name="Text Box 32">
                  <a:extLst>
                    <a:ext uri="{FF2B5EF4-FFF2-40B4-BE49-F238E27FC236}">
                      <a16:creationId xmlns:a16="http://schemas.microsoft.com/office/drawing/2014/main" id="{4BF4DFBB-6A30-469B-AFEA-774312C228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54780" y="3259637"/>
                  <a:ext cx="333746" cy="400110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0" baseline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+</a:t>
                  </a: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AB2EDCF-6019-4F34-ACD0-E5C4506CC943}"/>
                    </a:ext>
                  </a:extLst>
                </p:cNvPr>
                <p:cNvGrpSpPr/>
                <p:nvPr/>
              </p:nvGrpSpPr>
              <p:grpSpPr>
                <a:xfrm>
                  <a:off x="5508104" y="3276353"/>
                  <a:ext cx="955524" cy="400110"/>
                  <a:chOff x="5534398" y="3276353"/>
                  <a:chExt cx="955524" cy="400110"/>
                </a:xfrm>
              </p:grpSpPr>
              <p:sp>
                <p:nvSpPr>
                  <p:cNvPr id="88" name="Text Box 32">
                    <a:extLst>
                      <a:ext uri="{FF2B5EF4-FFF2-40B4-BE49-F238E27FC236}">
                        <a16:creationId xmlns:a16="http://schemas.microsoft.com/office/drawing/2014/main" id="{8D22C326-BE5F-4484-866D-EB14A14443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534398" y="3276353"/>
                    <a:ext cx="333746" cy="400110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+</a:t>
                    </a:r>
                  </a:p>
                </p:txBody>
              </p:sp>
              <p:sp>
                <p:nvSpPr>
                  <p:cNvPr id="89" name="Text Box 32">
                    <a:extLst>
                      <a:ext uri="{FF2B5EF4-FFF2-40B4-BE49-F238E27FC236}">
                        <a16:creationId xmlns:a16="http://schemas.microsoft.com/office/drawing/2014/main" id="{3F26854B-2443-473C-AAA4-33D190BDA49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156176" y="3276353"/>
                    <a:ext cx="333746" cy="400110"/>
                  </a:xfrm>
                  <a:prstGeom prst="rect">
                    <a:avLst/>
                  </a:prstGeom>
                  <a:noFill/>
                  <a:ln w="1270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rgbClr val="000000"/>
                        </a:solidFill>
                        <a:latin typeface="Arial" charset="0"/>
                        <a:cs typeface="Arial" charset="0"/>
                      </a:rPr>
                      <a:t>+</a:t>
                    </a:r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4A0C17A-CABB-46C5-A611-04B7B5E9E2C3}"/>
                    </a:ext>
                  </a:extLst>
                </p:cNvPr>
                <p:cNvGrpSpPr/>
                <p:nvPr/>
              </p:nvGrpSpPr>
              <p:grpSpPr>
                <a:xfrm>
                  <a:off x="3612642" y="3435444"/>
                  <a:ext cx="711478" cy="842427"/>
                  <a:chOff x="3396648" y="3435444"/>
                  <a:chExt cx="711478" cy="842427"/>
                </a:xfrm>
              </p:grpSpPr>
              <p:sp>
                <p:nvSpPr>
                  <p:cNvPr id="80" name="Rectangle 26">
                    <a:extLst>
                      <a:ext uri="{FF2B5EF4-FFF2-40B4-BE49-F238E27FC236}">
                        <a16:creationId xmlns:a16="http://schemas.microsoft.com/office/drawing/2014/main" id="{98C14E5F-2F6B-4BAB-B742-E280E3899ED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96648" y="3604455"/>
                    <a:ext cx="96012" cy="673416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1" name="Rectangle 29">
                    <a:extLst>
                      <a:ext uri="{FF2B5EF4-FFF2-40B4-BE49-F238E27FC236}">
                        <a16:creationId xmlns:a16="http://schemas.microsoft.com/office/drawing/2014/main" id="{5DA1EFB2-D540-4CA6-9D36-EF578B070E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735548" y="3151880"/>
                    <a:ext cx="89013" cy="656142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6945F96-92DC-44F6-B4A3-86AB7B6A1CD9}"/>
                    </a:ext>
                  </a:extLst>
                </p:cNvPr>
                <p:cNvGrpSpPr/>
                <p:nvPr/>
              </p:nvGrpSpPr>
              <p:grpSpPr>
                <a:xfrm>
                  <a:off x="4718609" y="3435444"/>
                  <a:ext cx="711478" cy="842427"/>
                  <a:chOff x="4718609" y="3435444"/>
                  <a:chExt cx="711478" cy="842427"/>
                </a:xfrm>
              </p:grpSpPr>
              <p:sp>
                <p:nvSpPr>
                  <p:cNvPr id="83" name="Rectangle 26">
                    <a:extLst>
                      <a:ext uri="{FF2B5EF4-FFF2-40B4-BE49-F238E27FC236}">
                        <a16:creationId xmlns:a16="http://schemas.microsoft.com/office/drawing/2014/main" id="{57F81046-8F08-433B-916C-C97E937A31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18609" y="3604455"/>
                    <a:ext cx="96012" cy="673416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Rectangle 29">
                    <a:extLst>
                      <a:ext uri="{FF2B5EF4-FFF2-40B4-BE49-F238E27FC236}">
                        <a16:creationId xmlns:a16="http://schemas.microsoft.com/office/drawing/2014/main" id="{6E6E5F41-E7EC-4D82-A519-630B5AE9B05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5057509" y="3151880"/>
                    <a:ext cx="89013" cy="656142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4F36F6C-A3E3-473F-B83D-9EA79B963DE6}"/>
                    </a:ext>
                  </a:extLst>
                </p:cNvPr>
                <p:cNvGrpSpPr/>
                <p:nvPr/>
              </p:nvGrpSpPr>
              <p:grpSpPr>
                <a:xfrm>
                  <a:off x="6556785" y="3435444"/>
                  <a:ext cx="711478" cy="842427"/>
                  <a:chOff x="6556785" y="3435444"/>
                  <a:chExt cx="711478" cy="842427"/>
                </a:xfrm>
              </p:grpSpPr>
              <p:sp>
                <p:nvSpPr>
                  <p:cNvPr id="85" name="Rectangle 26">
                    <a:extLst>
                      <a:ext uri="{FF2B5EF4-FFF2-40B4-BE49-F238E27FC236}">
                        <a16:creationId xmlns:a16="http://schemas.microsoft.com/office/drawing/2014/main" id="{1819C486-B949-4399-9997-43B928698B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56785" y="3604455"/>
                    <a:ext cx="96012" cy="673416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Rectangle 29">
                    <a:extLst>
                      <a:ext uri="{FF2B5EF4-FFF2-40B4-BE49-F238E27FC236}">
                        <a16:creationId xmlns:a16="http://schemas.microsoft.com/office/drawing/2014/main" id="{EF7EE146-32F1-4BD2-A4BB-56BB68EC51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6895685" y="3151880"/>
                    <a:ext cx="89013" cy="656142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17" name="Text Box 32">
              <a:extLst>
                <a:ext uri="{FF2B5EF4-FFF2-40B4-BE49-F238E27FC236}">
                  <a16:creationId xmlns:a16="http://schemas.microsoft.com/office/drawing/2014/main" id="{6EF4AD8F-7F31-4DEA-A904-1EAC1BD44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152" y="3748970"/>
              <a:ext cx="4411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653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028A45C1-404B-47A3-B18A-567B8822E68C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731525" y="1340768"/>
            <a:ext cx="885186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79125" y="1458696"/>
            <a:ext cx="885186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371485" y="1602712"/>
            <a:ext cx="885186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4"/>
          <p:cNvGrpSpPr/>
          <p:nvPr/>
        </p:nvGrpSpPr>
        <p:grpSpPr>
          <a:xfrm>
            <a:off x="4482781" y="1744637"/>
            <a:ext cx="1702282" cy="1568093"/>
            <a:chOff x="4355976" y="1842732"/>
            <a:chExt cx="1800200" cy="1751681"/>
          </a:xfrm>
        </p:grpSpPr>
        <p:sp>
          <p:nvSpPr>
            <p:cNvPr id="26" name="Rectangle 25"/>
            <p:cNvSpPr/>
            <p:nvPr/>
          </p:nvSpPr>
          <p:spPr bwMode="auto">
            <a:xfrm>
              <a:off x="5076056" y="1842732"/>
              <a:ext cx="1080120" cy="1440160"/>
            </a:xfrm>
            <a:prstGeom prst="rect">
              <a:avLst/>
            </a:prstGeom>
            <a:solidFill>
              <a:srgbClr val="000080"/>
            </a:solidFill>
            <a:ln w="31750" cap="flat" cmpd="sng" algn="ctr">
              <a:solidFill>
                <a:srgbClr val="000099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4549194" y="2380654"/>
              <a:ext cx="641421" cy="292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time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5431" y="3284984"/>
              <a:ext cx="1005598" cy="309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channels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4355976" y="2420888"/>
              <a:ext cx="432048" cy="0"/>
            </a:xfrm>
            <a:prstGeom prst="straightConnector1">
              <a:avLst/>
            </a:prstGeom>
            <a:ln w="31750">
              <a:solidFill>
                <a:srgbClr val="901A1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5459566" y="626294"/>
            <a:ext cx="3699788" cy="276999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1" baseline="0" dirty="0">
                <a:solidFill>
                  <a:srgbClr val="D28C00"/>
                </a:solidFill>
              </a:rPr>
              <a:t>[Acar et al., </a:t>
            </a:r>
            <a:r>
              <a:rPr lang="en-US" sz="1200" b="1" dirty="0">
                <a:solidFill>
                  <a:srgbClr val="D28C00"/>
                </a:solidFill>
              </a:rPr>
              <a:t>2007; De Vos et al., 2007</a:t>
            </a:r>
            <a:r>
              <a:rPr lang="en-US" sz="1200" b="1" baseline="0" dirty="0">
                <a:solidFill>
                  <a:srgbClr val="D28C00"/>
                </a:solidFill>
              </a:rPr>
              <a:t>]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-36512" y="188640"/>
            <a:ext cx="936104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Application</a:t>
            </a:r>
            <a:r>
              <a:rPr lang="en-US" sz="1700" b="1" kern="0" baseline="-25000" dirty="0">
                <a:solidFill>
                  <a:schemeClr val="tx2"/>
                </a:solidFill>
                <a:latin typeface="+mj-lt"/>
                <a:cs typeface="+mj-cs"/>
              </a:rPr>
              <a:t>1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(Neuroscience): CP has proved useful in epileptic seizure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localization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164503" y="1749984"/>
            <a:ext cx="136183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1A1E"/>
              </a:solidFill>
            </a:endParaRPr>
          </a:p>
        </p:txBody>
      </p:sp>
      <p:grpSp>
        <p:nvGrpSpPr>
          <p:cNvPr id="3" name="Group 43"/>
          <p:cNvGrpSpPr/>
          <p:nvPr/>
        </p:nvGrpSpPr>
        <p:grpSpPr>
          <a:xfrm>
            <a:off x="306317" y="1602712"/>
            <a:ext cx="3881202" cy="1536494"/>
            <a:chOff x="179512" y="1700808"/>
            <a:chExt cx="4104456" cy="1716382"/>
          </a:xfrm>
        </p:grpSpPr>
        <p:pic>
          <p:nvPicPr>
            <p:cNvPr id="4103" name="Picture 7 1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979712" y="1700808"/>
              <a:ext cx="2304256" cy="1716382"/>
            </a:xfrm>
            <a:prstGeom prst="rect">
              <a:avLst/>
            </a:prstGeom>
            <a:noFill/>
            <a:ln w="317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</p:pic>
        <p:pic>
          <p:nvPicPr>
            <p:cNvPr id="4099" name="Picture 3" descr="C:\Users\Evrim\Pictures\EEG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79512" y="1700808"/>
              <a:ext cx="1080120" cy="1604139"/>
            </a:xfrm>
            <a:prstGeom prst="rect">
              <a:avLst/>
            </a:prstGeom>
            <a:noFill/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1979712" y="1916832"/>
              <a:ext cx="2304256" cy="0"/>
            </a:xfrm>
            <a:prstGeom prst="line">
              <a:avLst/>
            </a:prstGeom>
            <a:ln w="19050">
              <a:solidFill>
                <a:srgbClr val="901A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979712" y="2132856"/>
              <a:ext cx="2304256" cy="0"/>
            </a:xfrm>
            <a:prstGeom prst="line">
              <a:avLst/>
            </a:prstGeom>
            <a:ln w="19050">
              <a:solidFill>
                <a:srgbClr val="901A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403648" y="2420888"/>
              <a:ext cx="432048" cy="0"/>
            </a:xfrm>
            <a:prstGeom prst="straightConnector1">
              <a:avLst/>
            </a:prstGeom>
            <a:ln w="31750">
              <a:solidFill>
                <a:srgbClr val="901A1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5"/>
          <p:cNvGrpSpPr/>
          <p:nvPr/>
        </p:nvGrpSpPr>
        <p:grpSpPr>
          <a:xfrm>
            <a:off x="6354989" y="1746728"/>
            <a:ext cx="1795495" cy="1566220"/>
            <a:chOff x="6228184" y="1844824"/>
            <a:chExt cx="1898775" cy="1749589"/>
          </a:xfrm>
        </p:grpSpPr>
        <p:sp>
          <p:nvSpPr>
            <p:cNvPr id="39" name="Right Arrow 38"/>
            <p:cNvSpPr/>
            <p:nvPr/>
          </p:nvSpPr>
          <p:spPr>
            <a:xfrm>
              <a:off x="6372200" y="2348880"/>
              <a:ext cx="360040" cy="216024"/>
            </a:xfrm>
            <a:prstGeom prst="rightArrow">
              <a:avLst/>
            </a:prstGeom>
            <a:solidFill>
              <a:srgbClr val="901A1E"/>
            </a:solidFill>
            <a:ln>
              <a:solidFill>
                <a:srgbClr val="901A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8184" y="1988840"/>
              <a:ext cx="675033" cy="343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CWT</a:t>
              </a:r>
              <a:endParaRPr lang="en-US" sz="14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092280" y="1844824"/>
              <a:ext cx="936104" cy="1440160"/>
            </a:xfrm>
            <a:prstGeom prst="rect">
              <a:avLst/>
            </a:prstGeom>
            <a:solidFill>
              <a:srgbClr val="901A1E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16200000">
              <a:off x="6617682" y="2376754"/>
              <a:ext cx="641421" cy="292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time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19647" y="3284984"/>
              <a:ext cx="1107312" cy="309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frequency</a:t>
              </a:r>
            </a:p>
          </p:txBody>
        </p:sp>
      </p:grpSp>
      <p:sp>
        <p:nvSpPr>
          <p:cNvPr id="47" name="Rectangle 46"/>
          <p:cNvSpPr/>
          <p:nvPr/>
        </p:nvSpPr>
        <p:spPr>
          <a:xfrm>
            <a:off x="5292080" y="1746728"/>
            <a:ext cx="136183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1A1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436096" y="1746728"/>
            <a:ext cx="136183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1A1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054390" y="1744638"/>
            <a:ext cx="136183" cy="1289221"/>
          </a:xfrm>
          <a:prstGeom prst="rect">
            <a:avLst/>
          </a:prstGeom>
          <a:solidFill>
            <a:srgbClr val="901A1E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01A1E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9092527">
            <a:off x="8124152" y="2758342"/>
            <a:ext cx="110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baseline="0" dirty="0">
                <a:solidFill>
                  <a:srgbClr val="000000"/>
                </a:solidFill>
              </a:rPr>
              <a:t>channels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5652120" y="2466808"/>
            <a:ext cx="340456" cy="0"/>
          </a:xfrm>
          <a:prstGeom prst="line">
            <a:avLst/>
          </a:prstGeom>
          <a:ln w="19050">
            <a:noFill/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3874932" y="5097968"/>
            <a:ext cx="174134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en-US" sz="1800" b="0" baseline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78" name="Text Box 12"/>
          <p:cNvSpPr txBox="1">
            <a:spLocks noChangeArrowheads="1"/>
          </p:cNvSpPr>
          <p:nvPr/>
        </p:nvSpPr>
        <p:spPr bwMode="auto">
          <a:xfrm>
            <a:off x="1739953" y="4943926"/>
            <a:ext cx="174683" cy="646331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3600" baseline="0" dirty="0">
              <a:solidFill>
                <a:schemeClr val="tx1"/>
              </a:solidFill>
            </a:endParaRPr>
          </a:p>
        </p:txBody>
      </p:sp>
      <p:grpSp>
        <p:nvGrpSpPr>
          <p:cNvPr id="5" name="Group 90"/>
          <p:cNvGrpSpPr/>
          <p:nvPr/>
        </p:nvGrpSpPr>
        <p:grpSpPr>
          <a:xfrm>
            <a:off x="46528" y="3913892"/>
            <a:ext cx="3736885" cy="2676172"/>
            <a:chOff x="46528" y="3913892"/>
            <a:chExt cx="3736885" cy="2676172"/>
          </a:xfrm>
        </p:grpSpPr>
        <p:sp>
          <p:nvSpPr>
            <p:cNvPr id="70" name="Text Box 22"/>
            <p:cNvSpPr txBox="1">
              <a:spLocks noChangeArrowheads="1"/>
            </p:cNvSpPr>
            <p:nvPr/>
          </p:nvSpPr>
          <p:spPr bwMode="auto">
            <a:xfrm>
              <a:off x="1818486" y="5138027"/>
              <a:ext cx="492942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grpSp>
          <p:nvGrpSpPr>
            <p:cNvPr id="6" name="Group 33"/>
            <p:cNvGrpSpPr/>
            <p:nvPr/>
          </p:nvGrpSpPr>
          <p:grpSpPr>
            <a:xfrm>
              <a:off x="331826" y="4998082"/>
              <a:ext cx="1071822" cy="1023206"/>
              <a:chOff x="2162653" y="2731762"/>
              <a:chExt cx="1133475" cy="1143000"/>
            </a:xfrm>
          </p:grpSpPr>
          <p:sp>
            <p:nvSpPr>
              <p:cNvPr id="98" name="AutoShape 4"/>
              <p:cNvSpPr>
                <a:spLocks noChangeArrowheads="1"/>
              </p:cNvSpPr>
              <p:nvPr/>
            </p:nvSpPr>
            <p:spPr bwMode="auto">
              <a:xfrm>
                <a:off x="2162653" y="2731762"/>
                <a:ext cx="1133475" cy="1143000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99" name="Picture 62" descr="txp_fig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509977" y="3314908"/>
                <a:ext cx="260350" cy="21748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" name="Group 38"/>
            <p:cNvGrpSpPr/>
            <p:nvPr/>
          </p:nvGrpSpPr>
          <p:grpSpPr>
            <a:xfrm>
              <a:off x="2891631" y="3913892"/>
              <a:ext cx="891782" cy="1128474"/>
              <a:chOff x="3732213" y="2308975"/>
              <a:chExt cx="943079" cy="1260593"/>
            </a:xfrm>
          </p:grpSpPr>
          <p:sp>
            <p:nvSpPr>
              <p:cNvPr id="92" name="Rectangle 5 1"/>
              <p:cNvSpPr>
                <a:spLocks noChangeArrowheads="1"/>
              </p:cNvSpPr>
              <p:nvPr/>
            </p:nvSpPr>
            <p:spPr bwMode="auto">
              <a:xfrm>
                <a:off x="3781425" y="2806700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Rectangle 6 1"/>
              <p:cNvSpPr>
                <a:spLocks noChangeArrowheads="1"/>
              </p:cNvSpPr>
              <p:nvPr/>
            </p:nvSpPr>
            <p:spPr bwMode="auto">
              <a:xfrm rot="5400000">
                <a:off x="4237038" y="2527300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Rectangle 10 1"/>
              <p:cNvSpPr>
                <a:spLocks noChangeArrowheads="1"/>
              </p:cNvSpPr>
              <p:nvPr/>
            </p:nvSpPr>
            <p:spPr bwMode="auto">
              <a:xfrm rot="2700000">
                <a:off x="4021138" y="2187575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95" name="Picture 94" descr="txp_fig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3908928" y="3377877"/>
                <a:ext cx="255333" cy="191691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96" name="Picture 95" descr="txp_fig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446484" y="2916238"/>
                <a:ext cx="228808" cy="207611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97" name="Picture 96" descr="txp_fi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370267" y="2308975"/>
                <a:ext cx="228840" cy="180473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83" name="Text Box 32"/>
            <p:cNvSpPr txBox="1">
              <a:spLocks noChangeArrowheads="1"/>
            </p:cNvSpPr>
            <p:nvPr/>
          </p:nvSpPr>
          <p:spPr bwMode="auto">
            <a:xfrm>
              <a:off x="2754589" y="5138027"/>
              <a:ext cx="315593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grpSp>
          <p:nvGrpSpPr>
            <p:cNvPr id="8" name="Group 101"/>
            <p:cNvGrpSpPr/>
            <p:nvPr/>
          </p:nvGrpSpPr>
          <p:grpSpPr>
            <a:xfrm>
              <a:off x="2870677" y="5461419"/>
              <a:ext cx="911596" cy="1128645"/>
              <a:chOff x="3889090" y="4616488"/>
              <a:chExt cx="964033" cy="1260784"/>
            </a:xfrm>
          </p:grpSpPr>
          <p:pic>
            <p:nvPicPr>
              <p:cNvPr id="75" name="Picture 74" descr="txp_fi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080966" y="5685772"/>
                <a:ext cx="268101" cy="191500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76" name="Picture 75" descr="txp_fig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614306" y="5223941"/>
                <a:ext cx="238817" cy="207640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77" name="Picture 76" descr="txp_fig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537190" y="4616488"/>
                <a:ext cx="240645" cy="180664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86" name="Rectangle 5 2"/>
              <p:cNvSpPr>
                <a:spLocks noChangeArrowheads="1"/>
              </p:cNvSpPr>
              <p:nvPr/>
            </p:nvSpPr>
            <p:spPr bwMode="auto">
              <a:xfrm>
                <a:off x="3938302" y="5120225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7" name="Rectangle 6 2"/>
              <p:cNvSpPr>
                <a:spLocks noChangeArrowheads="1"/>
              </p:cNvSpPr>
              <p:nvPr/>
            </p:nvSpPr>
            <p:spPr bwMode="auto">
              <a:xfrm rot="5400000">
                <a:off x="4393915" y="4821659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8" name="Rectangle 10 2"/>
              <p:cNvSpPr>
                <a:spLocks noChangeArrowheads="1"/>
              </p:cNvSpPr>
              <p:nvPr/>
            </p:nvSpPr>
            <p:spPr bwMode="auto">
              <a:xfrm rot="2700000">
                <a:off x="4178015" y="4501100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 rot="16200000">
              <a:off x="-175012" y="5378733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time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51520" y="6093296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frequency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 rot="18816862">
              <a:off x="1064640" y="5684846"/>
              <a:ext cx="11784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channels</a:t>
              </a: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955526" y="3841884"/>
            <a:ext cx="126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baseline="0" dirty="0">
                <a:solidFill>
                  <a:srgbClr val="901A1E"/>
                </a:solidFill>
              </a:rPr>
              <a:t>Eye artifact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051720" y="5642084"/>
            <a:ext cx="984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baseline="0" dirty="0">
                <a:solidFill>
                  <a:srgbClr val="901A1E"/>
                </a:solidFill>
              </a:rPr>
              <a:t>Seizure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94350" y="3042872"/>
            <a:ext cx="7900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b="0" baseline="0" dirty="0">
                <a:solidFill>
                  <a:schemeClr val="bg1"/>
                </a:solidFill>
              </a:rPr>
              <a:t>archlab.gmu.edu</a:t>
            </a:r>
            <a:endParaRPr lang="en-US" sz="600" baseline="0" dirty="0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172400" y="5661248"/>
            <a:ext cx="971600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4548803" y="3841883"/>
            <a:ext cx="4398650" cy="1160299"/>
            <a:chOff x="4548803" y="3841883"/>
            <a:chExt cx="4398650" cy="1160299"/>
          </a:xfrm>
        </p:grpSpPr>
        <p:grpSp>
          <p:nvGrpSpPr>
            <p:cNvPr id="9" name="Group 114"/>
            <p:cNvGrpSpPr/>
            <p:nvPr/>
          </p:nvGrpSpPr>
          <p:grpSpPr>
            <a:xfrm>
              <a:off x="4554789" y="3841883"/>
              <a:ext cx="4392664" cy="1160299"/>
              <a:chOff x="4427984" y="3717032"/>
              <a:chExt cx="4645338" cy="1296144"/>
            </a:xfrm>
          </p:grpSpPr>
          <p:grpSp>
            <p:nvGrpSpPr>
              <p:cNvPr id="10" name="Group 40"/>
              <p:cNvGrpSpPr/>
              <p:nvPr/>
            </p:nvGrpSpPr>
            <p:grpSpPr>
              <a:xfrm>
                <a:off x="4427984" y="3872488"/>
                <a:ext cx="4645338" cy="1140688"/>
                <a:chOff x="-1330" y="4038600"/>
                <a:chExt cx="9069130" cy="2468880"/>
              </a:xfrm>
            </p:grpSpPr>
            <p:grpSp>
              <p:nvGrpSpPr>
                <p:cNvPr id="11" name="Group 14"/>
                <p:cNvGrpSpPr/>
                <p:nvPr/>
              </p:nvGrpSpPr>
              <p:grpSpPr>
                <a:xfrm>
                  <a:off x="6096000" y="4038600"/>
                  <a:ext cx="2971800" cy="2438400"/>
                  <a:chOff x="5943600" y="4033684"/>
                  <a:chExt cx="3352800" cy="2595716"/>
                </a:xfrm>
              </p:grpSpPr>
              <p:pic>
                <p:nvPicPr>
                  <p:cNvPr id="56" name="Picture 4" descr="H:\Backups\Backup_November102008\RESEARCH\EPILEPSY\EPILESPY\EPILEPSY_II_ISMB07\Camera-Ready\Figures\f1_electrode.tif"/>
                  <p:cNvPicPr>
                    <a:picLocks noChangeAspect="1" noChangeArrowheads="1"/>
                  </p:cNvPicPr>
                  <p:nvPr/>
                </p:nvPicPr>
                <p:blipFill>
                  <a:blip r:embed="rId23" cstate="print"/>
                  <a:srcRect/>
                  <a:stretch>
                    <a:fillRect/>
                  </a:stretch>
                </p:blipFill>
                <p:spPr bwMode="auto">
                  <a:xfrm>
                    <a:off x="5943600" y="4114800"/>
                    <a:ext cx="3352800" cy="251460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57" name="Rectangle 56"/>
                  <p:cNvSpPr/>
                  <p:nvPr/>
                </p:nvSpPr>
                <p:spPr bwMode="auto">
                  <a:xfrm>
                    <a:off x="6740769" y="4033684"/>
                    <a:ext cx="15240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 cap="flat" cmpd="sng" algn="ctr">
                    <a:noFill/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4000" b="1" i="0" u="none" strike="noStrike" cap="none" normalizeH="0" baseline="-25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12" name="Group 17"/>
                <p:cNvGrpSpPr/>
                <p:nvPr/>
              </p:nvGrpSpPr>
              <p:grpSpPr>
                <a:xfrm>
                  <a:off x="-1330" y="4038600"/>
                  <a:ext cx="6479660" cy="2468880"/>
                  <a:chOff x="-1330" y="4038600"/>
                  <a:chExt cx="6479660" cy="2468880"/>
                </a:xfrm>
              </p:grpSpPr>
              <p:grpSp>
                <p:nvGrpSpPr>
                  <p:cNvPr id="13" name="Group 10"/>
                  <p:cNvGrpSpPr/>
                  <p:nvPr/>
                </p:nvGrpSpPr>
                <p:grpSpPr>
                  <a:xfrm>
                    <a:off x="-1330" y="4038600"/>
                    <a:ext cx="3354130" cy="2468880"/>
                    <a:chOff x="-1330" y="4038600"/>
                    <a:chExt cx="3354130" cy="2571183"/>
                  </a:xfrm>
                </p:grpSpPr>
                <p:pic>
                  <p:nvPicPr>
                    <p:cNvPr id="46" name="Picture 45" descr="H:\Backups\Backup_November102008\RESEARCH\EPILEPSY\EPILESPY\EPILEPSY_II_ISMB07\Camera-Ready\Figures\f1_time.t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-1330" y="4095183"/>
                      <a:ext cx="3354130" cy="2514600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54" name="Rectangle 53"/>
                    <p:cNvSpPr/>
                    <p:nvPr/>
                  </p:nvSpPr>
                  <p:spPr bwMode="auto">
                    <a:xfrm>
                      <a:off x="914400" y="4038600"/>
                      <a:ext cx="1524000" cy="2286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0" cap="flat" cmpd="sng" algn="ctr">
                      <a:noFill/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0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  <p:grpSp>
                <p:nvGrpSpPr>
                  <p:cNvPr id="14" name="Group 12"/>
                  <p:cNvGrpSpPr/>
                  <p:nvPr/>
                </p:nvGrpSpPr>
                <p:grpSpPr>
                  <a:xfrm>
                    <a:off x="3124200" y="4038600"/>
                    <a:ext cx="3354130" cy="2468880"/>
                    <a:chOff x="3124200" y="4038600"/>
                    <a:chExt cx="3354130" cy="2590800"/>
                  </a:xfrm>
                </p:grpSpPr>
                <p:pic>
                  <p:nvPicPr>
                    <p:cNvPr id="44" name="Picture 2" descr="H:\Backups\Backup_November102008\RESEARCH\EPILEPSY\EPILESPY\EPILEPSY_II_ISMB07\Camera-Ready\Figures\f1_scale.t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124200" y="4114800"/>
                      <a:ext cx="3354130" cy="2514600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45" name="Rectangle 44"/>
                    <p:cNvSpPr/>
                    <p:nvPr/>
                  </p:nvSpPr>
                  <p:spPr bwMode="auto">
                    <a:xfrm>
                      <a:off x="4038600" y="4038600"/>
                      <a:ext cx="1524000" cy="2286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0" cap="flat" cmpd="sng" algn="ctr">
                      <a:noFill/>
                      <a:prstDash val="solid"/>
                      <a:round/>
                      <a:headEnd type="none" w="med" len="med"/>
                      <a:tailEnd type="triangl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0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p:grpSp>
            </p:grpSp>
          </p:grpSp>
          <p:sp>
            <p:nvSpPr>
              <p:cNvPr id="109" name="TextBox 108"/>
              <p:cNvSpPr txBox="1"/>
              <p:nvPr/>
            </p:nvSpPr>
            <p:spPr>
              <a:xfrm>
                <a:off x="4932040" y="3717032"/>
                <a:ext cx="574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time</a:t>
                </a:r>
                <a:endParaRPr lang="en-US" sz="1200" b="1" baseline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6372200" y="3717032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frequency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7869571" y="3728065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channels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548803" y="4221088"/>
              <a:ext cx="141524" cy="504056"/>
              <a:chOff x="4548803" y="4221088"/>
              <a:chExt cx="141524" cy="50405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572000" y="4221088"/>
                <a:ext cx="115055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0" name="Picture 89" descr="txp_fig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548803" y="4415268"/>
                <a:ext cx="141524" cy="100584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117" name="Rectangle 116"/>
            <p:cNvSpPr/>
            <p:nvPr/>
          </p:nvSpPr>
          <p:spPr>
            <a:xfrm>
              <a:off x="6064318" y="4221088"/>
              <a:ext cx="115055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451" y="4392558"/>
              <a:ext cx="147733" cy="129903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7" name="Group 66"/>
          <p:cNvGrpSpPr/>
          <p:nvPr/>
        </p:nvGrpSpPr>
        <p:grpSpPr>
          <a:xfrm>
            <a:off x="4572000" y="5301208"/>
            <a:ext cx="4392488" cy="1152128"/>
            <a:chOff x="4572000" y="5301208"/>
            <a:chExt cx="4392488" cy="1152128"/>
          </a:xfrm>
        </p:grpSpPr>
        <p:grpSp>
          <p:nvGrpSpPr>
            <p:cNvPr id="16" name="Group 115"/>
            <p:cNvGrpSpPr/>
            <p:nvPr/>
          </p:nvGrpSpPr>
          <p:grpSpPr>
            <a:xfrm>
              <a:off x="4572000" y="5301208"/>
              <a:ext cx="4392488" cy="1152128"/>
              <a:chOff x="4427984" y="5301208"/>
              <a:chExt cx="4645152" cy="1287016"/>
            </a:xfrm>
          </p:grpSpPr>
          <p:grpSp>
            <p:nvGrpSpPr>
              <p:cNvPr id="17" name="Group 31"/>
              <p:cNvGrpSpPr/>
              <p:nvPr/>
            </p:nvGrpSpPr>
            <p:grpSpPr>
              <a:xfrm>
                <a:off x="4427984" y="5445224"/>
                <a:ext cx="4645152" cy="1143000"/>
                <a:chOff x="0" y="1600200"/>
                <a:chExt cx="9090384" cy="2545080"/>
              </a:xfrm>
            </p:grpSpPr>
            <p:grpSp>
              <p:nvGrpSpPr>
                <p:cNvPr id="19" name="Group 27"/>
                <p:cNvGrpSpPr/>
                <p:nvPr/>
              </p:nvGrpSpPr>
              <p:grpSpPr>
                <a:xfrm>
                  <a:off x="5943600" y="1752600"/>
                  <a:ext cx="3146784" cy="2359152"/>
                  <a:chOff x="6073416" y="1752600"/>
                  <a:chExt cx="3146784" cy="2359152"/>
                </a:xfrm>
              </p:grpSpPr>
              <p:pic>
                <p:nvPicPr>
                  <p:cNvPr id="64" name="Picture 8" descr="H:\Backups\Backup_November102008\RESEARCH\EPILEPSY\EPILESPY\EPILEPSY_II_ISMB07\Camera-Ready\Figures\f2_electrode.tif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6073416" y="1752600"/>
                    <a:ext cx="3146784" cy="2359152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65" name="Rectangle 64"/>
                  <p:cNvSpPr/>
                  <p:nvPr/>
                </p:nvSpPr>
                <p:spPr bwMode="auto">
                  <a:xfrm>
                    <a:off x="6781800" y="1752600"/>
                    <a:ext cx="1524000" cy="219504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 cap="flat" cmpd="sng" algn="ctr">
                    <a:noFill/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4000" b="1" i="0" u="none" strike="noStrike" cap="none" normalizeH="0" baseline="-25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pic>
              <p:nvPicPr>
                <p:cNvPr id="60" name="Picture 6" descr="H:\Backups\Backup_November102008\RESEARCH\EPILEPSY\EPILESPY\EPILEPSY_II_ISMB07\Camera-Ready\Figures\f2_time.tif"/>
                <p:cNvPicPr>
                  <a:picLocks noChangeAspect="1" noChangeArrowheads="1"/>
                </p:cNvPicPr>
                <p:nvPr/>
              </p:nvPicPr>
              <p:blipFill>
                <a:blip r:embed="rId28" cstate="print"/>
                <a:srcRect/>
                <a:stretch>
                  <a:fillRect/>
                </a:stretch>
              </p:blipFill>
              <p:spPr bwMode="auto">
                <a:xfrm>
                  <a:off x="0" y="1676400"/>
                  <a:ext cx="3293146" cy="2468880"/>
                </a:xfrm>
                <a:prstGeom prst="rect">
                  <a:avLst/>
                </a:prstGeom>
                <a:noFill/>
              </p:spPr>
            </p:pic>
            <p:sp>
              <p:nvSpPr>
                <p:cNvPr id="61" name="Rectangle 60"/>
                <p:cNvSpPr/>
                <p:nvPr/>
              </p:nvSpPr>
              <p:spPr bwMode="auto">
                <a:xfrm>
                  <a:off x="914400" y="1609296"/>
                  <a:ext cx="1524000" cy="219504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0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pic>
              <p:nvPicPr>
                <p:cNvPr id="62" name="Picture 7 2" descr="H:\Backups\Backup_November102008\RESEARCH\EPILEPSY\EPILESPY\EPILEPSY_II_ISMB07\Camera-Ready\Figures\f2_scale.tif"/>
                <p:cNvPicPr>
                  <a:picLocks noChangeAspect="1" noChangeArrowheads="1"/>
                </p:cNvPicPr>
                <p:nvPr/>
              </p:nvPicPr>
              <p:blipFill>
                <a:blip r:embed="rId29" cstate="print"/>
                <a:srcRect/>
                <a:stretch>
                  <a:fillRect/>
                </a:stretch>
              </p:blipFill>
              <p:spPr bwMode="auto">
                <a:xfrm>
                  <a:off x="3124200" y="1676400"/>
                  <a:ext cx="3293146" cy="2468880"/>
                </a:xfrm>
                <a:prstGeom prst="rect">
                  <a:avLst/>
                </a:prstGeom>
                <a:noFill/>
              </p:spPr>
            </p:pic>
            <p:sp>
              <p:nvSpPr>
                <p:cNvPr id="63" name="Rectangle 62"/>
                <p:cNvSpPr/>
                <p:nvPr/>
              </p:nvSpPr>
              <p:spPr bwMode="auto">
                <a:xfrm>
                  <a:off x="4038600" y="1600200"/>
                  <a:ext cx="1524000" cy="219504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0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>
              <a:xfrm>
                <a:off x="4932040" y="5301208"/>
                <a:ext cx="5741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time</a:t>
                </a:r>
                <a:endParaRPr lang="en-US" sz="1200" b="1" baseline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372200" y="5301208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frequency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869571" y="5312241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channels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574492" y="5661248"/>
              <a:ext cx="140940" cy="504056"/>
              <a:chOff x="4574492" y="5661248"/>
              <a:chExt cx="140940" cy="504056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4597689" y="5661248"/>
                <a:ext cx="115055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4492" y="5855428"/>
                <a:ext cx="140940" cy="94668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122" name="Rectangle 121"/>
            <p:cNvSpPr/>
            <p:nvPr/>
          </p:nvSpPr>
          <p:spPr>
            <a:xfrm>
              <a:off x="6084168" y="5733256"/>
              <a:ext cx="115055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451" y="5819378"/>
              <a:ext cx="151978" cy="129903"/>
            </a:xfrm>
            <a:prstGeom prst="rect">
              <a:avLst/>
            </a:prstGeom>
            <a:noFill/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396109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48" grpId="0" animBg="1"/>
      <p:bldP spid="34" grpId="0" animBg="1"/>
      <p:bldP spid="47" grpId="0" animBg="1"/>
      <p:bldP spid="49" grpId="0" animBg="1"/>
      <p:bldP spid="51" grpId="0" animBg="1"/>
      <p:bldP spid="53" grpId="0"/>
      <p:bldP spid="107" grpId="0"/>
      <p:bldP spid="10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31106D-B03E-4493-BF8B-E9EF983BF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96" y="188640"/>
            <a:ext cx="9001000" cy="720080"/>
          </a:xfrm>
        </p:spPr>
        <p:txBody>
          <a:bodyPr>
            <a:normAutofit/>
          </a:bodyPr>
          <a:lstStyle/>
          <a:p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Application</a:t>
            </a:r>
            <a:r>
              <a:rPr lang="en-US" sz="1700" kern="0" baseline="-25000" dirty="0">
                <a:solidFill>
                  <a:schemeClr val="tx2"/>
                </a:solidFill>
                <a:ea typeface="ＭＳ Ｐゴシック" pitchFamily="-65" charset="-128"/>
              </a:rPr>
              <a:t>2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(Recommender Systems): CP can capture temporal patterns useful for link prediction </a:t>
            </a: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CDDFC332-FC67-480A-A5B8-3470D9FF9624}"/>
              </a:ext>
            </a:extLst>
          </p:cNvPr>
          <p:cNvGrpSpPr/>
          <p:nvPr/>
        </p:nvGrpSpPr>
        <p:grpSpPr>
          <a:xfrm>
            <a:off x="1458098" y="2348880"/>
            <a:ext cx="1414858" cy="1598827"/>
            <a:chOff x="1600200" y="3657600"/>
            <a:chExt cx="1414858" cy="1598827"/>
          </a:xfrm>
        </p:grpSpPr>
        <p:pic>
          <p:nvPicPr>
            <p:cNvPr id="10" name="Picture 11 1">
              <a:extLst>
                <a:ext uri="{FF2B5EF4-FFF2-40B4-BE49-F238E27FC236}">
                  <a16:creationId xmlns:a16="http://schemas.microsoft.com/office/drawing/2014/main" id="{FA38DA55-F09D-4CF5-AF2E-7D8748FB6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1600200" y="3962400"/>
              <a:ext cx="990600" cy="129402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63500"/>
            </a:effectLst>
          </p:spPr>
        </p:pic>
        <p:sp>
          <p:nvSpPr>
            <p:cNvPr id="11" name="Text Box 18 1">
              <a:extLst>
                <a:ext uri="{FF2B5EF4-FFF2-40B4-BE49-F238E27FC236}">
                  <a16:creationId xmlns:a16="http://schemas.microsoft.com/office/drawing/2014/main" id="{B82B3B9E-6E35-44EF-B9E1-34010D98F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1394" y="3657600"/>
              <a:ext cx="503664" cy="261610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+mj-lt"/>
                  <a:ea typeface="+mn-ea"/>
                  <a:cs typeface="Times New Roman" pitchFamily="18" charset="0"/>
                </a:rPr>
                <a:t>T+1</a:t>
              </a:r>
            </a:p>
          </p:txBody>
        </p:sp>
      </p:grpSp>
      <p:pic>
        <p:nvPicPr>
          <p:cNvPr id="12" name="Picture 11 2">
            <a:extLst>
              <a:ext uri="{FF2B5EF4-FFF2-40B4-BE49-F238E27FC236}">
                <a16:creationId xmlns:a16="http://schemas.microsoft.com/office/drawing/2014/main" id="{BCC21D95-1D2B-42EA-94F5-C6FDE525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025687" y="2756541"/>
            <a:ext cx="1121555" cy="1463777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DC13A-7063-4D69-914A-2914ABA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08927" y="2932194"/>
            <a:ext cx="1121555" cy="1463777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  <p:sp>
        <p:nvSpPr>
          <p:cNvPr id="14" name="Text Box 14 1">
            <a:extLst>
              <a:ext uri="{FF2B5EF4-FFF2-40B4-BE49-F238E27FC236}">
                <a16:creationId xmlns:a16="http://schemas.microsoft.com/office/drawing/2014/main" id="{856D0D9B-30BE-4E3E-98E2-A19583991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55" y="4603340"/>
            <a:ext cx="1229824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conferences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D5D8A853-F4A9-4384-BA14-8F872F0F5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214" y="2937973"/>
            <a:ext cx="285655" cy="26161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lt"/>
                <a:ea typeface="+mn-ea"/>
                <a:cs typeface="Times New Roman" pitchFamily="18" charset="0"/>
              </a:rPr>
              <a:t>1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CD134268-9D93-44FE-A90B-9BC69DB6F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144" y="2796475"/>
            <a:ext cx="285655" cy="26161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lt"/>
                <a:ea typeface="+mn-ea"/>
                <a:cs typeface="Times New Roman" pitchFamily="18" charset="0"/>
              </a:rPr>
              <a:t>2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17B91D1F-C936-46E7-B2B2-68E686AD9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85" y="2650703"/>
            <a:ext cx="364202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…</a:t>
            </a:r>
          </a:p>
        </p:txBody>
      </p:sp>
      <p:sp>
        <p:nvSpPr>
          <p:cNvPr id="18" name="Text Box 18 2">
            <a:extLst>
              <a:ext uri="{FF2B5EF4-FFF2-40B4-BE49-F238E27FC236}">
                <a16:creationId xmlns:a16="http://schemas.microsoft.com/office/drawing/2014/main" id="{31AC99C1-308B-4BBF-8287-625D9A335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60" y="2425080"/>
            <a:ext cx="280846" cy="26161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j-lt"/>
                <a:ea typeface="+mn-ea"/>
                <a:cs typeface="Times New Roman" pitchFamily="18" charset="0"/>
              </a:rPr>
              <a:t>T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DB8616E2-AA01-4BEE-9720-DC86437A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23041" y="3107848"/>
            <a:ext cx="1121555" cy="1463777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</p:spPr>
      </p:pic>
      <p:sp>
        <p:nvSpPr>
          <p:cNvPr id="20" name="Text Box 14 2">
            <a:extLst>
              <a:ext uri="{FF2B5EF4-FFF2-40B4-BE49-F238E27FC236}">
                <a16:creationId xmlns:a16="http://schemas.microsoft.com/office/drawing/2014/main" id="{D82576A9-56DF-4587-BC61-DCA14C0BA18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06945" y="3721292"/>
            <a:ext cx="849913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authors</a:t>
            </a:r>
          </a:p>
        </p:txBody>
      </p:sp>
      <p:sp>
        <p:nvSpPr>
          <p:cNvPr id="21" name="Text Box 14 3">
            <a:extLst>
              <a:ext uri="{FF2B5EF4-FFF2-40B4-BE49-F238E27FC236}">
                <a16:creationId xmlns:a16="http://schemas.microsoft.com/office/drawing/2014/main" id="{CF6E43D3-5895-4674-B7C4-526731040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24" y="2492896"/>
            <a:ext cx="657552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years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CB8EE3-8A86-4B7A-90D2-0D5E1920F543}"/>
              </a:ext>
            </a:extLst>
          </p:cNvPr>
          <p:cNvGrpSpPr/>
          <p:nvPr/>
        </p:nvGrpSpPr>
        <p:grpSpPr>
          <a:xfrm>
            <a:off x="7069776" y="2469614"/>
            <a:ext cx="1030616" cy="3839706"/>
            <a:chOff x="6589384" y="2829654"/>
            <a:chExt cx="1030616" cy="3839706"/>
          </a:xfrm>
        </p:grpSpPr>
        <p:grpSp>
          <p:nvGrpSpPr>
            <p:cNvPr id="51" name="Group 35">
              <a:extLst>
                <a:ext uri="{FF2B5EF4-FFF2-40B4-BE49-F238E27FC236}">
                  <a16:creationId xmlns:a16="http://schemas.microsoft.com/office/drawing/2014/main" id="{599070EE-4A55-449D-8BF3-A84C8629F147}"/>
                </a:ext>
              </a:extLst>
            </p:cNvPr>
            <p:cNvGrpSpPr/>
            <p:nvPr/>
          </p:nvGrpSpPr>
          <p:grpSpPr>
            <a:xfrm>
              <a:off x="6629400" y="2829654"/>
              <a:ext cx="990600" cy="178577"/>
              <a:chOff x="6629400" y="3047266"/>
              <a:chExt cx="990600" cy="178577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810CC01-49EC-4652-90E5-8457325810C0}"/>
                  </a:ext>
                </a:extLst>
              </p:cNvPr>
              <p:cNvCxnSpPr/>
              <p:nvPr/>
            </p:nvCxnSpPr>
            <p:spPr bwMode="auto">
              <a:xfrm>
                <a:off x="6629400" y="3224255"/>
                <a:ext cx="228600" cy="1588"/>
              </a:xfrm>
              <a:prstGeom prst="line">
                <a:avLst/>
              </a:prstGeom>
              <a:solidFill>
                <a:srgbClr val="000080"/>
              </a:solidFill>
              <a:ln w="31750" cap="flat" cmpd="sng" algn="ctr">
                <a:solidFill>
                  <a:srgbClr val="FF33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3" name="Picture 52" descr="txp_fig">
                <a:extLst>
                  <a:ext uri="{FF2B5EF4-FFF2-40B4-BE49-F238E27FC236}">
                    <a16:creationId xmlns:a16="http://schemas.microsoft.com/office/drawing/2014/main" id="{FCD5B006-8BD2-4CBB-89DA-BB10270C61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6806118" y="3047266"/>
                <a:ext cx="813882" cy="171209"/>
              </a:xfrm>
              <a:prstGeom prst="rect">
                <a:avLst/>
              </a:prstGeom>
              <a:noFill/>
              <a:ln/>
              <a:effectLst/>
            </p:spPr>
          </p:pic>
        </p:grpSp>
        <p:grpSp>
          <p:nvGrpSpPr>
            <p:cNvPr id="55" name="Group 61">
              <a:extLst>
                <a:ext uri="{FF2B5EF4-FFF2-40B4-BE49-F238E27FC236}">
                  <a16:creationId xmlns:a16="http://schemas.microsoft.com/office/drawing/2014/main" id="{FBD28F58-57F7-4801-B1E1-19F610596738}"/>
                </a:ext>
              </a:extLst>
            </p:cNvPr>
            <p:cNvGrpSpPr/>
            <p:nvPr/>
          </p:nvGrpSpPr>
          <p:grpSpPr>
            <a:xfrm>
              <a:off x="6589384" y="6181404"/>
              <a:ext cx="1006952" cy="487956"/>
              <a:chOff x="6324600" y="6293844"/>
              <a:chExt cx="1006952" cy="48795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56A2ECA-AB2F-4304-8BDB-82AFAF4414B4}"/>
                  </a:ext>
                </a:extLst>
              </p:cNvPr>
              <p:cNvCxnSpPr/>
              <p:nvPr/>
            </p:nvCxnSpPr>
            <p:spPr bwMode="auto">
              <a:xfrm rot="16200000" flipH="1">
                <a:off x="6286500" y="6331944"/>
                <a:ext cx="228600" cy="152400"/>
              </a:xfrm>
              <a:prstGeom prst="line">
                <a:avLst/>
              </a:prstGeom>
              <a:solidFill>
                <a:srgbClr val="000080"/>
              </a:solidFill>
              <a:ln w="31750" cap="flat" cmpd="sng" algn="ctr">
                <a:solidFill>
                  <a:srgbClr val="FF330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57" name="Picture 56" descr="txp_fig">
                <a:extLst>
                  <a:ext uri="{FF2B5EF4-FFF2-40B4-BE49-F238E27FC236}">
                    <a16:creationId xmlns:a16="http://schemas.microsoft.com/office/drawing/2014/main" id="{AAB776A2-96E4-42BB-8BE1-A0CE8A2DEF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6477000" y="6598644"/>
                <a:ext cx="854552" cy="183156"/>
              </a:xfrm>
              <a:prstGeom prst="rect">
                <a:avLst/>
              </a:prstGeom>
              <a:noFill/>
              <a:ln/>
              <a:effectLst/>
            </p:spPr>
          </p:pic>
        </p:grpSp>
      </p:grpSp>
      <p:grpSp>
        <p:nvGrpSpPr>
          <p:cNvPr id="58" name="Group 24">
            <a:extLst>
              <a:ext uri="{FF2B5EF4-FFF2-40B4-BE49-F238E27FC236}">
                <a16:creationId xmlns:a16="http://schemas.microsoft.com/office/drawing/2014/main" id="{68FA8C69-244B-4DFD-B401-4A395B932DFA}"/>
              </a:ext>
            </a:extLst>
          </p:cNvPr>
          <p:cNvGrpSpPr/>
          <p:nvPr/>
        </p:nvGrpSpPr>
        <p:grpSpPr>
          <a:xfrm>
            <a:off x="7709118" y="2704482"/>
            <a:ext cx="1414858" cy="1598827"/>
            <a:chOff x="1600200" y="3657600"/>
            <a:chExt cx="1414858" cy="1598827"/>
          </a:xfrm>
        </p:grpSpPr>
        <p:pic>
          <p:nvPicPr>
            <p:cNvPr id="59" name="Picture 11">
              <a:extLst>
                <a:ext uri="{FF2B5EF4-FFF2-40B4-BE49-F238E27FC236}">
                  <a16:creationId xmlns:a16="http://schemas.microsoft.com/office/drawing/2014/main" id="{60C7703C-A553-4426-ACA7-E6BC199EC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1600200" y="3962400"/>
              <a:ext cx="990600" cy="1294027"/>
            </a:xfrm>
            <a:prstGeom prst="rect">
              <a:avLst/>
            </a:prstGeom>
            <a:noFill/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softEdge rad="63500"/>
            </a:effectLst>
          </p:spPr>
        </p:pic>
        <p:sp>
          <p:nvSpPr>
            <p:cNvPr id="60" name="Text Box 18">
              <a:extLst>
                <a:ext uri="{FF2B5EF4-FFF2-40B4-BE49-F238E27FC236}">
                  <a16:creationId xmlns:a16="http://schemas.microsoft.com/office/drawing/2014/main" id="{EC363952-34CF-4E2C-88E2-A6548E585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1394" y="3657600"/>
              <a:ext cx="503664" cy="261610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+mj-lt"/>
                  <a:ea typeface="+mn-ea"/>
                  <a:cs typeface="Times New Roman" pitchFamily="18" charset="0"/>
                </a:rPr>
                <a:t>T+1</a:t>
              </a:r>
            </a:p>
          </p:txBody>
        </p:sp>
      </p:grpSp>
      <p:pic>
        <p:nvPicPr>
          <p:cNvPr id="61" name="Picture 60" descr="txp_fig">
            <a:extLst>
              <a:ext uri="{FF2B5EF4-FFF2-40B4-BE49-F238E27FC236}">
                <a16:creationId xmlns:a16="http://schemas.microsoft.com/office/drawing/2014/main" id="{545033CC-CF53-476B-AA1F-C75D0AB71D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9000" y="4380882"/>
            <a:ext cx="1815882" cy="488278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A05E9B-FEA2-4A1A-A299-F18C9BF70DF0}"/>
              </a:ext>
            </a:extLst>
          </p:cNvPr>
          <p:cNvGrpSpPr/>
          <p:nvPr/>
        </p:nvGrpSpPr>
        <p:grpSpPr>
          <a:xfrm>
            <a:off x="35496" y="908720"/>
            <a:ext cx="5328592" cy="1017843"/>
            <a:chOff x="35496" y="1043005"/>
            <a:chExt cx="5328592" cy="10178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1ED39B-1D62-4BCE-AFAC-16D03BCAD754}"/>
                </a:ext>
              </a:extLst>
            </p:cNvPr>
            <p:cNvSpPr txBox="1"/>
            <p:nvPr/>
          </p:nvSpPr>
          <p:spPr bwMode="auto">
            <a:xfrm>
              <a:off x="107504" y="1043005"/>
              <a:ext cx="5256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Temporal Link Prediction</a:t>
              </a:r>
            </a:p>
            <a:p>
              <a:endParaRPr lang="en-US" sz="14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B6632F-4EEB-4E0D-BDA1-59E57CDAE046}"/>
                </a:ext>
              </a:extLst>
            </p:cNvPr>
            <p:cNvSpPr txBox="1"/>
            <p:nvPr/>
          </p:nvSpPr>
          <p:spPr bwMode="auto">
            <a:xfrm>
              <a:off x="35496" y="1322184"/>
              <a:ext cx="525658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 Which customers will buy which products?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 Which webpages will users visit?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7" name="Text Box 24">
            <a:extLst>
              <a:ext uri="{FF2B5EF4-FFF2-40B4-BE49-F238E27FC236}">
                <a16:creationId xmlns:a16="http://schemas.microsoft.com/office/drawing/2014/main" id="{FC936A0A-41A0-4C69-B093-B322C8536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606029"/>
            <a:ext cx="3822340" cy="276999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1" baseline="0" dirty="0">
                <a:solidFill>
                  <a:srgbClr val="D28C00"/>
                </a:solidFill>
              </a:rPr>
              <a:t>[</a:t>
            </a:r>
            <a:r>
              <a:rPr lang="en-US" sz="1200" b="1" dirty="0" err="1">
                <a:solidFill>
                  <a:srgbClr val="D28C00"/>
                </a:solidFill>
              </a:rPr>
              <a:t>Dunlavy</a:t>
            </a:r>
            <a:r>
              <a:rPr lang="en-US" sz="1200" b="1" dirty="0">
                <a:solidFill>
                  <a:srgbClr val="D28C00"/>
                </a:solidFill>
              </a:rPr>
              <a:t>, Kolda, Acar, 2011</a:t>
            </a:r>
            <a:r>
              <a:rPr lang="en-US" sz="1200" b="1" baseline="0" dirty="0">
                <a:solidFill>
                  <a:srgbClr val="D28C00"/>
                </a:solidFill>
              </a:rPr>
              <a:t>]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AE89140-6916-4F26-B117-B2C324D51D1A}"/>
              </a:ext>
            </a:extLst>
          </p:cNvPr>
          <p:cNvGrpSpPr/>
          <p:nvPr/>
        </p:nvGrpSpPr>
        <p:grpSpPr>
          <a:xfrm>
            <a:off x="2975040" y="1452717"/>
            <a:ext cx="1731624" cy="4568571"/>
            <a:chOff x="2975040" y="1336274"/>
            <a:chExt cx="1731624" cy="4568571"/>
          </a:xfrm>
        </p:grpSpPr>
        <p:sp>
          <p:nvSpPr>
            <p:cNvPr id="30" name="Text Box 12 1">
              <a:extLst>
                <a:ext uri="{FF2B5EF4-FFF2-40B4-BE49-F238E27FC236}">
                  <a16:creationId xmlns:a16="http://schemas.microsoft.com/office/drawing/2014/main" id="{6F1D56D3-BACB-4694-8ACF-008B6C7FC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5040" y="3411021"/>
              <a:ext cx="396262" cy="553998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uLnTx/>
                  <a:uFillTx/>
                  <a:latin typeface="Times New Roman" pitchFamily="18" charset="0"/>
                  <a:ea typeface="+mn-ea"/>
                  <a:cs typeface="Times New Roman" pitchFamily="18" charset="0"/>
                </a:rPr>
                <a:t>≈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702E0BB-48C1-4BBE-A6D6-1E67188C77ED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3637033" y="1336274"/>
              <a:ext cx="1069631" cy="4568571"/>
              <a:chOff x="3637033" y="1336274"/>
              <a:chExt cx="1069631" cy="4568571"/>
            </a:xfrm>
          </p:grpSpPr>
          <p:grpSp>
            <p:nvGrpSpPr>
              <p:cNvPr id="22" name="Group 38">
                <a:extLst>
                  <a:ext uri="{FF2B5EF4-FFF2-40B4-BE49-F238E27FC236}">
                    <a16:creationId xmlns:a16="http://schemas.microsoft.com/office/drawing/2014/main" id="{7C12F05F-085D-495C-8982-E2CC56B0F17B}"/>
                  </a:ext>
                </a:extLst>
              </p:cNvPr>
              <p:cNvGrpSpPr/>
              <p:nvPr/>
            </p:nvGrpSpPr>
            <p:grpSpPr>
              <a:xfrm>
                <a:off x="3721825" y="1336274"/>
                <a:ext cx="984839" cy="1528236"/>
                <a:chOff x="3732213" y="2085122"/>
                <a:chExt cx="984839" cy="1528236"/>
              </a:xfrm>
            </p:grpSpPr>
            <p:sp>
              <p:nvSpPr>
                <p:cNvPr id="23" name="Rectangle 5 1">
                  <a:extLst>
                    <a:ext uri="{FF2B5EF4-FFF2-40B4-BE49-F238E27FC236}">
                      <a16:creationId xmlns:a16="http://schemas.microsoft.com/office/drawing/2014/main" id="{E9500782-11EF-4C22-A8FD-D8B1D7636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1425" y="2806700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Rectangle 6 1">
                  <a:extLst>
                    <a:ext uri="{FF2B5EF4-FFF2-40B4-BE49-F238E27FC236}">
                      <a16:creationId xmlns:a16="http://schemas.microsoft.com/office/drawing/2014/main" id="{34814E0D-2E87-4AC1-9C26-0428379E0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4237038" y="2527300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Rectangle 10 1">
                  <a:extLst>
                    <a:ext uri="{FF2B5EF4-FFF2-40B4-BE49-F238E27FC236}">
                      <a16:creationId xmlns:a16="http://schemas.microsoft.com/office/drawing/2014/main" id="{D2702824-BCE5-4112-828F-5F5B8E236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4021138" y="2187575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26" name="Picture 25" descr="txp_fig">
                  <a:extLst>
                    <a:ext uri="{FF2B5EF4-FFF2-40B4-BE49-F238E27FC236}">
                      <a16:creationId xmlns:a16="http://schemas.microsoft.com/office/drawing/2014/main" id="{11FBD911-DB8F-48A2-B832-7344ECE8489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956244" y="3448602"/>
                  <a:ext cx="219456" cy="164756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27" name="Picture 26" descr="txp_fig">
                  <a:extLst>
                    <a:ext uri="{FF2B5EF4-FFF2-40B4-BE49-F238E27FC236}">
                      <a16:creationId xmlns:a16="http://schemas.microsoft.com/office/drawing/2014/main" id="{4AF70277-5CB4-409D-830E-537650F5CEC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497596" y="2966116"/>
                  <a:ext cx="219456" cy="199126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28" name="Picture 27" descr="txp_fig">
                  <a:extLst>
                    <a:ext uri="{FF2B5EF4-FFF2-40B4-BE49-F238E27FC236}">
                      <a16:creationId xmlns:a16="http://schemas.microsoft.com/office/drawing/2014/main" id="{9C937E39-E560-4864-A9F7-C574F7AA4E8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027220" y="2085122"/>
                  <a:ext cx="228840" cy="180473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45F7F42-71DE-4EDC-8C4A-4AEB2554F853}"/>
                  </a:ext>
                </a:extLst>
              </p:cNvPr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3637033" y="4360610"/>
                <a:ext cx="1029935" cy="1544235"/>
                <a:chOff x="3637033" y="4360610"/>
                <a:chExt cx="1029935" cy="1544235"/>
              </a:xfrm>
            </p:grpSpPr>
            <p:sp>
              <p:nvSpPr>
                <p:cNvPr id="32" name="Rectangle 5 2">
                  <a:extLst>
                    <a:ext uri="{FF2B5EF4-FFF2-40B4-BE49-F238E27FC236}">
                      <a16:creationId xmlns:a16="http://schemas.microsoft.com/office/drawing/2014/main" id="{2A632A36-F53B-4FEA-A1A2-F966ADFD7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6245" y="5082188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6 2">
                  <a:extLst>
                    <a:ext uri="{FF2B5EF4-FFF2-40B4-BE49-F238E27FC236}">
                      <a16:creationId xmlns:a16="http://schemas.microsoft.com/office/drawing/2014/main" id="{D1EA847E-3A11-44C4-B5A3-F0876B9DD7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4141858" y="4802788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10 2">
                  <a:extLst>
                    <a:ext uri="{FF2B5EF4-FFF2-40B4-BE49-F238E27FC236}">
                      <a16:creationId xmlns:a16="http://schemas.microsoft.com/office/drawing/2014/main" id="{387C88A8-6F84-499D-AD77-55861E3AE7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3925958" y="4463063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DC836BB-F4D2-4A4E-BE53-D4B493F03B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1066" y="5724091"/>
                  <a:ext cx="304830" cy="180754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6665A7F9-B35D-448E-AADC-77C7922D04F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2416" y="5201275"/>
                  <a:ext cx="264552" cy="199038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EBE871E5-EA77-4DE8-ABD2-84B7F490767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32041" y="4360610"/>
                  <a:ext cx="274573" cy="170524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A83FB51-6068-4ADD-9D1F-6FB549B10724}"/>
                  </a:ext>
                </a:extLst>
              </p:cNvPr>
              <p:cNvGrpSpPr/>
              <p:nvPr/>
            </p:nvGrpSpPr>
            <p:grpSpPr>
              <a:xfrm>
                <a:off x="3971776" y="2956907"/>
                <a:ext cx="334547" cy="1299757"/>
                <a:chOff x="3768536" y="3212976"/>
                <a:chExt cx="334547" cy="1299757"/>
              </a:xfrm>
            </p:grpSpPr>
            <p:sp>
              <p:nvSpPr>
                <p:cNvPr id="38" name="Text Box 12 2 1">
                  <a:extLst>
                    <a:ext uri="{FF2B5EF4-FFF2-40B4-BE49-F238E27FC236}">
                      <a16:creationId xmlns:a16="http://schemas.microsoft.com/office/drawing/2014/main" id="{A85B694D-501F-43F6-ABDF-7A231B1E80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72543" y="3212976"/>
                  <a:ext cx="330540" cy="400110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itchFamily="18" charset="0"/>
                      <a:ea typeface="+mn-ea"/>
                      <a:cs typeface="Times New Roman" pitchFamily="18" charset="0"/>
                    </a:rPr>
                    <a:t>+</a:t>
                  </a:r>
                </a:p>
              </p:txBody>
            </p:sp>
            <p:sp>
              <p:nvSpPr>
                <p:cNvPr id="39" name="Text Box 12 3">
                  <a:extLst>
                    <a:ext uri="{FF2B5EF4-FFF2-40B4-BE49-F238E27FC236}">
                      <a16:creationId xmlns:a16="http://schemas.microsoft.com/office/drawing/2014/main" id="{4EA56F8B-5FCC-4853-8C35-4BFA4214026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8536" y="4112623"/>
                  <a:ext cx="330540" cy="400110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uLnTx/>
                      <a:uFillTx/>
                      <a:latin typeface="Times New Roman" pitchFamily="18" charset="0"/>
                      <a:ea typeface="+mn-ea"/>
                      <a:cs typeface="Times New Roman" pitchFamily="18" charset="0"/>
                    </a:rPr>
                    <a:t>+</a:t>
                  </a:r>
                </a:p>
              </p:txBody>
            </p:sp>
            <p:cxnSp>
              <p:nvCxnSpPr>
                <p:cNvPr id="3" name="Straight Connector 2">
                  <a:extLst>
                    <a:ext uri="{FF2B5EF4-FFF2-40B4-BE49-F238E27FC236}">
                      <a16:creationId xmlns:a16="http://schemas.microsoft.com/office/drawing/2014/main" id="{43B2A891-B444-4E51-967E-AF019D0A2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33806" y="3680667"/>
                  <a:ext cx="0" cy="359948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90DA977-46CA-4DB5-B29B-664B79E66382}"/>
              </a:ext>
            </a:extLst>
          </p:cNvPr>
          <p:cNvGrpSpPr/>
          <p:nvPr/>
        </p:nvGrpSpPr>
        <p:grpSpPr>
          <a:xfrm>
            <a:off x="4778841" y="1422467"/>
            <a:ext cx="2313439" cy="4752528"/>
            <a:chOff x="4778841" y="1422467"/>
            <a:chExt cx="2313439" cy="47525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BD4A518-C461-49C3-8BFF-4D4D58449ADE}"/>
                </a:ext>
              </a:extLst>
            </p:cNvPr>
            <p:cNvGrpSpPr/>
            <p:nvPr/>
          </p:nvGrpSpPr>
          <p:grpSpPr>
            <a:xfrm>
              <a:off x="4994865" y="1422467"/>
              <a:ext cx="2097415" cy="4752528"/>
              <a:chOff x="4531985" y="1484068"/>
              <a:chExt cx="2097415" cy="4752528"/>
            </a:xfrm>
          </p:grpSpPr>
          <p:pic>
            <p:nvPicPr>
              <p:cNvPr id="50" name="Picture 4">
                <a:extLst>
                  <a:ext uri="{FF2B5EF4-FFF2-40B4-BE49-F238E27FC236}">
                    <a16:creationId xmlns:a16="http://schemas.microsoft.com/office/drawing/2014/main" id="{1D21DB32-844D-4220-9700-2B24D1F849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4572000" y="1484068"/>
                <a:ext cx="2057400" cy="1728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0D9F7A66-BB85-4364-8478-C2E1787D2B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4531985" y="4516596"/>
                <a:ext cx="2077852" cy="172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1" name="Picture 70" descr="txp_fig">
              <a:extLst>
                <a:ext uri="{FF2B5EF4-FFF2-40B4-BE49-F238E27FC236}">
                  <a16:creationId xmlns:a16="http://schemas.microsoft.com/office/drawing/2014/main" id="{A7C85995-28C8-4DD2-9380-A8EC57442367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78841" y="1518808"/>
              <a:ext cx="158338" cy="11887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2" name="Picture 71" descr="txp_fig">
              <a:extLst>
                <a:ext uri="{FF2B5EF4-FFF2-40B4-BE49-F238E27FC236}">
                  <a16:creationId xmlns:a16="http://schemas.microsoft.com/office/drawing/2014/main" id="{89B62CC8-3DD2-49C9-BF9E-C263BC11035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78841" y="2070539"/>
              <a:ext cx="182880" cy="16593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3" name="Picture 72" descr="txp_fig">
              <a:extLst>
                <a:ext uri="{FF2B5EF4-FFF2-40B4-BE49-F238E27FC236}">
                  <a16:creationId xmlns:a16="http://schemas.microsoft.com/office/drawing/2014/main" id="{4B622151-CFB5-4D0B-8CEA-4DDBAA6C912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820946" y="2754162"/>
              <a:ext cx="150730" cy="11887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12F250C-431C-456C-8E49-A4BE7C5068A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842" y="4626896"/>
              <a:ext cx="189032" cy="11208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EE55559-9B14-42FF-A46E-9D5094BED79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841" y="5178626"/>
              <a:ext cx="211449" cy="15908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DA1F494-E441-4749-9C5C-2E65D3DAC2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946" y="5862249"/>
              <a:ext cx="180854" cy="112319"/>
            </a:xfrm>
            <a:prstGeom prst="rect">
              <a:avLst/>
            </a:prstGeom>
            <a:noFill/>
            <a:ln/>
            <a:effectLst/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E65E7B6-1812-456F-9BDF-6DF82032E75B}"/>
                </a:ext>
              </a:extLst>
            </p:cNvPr>
            <p:cNvCxnSpPr>
              <a:cxnSpLocks/>
            </p:cNvCxnSpPr>
            <p:nvPr/>
          </p:nvCxnSpPr>
          <p:spPr>
            <a:xfrm>
              <a:off x="6002977" y="3510699"/>
              <a:ext cx="0" cy="359948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54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077072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baseline="0" dirty="0">
                <a:solidFill>
                  <a:srgbClr val="DAA600"/>
                </a:solidFill>
              </a:rPr>
              <a:t>Amino Acid Data </a:t>
            </a:r>
          </a:p>
          <a:p>
            <a:r>
              <a:rPr lang="en-US" sz="1200" b="1" i="1" baseline="0" dirty="0">
                <a:solidFill>
                  <a:srgbClr val="DAA600"/>
                </a:solidFill>
              </a:rPr>
              <a:t>http://www.models.life.ku.dk/</a:t>
            </a:r>
          </a:p>
        </p:txBody>
      </p:sp>
      <p:sp>
        <p:nvSpPr>
          <p:cNvPr id="96" name="Text Box 24"/>
          <p:cNvSpPr txBox="1">
            <a:spLocks noChangeArrowheads="1"/>
          </p:cNvSpPr>
          <p:nvPr/>
        </p:nvSpPr>
        <p:spPr bwMode="auto">
          <a:xfrm>
            <a:off x="6444208" y="773189"/>
            <a:ext cx="2421978" cy="276999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200" b="1" baseline="0" dirty="0">
                <a:solidFill>
                  <a:srgbClr val="D28C00"/>
                </a:solidFill>
              </a:rPr>
              <a:t>[Andersen and Bro,</a:t>
            </a:r>
            <a:r>
              <a:rPr lang="en-US" sz="1200" b="1" dirty="0">
                <a:solidFill>
                  <a:srgbClr val="D28C00"/>
                </a:solidFill>
              </a:rPr>
              <a:t> </a:t>
            </a:r>
            <a:r>
              <a:rPr lang="en-US" sz="1200" b="1" baseline="0" dirty="0">
                <a:solidFill>
                  <a:srgbClr val="D28C00"/>
                </a:solidFill>
              </a:rPr>
              <a:t>2003]</a:t>
            </a:r>
          </a:p>
        </p:txBody>
      </p:sp>
      <p:sp>
        <p:nvSpPr>
          <p:cNvPr id="83" name="Title 1"/>
          <p:cNvSpPr txBox="1">
            <a:spLocks/>
          </p:cNvSpPr>
          <p:nvPr/>
        </p:nvSpPr>
        <p:spPr bwMode="auto">
          <a:xfrm>
            <a:off x="-36512" y="188441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Application</a:t>
            </a:r>
            <a:r>
              <a:rPr lang="en-US" sz="1700" b="1" kern="0" baseline="-25000" dirty="0">
                <a:solidFill>
                  <a:schemeClr val="tx2"/>
                </a:solidFill>
                <a:latin typeface="+mj-lt"/>
                <a:cs typeface="+mj-cs"/>
              </a:rPr>
              <a:t>3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(Chemometrics): CP can separate the chemicals in mixtures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sp>
        <p:nvSpPr>
          <p:cNvPr id="97" name="Text Box 12"/>
          <p:cNvSpPr txBox="1">
            <a:spLocks noChangeArrowheads="1"/>
          </p:cNvSpPr>
          <p:nvPr/>
        </p:nvSpPr>
        <p:spPr bwMode="auto">
          <a:xfrm>
            <a:off x="1955947" y="2420888"/>
            <a:ext cx="184731" cy="646331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3600" baseline="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8189" y="2421488"/>
            <a:ext cx="2110337" cy="1550620"/>
            <a:chOff x="358189" y="2421488"/>
            <a:chExt cx="2110337" cy="1550620"/>
          </a:xfrm>
        </p:grpSpPr>
        <p:grpSp>
          <p:nvGrpSpPr>
            <p:cNvPr id="2" name="Group 33"/>
            <p:cNvGrpSpPr/>
            <p:nvPr/>
          </p:nvGrpSpPr>
          <p:grpSpPr>
            <a:xfrm>
              <a:off x="684980" y="2421488"/>
              <a:ext cx="1133475" cy="1143000"/>
              <a:chOff x="2307704" y="2671936"/>
              <a:chExt cx="1133475" cy="1143000"/>
            </a:xfrm>
          </p:grpSpPr>
          <p:sp>
            <p:nvSpPr>
              <p:cNvPr id="94" name="AutoShape 4"/>
              <p:cNvSpPr>
                <a:spLocks noChangeArrowheads="1"/>
              </p:cNvSpPr>
              <p:nvPr/>
            </p:nvSpPr>
            <p:spPr bwMode="auto">
              <a:xfrm>
                <a:off x="2307704" y="2671936"/>
                <a:ext cx="1133475" cy="1143000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95" name="Picture 62" descr="txp_fig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612504" y="3245936"/>
                <a:ext cx="260350" cy="21748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98" name="TextBox 97"/>
            <p:cNvSpPr txBox="1"/>
            <p:nvPr/>
          </p:nvSpPr>
          <p:spPr>
            <a:xfrm rot="16200000">
              <a:off x="19635" y="302222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mixtures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12538" y="369510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emission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 rot="18950494">
              <a:off x="1424650" y="3331589"/>
              <a:ext cx="1043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excitation</a:t>
              </a:r>
            </a:p>
          </p:txBody>
        </p:sp>
      </p:grpSp>
      <p:grpSp>
        <p:nvGrpSpPr>
          <p:cNvPr id="3" name="Group 169"/>
          <p:cNvGrpSpPr/>
          <p:nvPr/>
        </p:nvGrpSpPr>
        <p:grpSpPr>
          <a:xfrm>
            <a:off x="2195736" y="2132856"/>
            <a:ext cx="5855234" cy="1548815"/>
            <a:chOff x="2195736" y="2132856"/>
            <a:chExt cx="5855234" cy="1548815"/>
          </a:xfrm>
        </p:grpSpPr>
        <p:sp>
          <p:nvSpPr>
            <p:cNvPr id="90" name="Text Box 22"/>
            <p:cNvSpPr txBox="1">
              <a:spLocks noChangeArrowheads="1"/>
            </p:cNvSpPr>
            <p:nvPr/>
          </p:nvSpPr>
          <p:spPr bwMode="auto">
            <a:xfrm>
              <a:off x="2195736" y="2564904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grpSp>
          <p:nvGrpSpPr>
            <p:cNvPr id="4" name="Group 168"/>
            <p:cNvGrpSpPr/>
            <p:nvPr/>
          </p:nvGrpSpPr>
          <p:grpSpPr>
            <a:xfrm>
              <a:off x="2987824" y="2132856"/>
              <a:ext cx="5063146" cy="1548815"/>
              <a:chOff x="2987824" y="2132856"/>
              <a:chExt cx="5063146" cy="1548815"/>
            </a:xfrm>
          </p:grpSpPr>
          <p:grpSp>
            <p:nvGrpSpPr>
              <p:cNvPr id="5" name="Group 38"/>
              <p:cNvGrpSpPr/>
              <p:nvPr/>
            </p:nvGrpSpPr>
            <p:grpSpPr>
              <a:xfrm>
                <a:off x="2987824" y="2132856"/>
                <a:ext cx="1020896" cy="1476617"/>
                <a:chOff x="3732213" y="2092951"/>
                <a:chExt cx="1020896" cy="1476617"/>
              </a:xfrm>
            </p:grpSpPr>
            <p:sp>
              <p:nvSpPr>
                <p:cNvPr id="102" name="Rectangle 5"/>
                <p:cNvSpPr>
                  <a:spLocks noChangeArrowheads="1"/>
                </p:cNvSpPr>
                <p:nvPr/>
              </p:nvSpPr>
              <p:spPr bwMode="auto">
                <a:xfrm>
                  <a:off x="3781425" y="2806700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3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4237038" y="2527300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4021138" y="2187575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05" name="Picture 104" descr="txp_fi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908928" y="3377877"/>
                  <a:ext cx="255333" cy="191691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06" name="Picture 105" descr="txp_fi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524301" y="2524999"/>
                  <a:ext cx="228808" cy="207611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07" name="Picture 106" descr="txp_fi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948237" y="2092951"/>
                  <a:ext cx="228840" cy="180473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sp>
            <p:nvSpPr>
              <p:cNvPr id="109" name="Text Box 32"/>
              <p:cNvSpPr txBox="1">
                <a:spLocks noChangeArrowheads="1"/>
              </p:cNvSpPr>
              <p:nvPr/>
            </p:nvSpPr>
            <p:spPr bwMode="auto">
              <a:xfrm>
                <a:off x="4283968" y="2636912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grpSp>
            <p:nvGrpSpPr>
              <p:cNvPr id="6" name="Group 101"/>
              <p:cNvGrpSpPr/>
              <p:nvPr/>
            </p:nvGrpSpPr>
            <p:grpSpPr>
              <a:xfrm>
                <a:off x="5004048" y="2132856"/>
                <a:ext cx="1102913" cy="1476808"/>
                <a:chOff x="3889090" y="4400464"/>
                <a:chExt cx="1102913" cy="1476808"/>
              </a:xfrm>
            </p:grpSpPr>
            <p:pic>
              <p:nvPicPr>
                <p:cNvPr id="111" name="Picture 110" descr="txp_fig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080966" y="5685772"/>
                  <a:ext cx="268101" cy="19150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12" name="Picture 111" descr="txp_fig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753186" y="4832512"/>
                  <a:ext cx="238817" cy="20764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13" name="Picture 112" descr="txp_fi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177122" y="4400464"/>
                  <a:ext cx="240645" cy="180664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14" name="Rectangle 5"/>
                <p:cNvSpPr>
                  <a:spLocks noChangeArrowheads="1"/>
                </p:cNvSpPr>
                <p:nvPr/>
              </p:nvSpPr>
              <p:spPr bwMode="auto">
                <a:xfrm>
                  <a:off x="3938302" y="5120225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4393915" y="4821659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4178015" y="4501100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32"/>
              <p:cNvGrpSpPr/>
              <p:nvPr/>
            </p:nvGrpSpPr>
            <p:grpSpPr bwMode="auto">
              <a:xfrm>
                <a:off x="7064401" y="2204864"/>
                <a:ext cx="986569" cy="1476807"/>
                <a:chOff x="7064402" y="1772816"/>
                <a:chExt cx="986569" cy="1476807"/>
              </a:xfrm>
            </p:grpSpPr>
            <p:pic>
              <p:nvPicPr>
                <p:cNvPr id="125" name="Picture 124" descr="txp_fig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2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256277" y="3058123"/>
                  <a:ext cx="268101" cy="19150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28" name="Picture 127" descr="txp_fig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2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812361" y="2204864"/>
                  <a:ext cx="238610" cy="20746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31" name="Picture 130" descr="txp_fig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380313" y="1772816"/>
                  <a:ext cx="240405" cy="180484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21" name="Rectangle 5"/>
                <p:cNvSpPr>
                  <a:spLocks noChangeArrowheads="1"/>
                </p:cNvSpPr>
                <p:nvPr/>
              </p:nvSpPr>
              <p:spPr bwMode="auto">
                <a:xfrm>
                  <a:off x="7113614" y="2492577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7569227" y="2194011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7353327" y="1873452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4" name="Text Box 32"/>
              <p:cNvSpPr txBox="1">
                <a:spLocks noChangeArrowheads="1"/>
              </p:cNvSpPr>
              <p:nvPr/>
            </p:nvSpPr>
            <p:spPr bwMode="auto">
              <a:xfrm>
                <a:off x="6444208" y="2636912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</p:grp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35496" y="1095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A popular application of the CP model is the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separation of individual chemicals from mixtures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chemicals measured using fluorescence spectroscopy.</a:t>
            </a: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372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077072"/>
            <a:ext cx="298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baseline="0" dirty="0">
                <a:solidFill>
                  <a:srgbClr val="DAA600"/>
                </a:solidFill>
              </a:rPr>
              <a:t>Amino Acid Data </a:t>
            </a:r>
          </a:p>
          <a:p>
            <a:r>
              <a:rPr lang="en-US" sz="1200" b="1" i="1" baseline="0" dirty="0">
                <a:solidFill>
                  <a:srgbClr val="DAA600"/>
                </a:solidFill>
              </a:rPr>
              <a:t>http://www.models.life.ku.dk/</a:t>
            </a:r>
          </a:p>
        </p:txBody>
      </p:sp>
      <p:grpSp>
        <p:nvGrpSpPr>
          <p:cNvPr id="3" name="Group 171"/>
          <p:cNvGrpSpPr/>
          <p:nvPr/>
        </p:nvGrpSpPr>
        <p:grpSpPr>
          <a:xfrm>
            <a:off x="2195736" y="1628800"/>
            <a:ext cx="6796046" cy="2052871"/>
            <a:chOff x="2195736" y="1628800"/>
            <a:chExt cx="6796046" cy="2052871"/>
          </a:xfrm>
        </p:grpSpPr>
        <p:grpSp>
          <p:nvGrpSpPr>
            <p:cNvPr id="4" name="Group 169"/>
            <p:cNvGrpSpPr/>
            <p:nvPr/>
          </p:nvGrpSpPr>
          <p:grpSpPr>
            <a:xfrm>
              <a:off x="2195736" y="1628800"/>
              <a:ext cx="6796046" cy="2052871"/>
              <a:chOff x="2195736" y="1628800"/>
              <a:chExt cx="6796046" cy="2052871"/>
            </a:xfrm>
          </p:grpSpPr>
          <p:sp>
            <p:nvSpPr>
              <p:cNvPr id="90" name="Text Box 22"/>
              <p:cNvSpPr txBox="1">
                <a:spLocks noChangeArrowheads="1"/>
              </p:cNvSpPr>
              <p:nvPr/>
            </p:nvSpPr>
            <p:spPr bwMode="auto">
              <a:xfrm>
                <a:off x="2195736" y="2564904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grpSp>
            <p:nvGrpSpPr>
              <p:cNvPr id="5" name="Group 168"/>
              <p:cNvGrpSpPr/>
              <p:nvPr/>
            </p:nvGrpSpPr>
            <p:grpSpPr>
              <a:xfrm>
                <a:off x="2813240" y="1628800"/>
                <a:ext cx="6178542" cy="2052871"/>
                <a:chOff x="2813240" y="1628800"/>
                <a:chExt cx="6178542" cy="2052871"/>
              </a:xfrm>
            </p:grpSpPr>
            <p:grpSp>
              <p:nvGrpSpPr>
                <p:cNvPr id="6" name="Group 38"/>
                <p:cNvGrpSpPr/>
                <p:nvPr/>
              </p:nvGrpSpPr>
              <p:grpSpPr>
                <a:xfrm>
                  <a:off x="2987824" y="1700808"/>
                  <a:ext cx="1452944" cy="1908665"/>
                  <a:chOff x="3732213" y="1660903"/>
                  <a:chExt cx="1452944" cy="1908665"/>
                </a:xfrm>
              </p:grpSpPr>
              <p:sp>
                <p:nvSpPr>
                  <p:cNvPr id="102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3781425" y="2806700"/>
                    <a:ext cx="96838" cy="695325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3" name="Rectangle 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237038" y="2527300"/>
                    <a:ext cx="88900" cy="615950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D28C00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04" name="Rectangle 10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4021138" y="2187575"/>
                    <a:ext cx="82550" cy="6604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 cap="sq" algn="ctr">
                    <a:noFill/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105" name="Picture 104" descr="txp_fig"/>
                  <p:cNvPicPr>
                    <a:picLocks noChangeAspect="1"/>
                  </p:cNvPicPr>
                  <p:nvPr>
                    <p:custDataLst>
                      <p:tags r:id="rId17"/>
                    </p:custDataLst>
                  </p:nvPr>
                </p:nvPicPr>
                <p:blipFill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3908928" y="3377877"/>
                    <a:ext cx="255333" cy="191691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06" name="Picture 105" descr="txp_fig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4956349" y="2308975"/>
                    <a:ext cx="228808" cy="207611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07" name="Picture 106" descr="txp_fig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4380285" y="1660903"/>
                    <a:ext cx="228840" cy="180473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</p:grpSp>
            <p:sp>
              <p:nvSpPr>
                <p:cNvPr id="109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283968" y="2636912"/>
                  <a:ext cx="333746" cy="400110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0" baseline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+</a:t>
                  </a:r>
                </a:p>
              </p:txBody>
            </p:sp>
            <p:grpSp>
              <p:nvGrpSpPr>
                <p:cNvPr id="7" name="Group 101"/>
                <p:cNvGrpSpPr/>
                <p:nvPr/>
              </p:nvGrpSpPr>
              <p:grpSpPr>
                <a:xfrm>
                  <a:off x="5004048" y="1700808"/>
                  <a:ext cx="1606969" cy="1908856"/>
                  <a:chOff x="3889090" y="3968416"/>
                  <a:chExt cx="1606969" cy="1908856"/>
                </a:xfrm>
              </p:grpSpPr>
              <p:pic>
                <p:nvPicPr>
                  <p:cNvPr id="111" name="Picture 110" descr="txp_fig"/>
                  <p:cNvPicPr>
                    <a:picLocks noChangeAspect="1"/>
                  </p:cNvPicPr>
                  <p:nvPr>
                    <p:custDataLst>
                      <p:tags r:id="rId14"/>
                    </p:custDataLst>
                  </p:nvPr>
                </p:nvPicPr>
                <p:blipFill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4080966" y="5685772"/>
                    <a:ext cx="268101" cy="19150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12" name="Picture 111" descr="txp_fig"/>
                  <p:cNvPicPr>
                    <a:picLocks noChangeAspect="1"/>
                  </p:cNvPicPr>
                  <p:nvPr>
                    <p:custDataLst>
                      <p:tags r:id="rId15"/>
                    </p:custDataLst>
                  </p:nvPr>
                </p:nvPicPr>
                <p:blipFill>
                  <a:blip r:embed="rId26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5257242" y="4688496"/>
                    <a:ext cx="238817" cy="20764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13" name="Picture 112" descr="txp_fig"/>
                  <p:cNvPicPr>
                    <a:picLocks noChangeAspect="1"/>
                  </p:cNvPicPr>
                  <p:nvPr>
                    <p:custDataLst>
                      <p:tags r:id="rId16"/>
                    </p:custDataLst>
                  </p:nvPr>
                </p:nvPicPr>
                <p:blipFill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4825194" y="3968416"/>
                    <a:ext cx="240645" cy="180664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sp>
                <p:nvSpPr>
                  <p:cNvPr id="114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3938302" y="5120225"/>
                    <a:ext cx="96838" cy="695325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5" name="Rectangle 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393915" y="4821659"/>
                    <a:ext cx="88900" cy="615950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D28C00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16" name="Rectangle 10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4178015" y="4501100"/>
                    <a:ext cx="82550" cy="6604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 cap="sq" algn="ctr">
                    <a:noFill/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" name="Group 132"/>
                <p:cNvGrpSpPr/>
                <p:nvPr/>
              </p:nvGrpSpPr>
              <p:grpSpPr bwMode="auto">
                <a:xfrm>
                  <a:off x="7064401" y="1628800"/>
                  <a:ext cx="1634641" cy="2052871"/>
                  <a:chOff x="7064402" y="1196752"/>
                  <a:chExt cx="1634641" cy="2052871"/>
                </a:xfrm>
              </p:grpSpPr>
              <p:pic>
                <p:nvPicPr>
                  <p:cNvPr id="125" name="Picture 124" descr="txp_fig"/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2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7256277" y="3058123"/>
                    <a:ext cx="268101" cy="19150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28" name="Picture 127" descr="txp_fig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2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8460433" y="1916832"/>
                    <a:ext cx="238610" cy="20746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131" name="Picture 130" descr="txp_fig"/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3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7812361" y="1196752"/>
                    <a:ext cx="240405" cy="180484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sp>
                <p:nvSpPr>
                  <p:cNvPr id="12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7113614" y="2492577"/>
                    <a:ext cx="96838" cy="695325"/>
                  </a:xfrm>
                  <a:prstGeom prst="rect">
                    <a:avLst/>
                  </a:prstGeom>
                  <a:solidFill>
                    <a:srgbClr val="595E48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2" name="Rectangle 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7569227" y="2194011"/>
                    <a:ext cx="88900" cy="615950"/>
                  </a:xfrm>
                  <a:prstGeom prst="rect">
                    <a:avLst/>
                  </a:prstGeom>
                  <a:solidFill>
                    <a:srgbClr val="D28C00"/>
                  </a:solidFill>
                  <a:ln w="19050" cap="sq" algn="ctr">
                    <a:solidFill>
                      <a:srgbClr val="D28C00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23" name="Rectangle 10"/>
                  <p:cNvSpPr>
                    <a:spLocks noChangeArrowheads="1"/>
                  </p:cNvSpPr>
                  <p:nvPr/>
                </p:nvSpPr>
                <p:spPr bwMode="auto">
                  <a:xfrm rot="2700000">
                    <a:off x="7353327" y="1873452"/>
                    <a:ext cx="82550" cy="660400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19050" cap="sq" algn="ctr">
                    <a:noFill/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4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6444208" y="2636912"/>
                  <a:ext cx="333746" cy="400110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0" baseline="0" dirty="0">
                      <a:solidFill>
                        <a:srgbClr val="000000"/>
                      </a:solidFill>
                      <a:latin typeface="Arial" charset="0"/>
                      <a:cs typeface="Arial" charset="0"/>
                    </a:rPr>
                    <a:t>+</a:t>
                  </a:r>
                </a:p>
              </p:txBody>
            </p:sp>
            <p:pic>
              <p:nvPicPr>
                <p:cNvPr id="158" name="Picture 2"/>
                <p:cNvPicPr>
                  <a:picLocks noChangeAspect="1" noChangeArrowheads="1"/>
                </p:cNvPicPr>
                <p:nvPr/>
              </p:nvPicPr>
              <p:blipFill>
                <a:blip r:embed="rId31" cstate="print"/>
                <a:srcRect/>
                <a:stretch>
                  <a:fillRect/>
                </a:stretch>
              </p:blipFill>
              <p:spPr bwMode="auto">
                <a:xfrm>
                  <a:off x="2915816" y="2564904"/>
                  <a:ext cx="1971510" cy="914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59" name="Picture 2"/>
                <p:cNvPicPr>
                  <a:picLocks noChangeAspect="1" noChangeArrowheads="1"/>
                </p:cNvPicPr>
                <p:nvPr/>
              </p:nvPicPr>
              <p:blipFill>
                <a:blip r:embed="rId32" cstate="print"/>
                <a:srcRect/>
                <a:stretch>
                  <a:fillRect/>
                </a:stretch>
              </p:blipFill>
              <p:spPr bwMode="auto">
                <a:xfrm rot="19200000">
                  <a:off x="2813240" y="2025484"/>
                  <a:ext cx="914400" cy="6858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0" name="Picture 5"/>
                <p:cNvPicPr>
                  <a:picLocks noChangeAspect="1" noChangeArrowheads="1"/>
                </p:cNvPicPr>
                <p:nvPr/>
              </p:nvPicPr>
              <p:blipFill>
                <a:blip r:embed="rId33" cstate="print"/>
                <a:srcRect/>
                <a:stretch>
                  <a:fillRect/>
                </a:stretch>
              </p:blipFill>
              <p:spPr bwMode="auto">
                <a:xfrm>
                  <a:off x="4932040" y="2564904"/>
                  <a:ext cx="1971510" cy="914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62" name="Picture 6"/>
                <p:cNvPicPr>
                  <a:picLocks noChangeAspect="1" noChangeArrowheads="1"/>
                </p:cNvPicPr>
                <p:nvPr/>
              </p:nvPicPr>
              <p:blipFill>
                <a:blip r:embed="rId34" cstate="print"/>
                <a:srcRect/>
                <a:stretch>
                  <a:fillRect/>
                </a:stretch>
              </p:blipFill>
              <p:spPr bwMode="auto">
                <a:xfrm>
                  <a:off x="7020272" y="2564904"/>
                  <a:ext cx="1971510" cy="914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pic>
          <p:nvPicPr>
            <p:cNvPr id="163" name="Picture 5"/>
            <p:cNvPicPr>
              <a:picLocks noChangeAspect="1" noChangeArrowheads="1"/>
            </p:cNvPicPr>
            <p:nvPr/>
          </p:nvPicPr>
          <p:blipFill>
            <a:blip r:embed="rId35" cstate="print"/>
            <a:srcRect/>
            <a:stretch>
              <a:fillRect/>
            </a:stretch>
          </p:blipFill>
          <p:spPr bwMode="auto">
            <a:xfrm rot="19200000">
              <a:off x="6646323" y="1988160"/>
              <a:ext cx="1478632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1" name="Picture 4"/>
            <p:cNvPicPr>
              <a:picLocks noChangeAspect="1" noChangeArrowheads="1"/>
            </p:cNvPicPr>
            <p:nvPr/>
          </p:nvPicPr>
          <p:blipFill>
            <a:blip r:embed="rId36" cstate="print"/>
            <a:srcRect/>
            <a:stretch>
              <a:fillRect/>
            </a:stretch>
          </p:blipFill>
          <p:spPr bwMode="auto">
            <a:xfrm rot="19200000">
              <a:off x="4619445" y="1916152"/>
              <a:ext cx="1478632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9" name="Group 170"/>
          <p:cNvGrpSpPr/>
          <p:nvPr/>
        </p:nvGrpSpPr>
        <p:grpSpPr>
          <a:xfrm>
            <a:off x="2195736" y="4023192"/>
            <a:ext cx="6783360" cy="2070104"/>
            <a:chOff x="2195736" y="4023192"/>
            <a:chExt cx="6783360" cy="2070104"/>
          </a:xfrm>
        </p:grpSpPr>
        <p:grpSp>
          <p:nvGrpSpPr>
            <p:cNvPr id="10" name="Group 163"/>
            <p:cNvGrpSpPr/>
            <p:nvPr/>
          </p:nvGrpSpPr>
          <p:grpSpPr>
            <a:xfrm>
              <a:off x="2195736" y="4760505"/>
              <a:ext cx="5832594" cy="1332791"/>
              <a:chOff x="2195736" y="4328457"/>
              <a:chExt cx="5832594" cy="1332791"/>
            </a:xfrm>
          </p:grpSpPr>
          <p:sp>
            <p:nvSpPr>
              <p:cNvPr id="108" name="Text Box 7"/>
              <p:cNvSpPr txBox="1">
                <a:spLocks noChangeArrowheads="1"/>
              </p:cNvSpPr>
              <p:nvPr/>
            </p:nvSpPr>
            <p:spPr bwMode="auto">
              <a:xfrm>
                <a:off x="3748127" y="4973117"/>
                <a:ext cx="184150" cy="36671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endPara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4" name="Text Box 22"/>
              <p:cNvSpPr txBox="1">
                <a:spLocks noChangeArrowheads="1"/>
              </p:cNvSpPr>
              <p:nvPr/>
            </p:nvSpPr>
            <p:spPr bwMode="auto">
              <a:xfrm>
                <a:off x="2195736" y="4544481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grpSp>
            <p:nvGrpSpPr>
              <p:cNvPr id="12" name="Group 38"/>
              <p:cNvGrpSpPr/>
              <p:nvPr/>
            </p:nvGrpSpPr>
            <p:grpSpPr>
              <a:xfrm>
                <a:off x="2987824" y="4328457"/>
                <a:ext cx="943079" cy="1260593"/>
                <a:chOff x="3732213" y="2308975"/>
                <a:chExt cx="943079" cy="1260593"/>
              </a:xfrm>
            </p:grpSpPr>
            <p:sp>
              <p:nvSpPr>
                <p:cNvPr id="136" name="Rectangle 5"/>
                <p:cNvSpPr>
                  <a:spLocks noChangeArrowheads="1"/>
                </p:cNvSpPr>
                <p:nvPr/>
              </p:nvSpPr>
              <p:spPr bwMode="auto">
                <a:xfrm>
                  <a:off x="3781425" y="2806700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4237038" y="2527300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4021138" y="2187575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139" name="Picture 138" descr="txp_fi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908928" y="3377877"/>
                  <a:ext cx="255333" cy="191691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40" name="Picture 139" descr="txp_fi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446484" y="2916238"/>
                  <a:ext cx="228808" cy="207611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41" name="Picture 140" descr="txp_fig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370267" y="2308975"/>
                  <a:ext cx="228840" cy="180473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sp>
            <p:nvSpPr>
              <p:cNvPr id="142" name="Text Box 32"/>
              <p:cNvSpPr txBox="1">
                <a:spLocks noChangeArrowheads="1"/>
              </p:cNvSpPr>
              <p:nvPr/>
            </p:nvSpPr>
            <p:spPr bwMode="auto">
              <a:xfrm>
                <a:off x="4283968" y="4616489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grpSp>
            <p:nvGrpSpPr>
              <p:cNvPr id="13" name="Group 101"/>
              <p:cNvGrpSpPr/>
              <p:nvPr/>
            </p:nvGrpSpPr>
            <p:grpSpPr>
              <a:xfrm>
                <a:off x="5004048" y="4328457"/>
                <a:ext cx="964033" cy="1260784"/>
                <a:chOff x="3889090" y="4616488"/>
                <a:chExt cx="964033" cy="1260784"/>
              </a:xfrm>
            </p:grpSpPr>
            <p:pic>
              <p:nvPicPr>
                <p:cNvPr id="144" name="Picture 143" descr="txp_fig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2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080966" y="5685772"/>
                  <a:ext cx="268101" cy="19150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45" name="Picture 144" descr="txp_fi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2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614306" y="5223941"/>
                  <a:ext cx="238817" cy="20764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46" name="Picture 145" descr="txp_fi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537190" y="4616488"/>
                  <a:ext cx="240645" cy="180664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47" name="Rectangle 5"/>
                <p:cNvSpPr>
                  <a:spLocks noChangeArrowheads="1"/>
                </p:cNvSpPr>
                <p:nvPr/>
              </p:nvSpPr>
              <p:spPr bwMode="auto">
                <a:xfrm>
                  <a:off x="3938302" y="5120225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4393915" y="4821659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4178015" y="4501100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49"/>
              <p:cNvGrpSpPr/>
              <p:nvPr/>
            </p:nvGrpSpPr>
            <p:grpSpPr bwMode="auto">
              <a:xfrm>
                <a:off x="7064401" y="4400465"/>
                <a:ext cx="963929" cy="1260783"/>
                <a:chOff x="7064402" y="1988840"/>
                <a:chExt cx="963929" cy="1260783"/>
              </a:xfrm>
            </p:grpSpPr>
            <p:pic>
              <p:nvPicPr>
                <p:cNvPr id="151" name="Picture 150" descr="txp_fig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2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256277" y="3058123"/>
                  <a:ext cx="268101" cy="19150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52" name="Picture 151" descr="txp_fig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2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789721" y="2596293"/>
                  <a:ext cx="238610" cy="207460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53" name="Picture 152" descr="txp_fig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3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712622" y="1988840"/>
                  <a:ext cx="240405" cy="180484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54" name="Rectangle 5"/>
                <p:cNvSpPr>
                  <a:spLocks noChangeArrowheads="1"/>
                </p:cNvSpPr>
                <p:nvPr/>
              </p:nvSpPr>
              <p:spPr bwMode="auto">
                <a:xfrm>
                  <a:off x="7113614" y="2492577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Rectangle 6"/>
                <p:cNvSpPr>
                  <a:spLocks noChangeArrowheads="1"/>
                </p:cNvSpPr>
                <p:nvPr/>
              </p:nvSpPr>
              <p:spPr bwMode="auto">
                <a:xfrm rot="5400000">
                  <a:off x="7569227" y="2194011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Rectangle 10"/>
                <p:cNvSpPr>
                  <a:spLocks noChangeArrowheads="1"/>
                </p:cNvSpPr>
                <p:nvPr/>
              </p:nvSpPr>
              <p:spPr bwMode="auto">
                <a:xfrm rot="2700000">
                  <a:off x="7353327" y="1873452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7" name="Text Box 32"/>
              <p:cNvSpPr txBox="1">
                <a:spLocks noChangeArrowheads="1"/>
              </p:cNvSpPr>
              <p:nvPr/>
            </p:nvSpPr>
            <p:spPr bwMode="auto">
              <a:xfrm>
                <a:off x="6444208" y="4616489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</p:grpSp>
        <p:pic>
          <p:nvPicPr>
            <p:cNvPr id="165" name="Picture 4"/>
            <p:cNvPicPr>
              <a:picLocks noChangeAspect="1" noChangeArrowheads="1"/>
            </p:cNvPicPr>
            <p:nvPr/>
          </p:nvPicPr>
          <p:blipFill>
            <a:blip r:embed="rId37" cstate="print"/>
            <a:srcRect/>
            <a:stretch>
              <a:fillRect/>
            </a:stretch>
          </p:blipFill>
          <p:spPr bwMode="auto">
            <a:xfrm>
              <a:off x="6613848" y="4098852"/>
              <a:ext cx="2365248" cy="1773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6" name="Picture 3"/>
            <p:cNvPicPr>
              <a:picLocks noChangeAspect="1" noChangeArrowheads="1"/>
            </p:cNvPicPr>
            <p:nvPr/>
          </p:nvPicPr>
          <p:blipFill>
            <a:blip r:embed="rId38" cstate="print"/>
            <a:srcRect/>
            <a:stretch>
              <a:fillRect/>
            </a:stretch>
          </p:blipFill>
          <p:spPr bwMode="auto">
            <a:xfrm>
              <a:off x="4632648" y="4077516"/>
              <a:ext cx="2365248" cy="1773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7" name="Picture 2"/>
            <p:cNvPicPr>
              <a:picLocks noChangeAspect="1" noChangeArrowheads="1"/>
            </p:cNvPicPr>
            <p:nvPr/>
          </p:nvPicPr>
          <p:blipFill>
            <a:blip r:embed="rId39" cstate="print"/>
            <a:srcRect/>
            <a:stretch>
              <a:fillRect/>
            </a:stretch>
          </p:blipFill>
          <p:spPr bwMode="auto">
            <a:xfrm>
              <a:off x="2651448" y="4023192"/>
              <a:ext cx="2362199" cy="1771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35496" y="1095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A popular application of the CP model is the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separation of individual chemicals from mixtures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chemicals measured using fluorescence spectroscopy.</a:t>
            </a: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78" name="Title 1"/>
          <p:cNvSpPr txBox="1">
            <a:spLocks/>
          </p:cNvSpPr>
          <p:nvPr/>
        </p:nvSpPr>
        <p:spPr bwMode="auto">
          <a:xfrm>
            <a:off x="-36512" y="188441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Application</a:t>
            </a:r>
            <a:r>
              <a:rPr lang="en-US" sz="1700" b="1" kern="0" baseline="-25000" dirty="0">
                <a:solidFill>
                  <a:schemeClr val="tx2"/>
                </a:solidFill>
                <a:latin typeface="+mj-lt"/>
                <a:cs typeface="+mj-cs"/>
              </a:rPr>
              <a:t>3 </a:t>
            </a:r>
            <a:r>
              <a:rPr lang="en-US" sz="1700" b="1" kern="0" dirty="0">
                <a:solidFill>
                  <a:schemeClr val="tx2"/>
                </a:solidFill>
              </a:rPr>
              <a:t>(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Chemometrics): CP can separate the chemicals in mixtures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ＭＳ Ｐゴシック" pitchFamily="-65" charset="-128"/>
              <a:cs typeface="+mj-c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58189" y="2421488"/>
            <a:ext cx="2110337" cy="1550620"/>
            <a:chOff x="358189" y="2421488"/>
            <a:chExt cx="2110337" cy="1550620"/>
          </a:xfrm>
        </p:grpSpPr>
        <p:grpSp>
          <p:nvGrpSpPr>
            <p:cNvPr id="77" name="Group 33"/>
            <p:cNvGrpSpPr/>
            <p:nvPr/>
          </p:nvGrpSpPr>
          <p:grpSpPr>
            <a:xfrm>
              <a:off x="684980" y="2421488"/>
              <a:ext cx="1133475" cy="1143000"/>
              <a:chOff x="2307704" y="2671936"/>
              <a:chExt cx="1133475" cy="1143000"/>
            </a:xfrm>
          </p:grpSpPr>
          <p:sp>
            <p:nvSpPr>
              <p:cNvPr id="83" name="AutoShape 4"/>
              <p:cNvSpPr>
                <a:spLocks noChangeArrowheads="1"/>
              </p:cNvSpPr>
              <p:nvPr/>
            </p:nvSpPr>
            <p:spPr bwMode="auto">
              <a:xfrm>
                <a:off x="2307704" y="2671936"/>
                <a:ext cx="1133475" cy="1143000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84" name="Picture 62" descr="txp_fig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612504" y="3245936"/>
                <a:ext cx="260350" cy="21748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80" name="TextBox 79"/>
            <p:cNvSpPr txBox="1"/>
            <p:nvPr/>
          </p:nvSpPr>
          <p:spPr>
            <a:xfrm rot="16200000">
              <a:off x="19635" y="302222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mixtures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12538" y="369510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emission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 rot="18950494">
              <a:off x="1424650" y="3331589"/>
              <a:ext cx="1043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excitation</a:t>
              </a:r>
            </a:p>
          </p:txBody>
        </p:sp>
      </p:grpSp>
      <p:sp>
        <p:nvSpPr>
          <p:cNvPr id="85" name="Text Box 24">
            <a:extLst>
              <a:ext uri="{FF2B5EF4-FFF2-40B4-BE49-F238E27FC236}">
                <a16:creationId xmlns:a16="http://schemas.microsoft.com/office/drawing/2014/main" id="{D89090D5-3BC7-42D8-AC0F-81DBD81BA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773189"/>
            <a:ext cx="2421978" cy="276999"/>
          </a:xfrm>
          <a:prstGeom prst="rect">
            <a:avLst/>
          </a:prstGeom>
          <a:noFill/>
          <a:ln w="28575" algn="ctr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1200" b="1" baseline="0" dirty="0">
                <a:solidFill>
                  <a:srgbClr val="D28C00"/>
                </a:solidFill>
              </a:rPr>
              <a:t>[Andersen and Bro,</a:t>
            </a:r>
            <a:r>
              <a:rPr lang="en-US" sz="1200" b="1" dirty="0">
                <a:solidFill>
                  <a:srgbClr val="D28C00"/>
                </a:solidFill>
              </a:rPr>
              <a:t> </a:t>
            </a:r>
            <a:r>
              <a:rPr lang="en-US" sz="1200" b="1" baseline="0" dirty="0">
                <a:solidFill>
                  <a:srgbClr val="D28C00"/>
                </a:solidFill>
              </a:rPr>
              <a:t>2003]</a:t>
            </a:r>
          </a:p>
        </p:txBody>
      </p:sp>
    </p:spTree>
    <p:extLst>
      <p:ext uri="{BB962C8B-B14F-4D97-AF65-F5344CB8AC3E}">
        <p14:creationId xmlns:p14="http://schemas.microsoft.com/office/powerpoint/2010/main" val="854765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794376"/>
            <a:ext cx="9096443" cy="328269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Modeling the </a:t>
            </a:r>
            <a:r>
              <a:rPr lang="en-US" sz="1700" b="1" kern="0" dirty="0" err="1">
                <a:solidFill>
                  <a:schemeClr val="tx2"/>
                </a:solidFill>
                <a:latin typeface="+mj-lt"/>
                <a:cs typeface="+mj-cs"/>
              </a:rPr>
              <a:t>aminoacids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data 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1520" y="4119736"/>
            <a:ext cx="936104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</a:rPr>
              <a:t>Model: </a:t>
            </a: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CANDECOMP/PARAFAC (CP)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</a:rPr>
              <a:t>Algorithm: </a:t>
            </a: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We can pick a gradient-based optimization method</a:t>
            </a:r>
            <a:endParaRPr lang="en-US" sz="1400" kern="0" dirty="0">
              <a:solidFill>
                <a:srgbClr val="000000"/>
              </a:solidFill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40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    Nonlinear Conjugate Gradient (</a:t>
            </a:r>
            <a:r>
              <a:rPr kumimoji="0" lang="en-US" sz="140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ncg</a:t>
            </a:r>
            <a:r>
              <a:rPr kumimoji="0" lang="en-US" sz="140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40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    Limited–memory BFGS (</a:t>
            </a:r>
            <a:r>
              <a:rPr kumimoji="0" lang="en-US" sz="140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lbfgs</a:t>
            </a:r>
            <a:r>
              <a:rPr kumimoji="0" lang="en-US" sz="140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latin typeface="+mn-lt"/>
              </a:rPr>
              <a:t>      ….</a:t>
            </a:r>
            <a:endParaRPr kumimoji="0" lang="en-US" sz="140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</a:rPr>
              <a:t>Initialization of factor matrices: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latin typeface="+mn-lt"/>
              </a:rPr>
              <a:t>     </a:t>
            </a:r>
            <a:r>
              <a:rPr lang="en-US" sz="1400" kern="0" dirty="0" err="1">
                <a:solidFill>
                  <a:srgbClr val="000000"/>
                </a:solidFill>
                <a:latin typeface="+mn-lt"/>
              </a:rPr>
              <a:t>svd</a:t>
            </a:r>
            <a:r>
              <a:rPr lang="en-US" sz="1400" kern="0" dirty="0">
                <a:solidFill>
                  <a:srgbClr val="000000"/>
                </a:solidFill>
                <a:latin typeface="+mn-lt"/>
              </a:rPr>
              <a:t>-based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latin typeface="+mn-lt"/>
              </a:rPr>
              <a:t>     entries randomly sampled from a standard normal distribution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40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    pre-defined cell array containing the factor matrices</a:t>
            </a:r>
          </a:p>
        </p:txBody>
      </p:sp>
    </p:spTree>
    <p:extLst>
      <p:ext uri="{BB962C8B-B14F-4D97-AF65-F5344CB8AC3E}">
        <p14:creationId xmlns:p14="http://schemas.microsoft.com/office/powerpoint/2010/main" val="335185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7668344" y="6021288"/>
            <a:ext cx="147565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SVD-based Initialization 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pic>
        <p:nvPicPr>
          <p:cNvPr id="10" name="Picture 9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3154839" y="1763483"/>
            <a:ext cx="2797810" cy="493776"/>
          </a:xfrm>
          <a:prstGeom prst="rect">
            <a:avLst/>
          </a:prstGeom>
          <a:noFill/>
          <a:ln/>
          <a:effectLst/>
        </p:spPr>
      </p:pic>
      <p:sp>
        <p:nvSpPr>
          <p:cNvPr id="11" name="Cube 10"/>
          <p:cNvSpPr/>
          <p:nvPr/>
        </p:nvSpPr>
        <p:spPr bwMode="auto">
          <a:xfrm>
            <a:off x="897237" y="1640737"/>
            <a:ext cx="999896" cy="937773"/>
          </a:xfrm>
          <a:prstGeom prst="cube">
            <a:avLst/>
          </a:prstGeom>
          <a:solidFill>
            <a:srgbClr val="595E48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00" b="1" dirty="0">
              <a:solidFill>
                <a:schemeClr val="tx1"/>
              </a:solidFill>
            </a:endParaRPr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1177053" y="2087429"/>
            <a:ext cx="227115" cy="18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1978536" y="2564904"/>
            <a:ext cx="2377440" cy="838200"/>
            <a:chOff x="2051720" y="2046344"/>
            <a:chExt cx="2808312" cy="8382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051720" y="2046344"/>
              <a:ext cx="2808312" cy="838200"/>
            </a:xfrm>
            <a:prstGeom prst="rect">
              <a:avLst/>
            </a:prstGeom>
            <a:solidFill>
              <a:srgbClr val="901A1E"/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2" cstate="print">
              <a:lum bright="70000" contrast="-70000"/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575" y="2350596"/>
              <a:ext cx="580774" cy="33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0" name="Group 69"/>
          <p:cNvGrpSpPr/>
          <p:nvPr/>
        </p:nvGrpSpPr>
        <p:grpSpPr>
          <a:xfrm>
            <a:off x="4609544" y="2564904"/>
            <a:ext cx="4210928" cy="822960"/>
            <a:chOff x="4609544" y="2564904"/>
            <a:chExt cx="4210928" cy="822960"/>
          </a:xfrm>
        </p:grpSpPr>
        <p:sp>
          <p:nvSpPr>
            <p:cNvPr id="17" name="Rectangle 26 1 1"/>
            <p:cNvSpPr>
              <a:spLocks noChangeArrowheads="1"/>
            </p:cNvSpPr>
            <p:nvPr/>
          </p:nvSpPr>
          <p:spPr bwMode="auto">
            <a:xfrm>
              <a:off x="5012650" y="2564904"/>
              <a:ext cx="567462" cy="822960"/>
            </a:xfrm>
            <a:prstGeom prst="rect">
              <a:avLst/>
            </a:prstGeom>
            <a:solidFill>
              <a:schemeClr val="tx2">
                <a:alpha val="70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Rectangle 29 1"/>
            <p:cNvSpPr>
              <a:spLocks noChangeArrowheads="1"/>
            </p:cNvSpPr>
            <p:nvPr/>
          </p:nvSpPr>
          <p:spPr bwMode="auto">
            <a:xfrm rot="5400000">
              <a:off x="7357432" y="1741944"/>
              <a:ext cx="640080" cy="2286000"/>
            </a:xfrm>
            <a:prstGeom prst="rect">
              <a:avLst/>
            </a:prstGeom>
            <a:noFill/>
            <a:ln w="19050" cap="sq" algn="ctr">
              <a:solidFill>
                <a:srgbClr val="901A1E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51 1"/>
            <p:cNvSpPr>
              <a:spLocks noChangeShapeType="1"/>
            </p:cNvSpPr>
            <p:nvPr/>
          </p:nvSpPr>
          <p:spPr bwMode="auto">
            <a:xfrm>
              <a:off x="5869280" y="2564904"/>
              <a:ext cx="502920" cy="594360"/>
            </a:xfrm>
            <a:prstGeom prst="line">
              <a:avLst/>
            </a:prstGeom>
            <a:noFill/>
            <a:ln w="53975">
              <a:solidFill>
                <a:srgbClr val="901A1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544" y="2879990"/>
              <a:ext cx="178480" cy="116962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23" name="Rectangle 26 2 1"/>
            <p:cNvSpPr>
              <a:spLocks noChangeArrowheads="1"/>
            </p:cNvSpPr>
            <p:nvPr/>
          </p:nvSpPr>
          <p:spPr bwMode="auto">
            <a:xfrm>
              <a:off x="5804738" y="2564904"/>
              <a:ext cx="566928" cy="640080"/>
            </a:xfrm>
            <a:prstGeom prst="rect">
              <a:avLst/>
            </a:prstGeom>
            <a:noFill/>
            <a:ln w="19050" cap="sq" algn="ctr">
              <a:solidFill>
                <a:schemeClr val="tx1"/>
              </a:solidFill>
              <a:prstDash val="sysDash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297" y="2743659"/>
              <a:ext cx="501940" cy="32530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2815667"/>
              <a:ext cx="338889" cy="24617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295" y="2924944"/>
              <a:ext cx="318108" cy="2453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1" name="Group 70"/>
          <p:cNvGrpSpPr/>
          <p:nvPr/>
        </p:nvGrpSpPr>
        <p:grpSpPr>
          <a:xfrm>
            <a:off x="1979712" y="3933056"/>
            <a:ext cx="6841936" cy="838200"/>
            <a:chOff x="1979712" y="3933056"/>
            <a:chExt cx="6841936" cy="83820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1979712" y="3933056"/>
              <a:ext cx="2377440" cy="838200"/>
            </a:xfrm>
            <a:prstGeom prst="rect">
              <a:avLst/>
            </a:prstGeom>
            <a:solidFill>
              <a:srgbClr val="DAA600"/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Rectangle 26 1 2 1"/>
            <p:cNvSpPr>
              <a:spLocks noChangeArrowheads="1"/>
            </p:cNvSpPr>
            <p:nvPr/>
          </p:nvSpPr>
          <p:spPr bwMode="auto">
            <a:xfrm>
              <a:off x="5013826" y="3933056"/>
              <a:ext cx="567462" cy="822960"/>
            </a:xfrm>
            <a:prstGeom prst="rect">
              <a:avLst/>
            </a:prstGeom>
            <a:solidFill>
              <a:srgbClr val="DAA600">
                <a:alpha val="70000"/>
              </a:srgbClr>
            </a:solidFill>
            <a:ln w="19050" cap="sq" algn="ctr">
              <a:solidFill>
                <a:srgbClr val="DAA6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Rectangle 29 2 1"/>
            <p:cNvSpPr>
              <a:spLocks noChangeArrowheads="1"/>
            </p:cNvSpPr>
            <p:nvPr/>
          </p:nvSpPr>
          <p:spPr bwMode="auto">
            <a:xfrm rot="5400000">
              <a:off x="7358608" y="3110096"/>
              <a:ext cx="640080" cy="2286000"/>
            </a:xfrm>
            <a:prstGeom prst="rect">
              <a:avLst/>
            </a:prstGeom>
            <a:noFill/>
            <a:ln w="19050" cap="sq" algn="ctr">
              <a:solidFill>
                <a:srgbClr val="DAA6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Line 51 2 1"/>
            <p:cNvSpPr>
              <a:spLocks noChangeShapeType="1"/>
            </p:cNvSpPr>
            <p:nvPr/>
          </p:nvSpPr>
          <p:spPr bwMode="auto">
            <a:xfrm>
              <a:off x="5870456" y="3933056"/>
              <a:ext cx="502920" cy="594360"/>
            </a:xfrm>
            <a:prstGeom prst="line">
              <a:avLst/>
            </a:prstGeom>
            <a:noFill/>
            <a:ln w="53975">
              <a:solidFill>
                <a:srgbClr val="DAA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720" y="4248142"/>
              <a:ext cx="178480" cy="116962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41" name="Rectangle 26 2 2 1"/>
            <p:cNvSpPr>
              <a:spLocks noChangeArrowheads="1"/>
            </p:cNvSpPr>
            <p:nvPr/>
          </p:nvSpPr>
          <p:spPr bwMode="auto">
            <a:xfrm>
              <a:off x="5805914" y="3933056"/>
              <a:ext cx="566928" cy="640080"/>
            </a:xfrm>
            <a:prstGeom prst="rect">
              <a:avLst/>
            </a:prstGeom>
            <a:noFill/>
            <a:ln w="19050" cap="sq" algn="ctr">
              <a:solidFill>
                <a:schemeClr val="tx1"/>
              </a:solidFill>
              <a:prstDash val="sysDash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8473" y="4111812"/>
              <a:ext cx="501940" cy="32530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7233" y="4183819"/>
              <a:ext cx="343685" cy="24617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471" y="4293096"/>
              <a:ext cx="322904" cy="2453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4221089"/>
              <a:ext cx="545100" cy="31091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72" name="Group 71"/>
          <p:cNvGrpSpPr/>
          <p:nvPr/>
        </p:nvGrpSpPr>
        <p:grpSpPr>
          <a:xfrm>
            <a:off x="1979712" y="5327104"/>
            <a:ext cx="6841936" cy="838200"/>
            <a:chOff x="1979712" y="5327104"/>
            <a:chExt cx="6841936" cy="838200"/>
          </a:xfrm>
        </p:grpSpPr>
        <p:sp>
          <p:nvSpPr>
            <p:cNvPr id="53" name="Rectangle 52"/>
            <p:cNvSpPr/>
            <p:nvPr/>
          </p:nvSpPr>
          <p:spPr bwMode="auto">
            <a:xfrm>
              <a:off x="1979712" y="5327104"/>
              <a:ext cx="2377440" cy="838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Rectangle 26 1 2 2"/>
            <p:cNvSpPr>
              <a:spLocks noChangeArrowheads="1"/>
            </p:cNvSpPr>
            <p:nvPr/>
          </p:nvSpPr>
          <p:spPr bwMode="auto">
            <a:xfrm>
              <a:off x="5013826" y="5327104"/>
              <a:ext cx="567462" cy="822960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 w="19050" cap="sq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Rectangle 29 2 2"/>
            <p:cNvSpPr>
              <a:spLocks noChangeArrowheads="1"/>
            </p:cNvSpPr>
            <p:nvPr/>
          </p:nvSpPr>
          <p:spPr bwMode="auto">
            <a:xfrm rot="5400000">
              <a:off x="7358608" y="4504144"/>
              <a:ext cx="640080" cy="2286000"/>
            </a:xfrm>
            <a:prstGeom prst="rect">
              <a:avLst/>
            </a:prstGeom>
            <a:noFill/>
            <a:ln w="19050" cap="sq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56" name="Line 51 2 2"/>
            <p:cNvSpPr>
              <a:spLocks noChangeShapeType="1"/>
            </p:cNvSpPr>
            <p:nvPr/>
          </p:nvSpPr>
          <p:spPr bwMode="auto">
            <a:xfrm>
              <a:off x="5870456" y="5327104"/>
              <a:ext cx="502920" cy="594360"/>
            </a:xfrm>
            <a:prstGeom prst="line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720" y="5642190"/>
              <a:ext cx="178480" cy="116962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58" name="Rectangle 26 2 2 2"/>
            <p:cNvSpPr>
              <a:spLocks noChangeArrowheads="1"/>
            </p:cNvSpPr>
            <p:nvPr/>
          </p:nvSpPr>
          <p:spPr bwMode="auto">
            <a:xfrm>
              <a:off x="5805914" y="5327104"/>
              <a:ext cx="566928" cy="640080"/>
            </a:xfrm>
            <a:prstGeom prst="rect">
              <a:avLst/>
            </a:prstGeom>
            <a:noFill/>
            <a:ln w="19050" cap="sq" algn="ctr">
              <a:solidFill>
                <a:schemeClr val="tx1"/>
              </a:solidFill>
              <a:prstDash val="sysDash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pic>
          <p:nvPicPr>
            <p:cNvPr id="66" name="Picture 6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8473" y="5505861"/>
              <a:ext cx="501940" cy="3276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64" name="Picture 6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7233" y="5577867"/>
              <a:ext cx="346083" cy="24857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65" name="Picture 6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0471" y="5687144"/>
              <a:ext cx="325302" cy="24777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6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5615138"/>
              <a:ext cx="545100" cy="31091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</p:grpSp>
      <p:sp>
        <p:nvSpPr>
          <p:cNvPr id="67" name="Rectangle 3"/>
          <p:cNvSpPr txBox="1">
            <a:spLocks noChangeArrowheads="1"/>
          </p:cNvSpPr>
          <p:nvPr/>
        </p:nvSpPr>
        <p:spPr bwMode="auto">
          <a:xfrm>
            <a:off x="35496" y="1052736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Left singular vectors (i.e., </a:t>
            </a:r>
            <a:r>
              <a:rPr lang="en-US" sz="1400" b="1" kern="0" dirty="0">
                <a:solidFill>
                  <a:srgbClr val="212121"/>
                </a:solidFill>
                <a:latin typeface="+mn-lt"/>
              </a:rPr>
              <a:t>U</a:t>
            </a:r>
            <a:r>
              <a:rPr lang="en-US" sz="1400" b="1" kern="0" baseline="-25000" dirty="0">
                <a:solidFill>
                  <a:srgbClr val="212121"/>
                </a:solidFill>
                <a:latin typeface="+mn-lt"/>
              </a:rPr>
              <a:t>1</a:t>
            </a:r>
            <a:r>
              <a:rPr lang="en-US" sz="1400" b="1" kern="0" dirty="0">
                <a:solidFill>
                  <a:srgbClr val="212121"/>
                </a:solidFill>
              </a:rPr>
              <a:t>, U</a:t>
            </a:r>
            <a:r>
              <a:rPr lang="en-US" sz="1400" b="1" kern="0" baseline="-25000" dirty="0">
                <a:solidFill>
                  <a:srgbClr val="212121"/>
                </a:solidFill>
              </a:rPr>
              <a:t>2</a:t>
            </a:r>
            <a:r>
              <a:rPr lang="en-US" sz="1400" b="1" kern="0" dirty="0">
                <a:solidFill>
                  <a:srgbClr val="212121"/>
                </a:solidFill>
              </a:rPr>
              <a:t>, U</a:t>
            </a:r>
            <a:r>
              <a:rPr lang="en-US" sz="1400" b="1" kern="0" baseline="-25000" dirty="0">
                <a:solidFill>
                  <a:srgbClr val="212121"/>
                </a:solidFill>
              </a:rPr>
              <a:t>3</a:t>
            </a:r>
            <a:r>
              <a:rPr lang="en-US" sz="1400" kern="0" dirty="0">
                <a:solidFill>
                  <a:srgbClr val="212121"/>
                </a:solidFill>
              </a:rPr>
              <a:t>)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of </a:t>
            </a:r>
            <a:r>
              <a:rPr lang="en-US" sz="1400" kern="0" dirty="0" err="1">
                <a:solidFill>
                  <a:srgbClr val="212121"/>
                </a:solidFill>
                <a:latin typeface="+mn-lt"/>
              </a:rPr>
              <a:t>matricized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 tensors in each mode can be used to initialize </a:t>
            </a:r>
          </a:p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the factor matrices.</a:t>
            </a: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14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3"/>
          <p:cNvSpPr txBox="1">
            <a:spLocks noChangeArrowheads="1"/>
          </p:cNvSpPr>
          <p:nvPr/>
        </p:nvSpPr>
        <p:spPr bwMode="auto">
          <a:xfrm>
            <a:off x="35496" y="1147663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 Similar to the matrix case, in the case of missing data we can use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low-rank tensor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approximations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 </a:t>
            </a:r>
            <a:r>
              <a:rPr kumimoji="0" lang="en-US" sz="1400" b="0" i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to fill in missing entries </a:t>
            </a:r>
            <a:r>
              <a:rPr kumimoji="0" lang="en-US" sz="1050" b="1" i="0" u="none" strike="noStrike" kern="0" cap="none" spc="0" normalizeH="0" noProof="0" dirty="0">
                <a:ln>
                  <a:noFill/>
                </a:ln>
                <a:solidFill>
                  <a:srgbClr val="DAA6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[</a:t>
            </a:r>
            <a:r>
              <a:rPr kumimoji="0" lang="en-US" sz="1050" b="1" i="0" u="none" strike="noStrike" kern="0" cap="none" spc="0" normalizeH="0" noProof="0" dirty="0" err="1">
                <a:ln>
                  <a:noFill/>
                </a:ln>
                <a:solidFill>
                  <a:srgbClr val="DAA6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Tomasi</a:t>
            </a:r>
            <a:r>
              <a:rPr kumimoji="0" lang="en-US" sz="1050" b="1" i="0" u="none" strike="noStrike" kern="0" cap="none" spc="0" normalizeH="0" noProof="0" dirty="0">
                <a:ln>
                  <a:noFill/>
                </a:ln>
                <a:solidFill>
                  <a:srgbClr val="DAA6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and Bro, 2005]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:</a:t>
            </a:r>
            <a:endParaRPr kumimoji="0" lang="en-US" sz="1400" i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dirty="0">
              <a:solidFill>
                <a:srgbClr val="212121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dirty="0">
              <a:solidFill>
                <a:srgbClr val="212121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58" name="Text Box 22"/>
          <p:cNvSpPr txBox="1">
            <a:spLocks noChangeArrowheads="1"/>
          </p:cNvSpPr>
          <p:nvPr/>
        </p:nvSpPr>
        <p:spPr bwMode="auto">
          <a:xfrm>
            <a:off x="1835696" y="2257127"/>
            <a:ext cx="562975" cy="646331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rgbClr val="000000"/>
                </a:solidFill>
              </a:rPr>
              <a:t>≈</a:t>
            </a: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11031" y="2833191"/>
            <a:ext cx="212497" cy="210509"/>
          </a:xfrm>
          <a:prstGeom prst="rect">
            <a:avLst/>
          </a:prstGeom>
          <a:noFill/>
          <a:ln/>
          <a:effectLst/>
        </p:spPr>
      </p:pic>
      <p:grpSp>
        <p:nvGrpSpPr>
          <p:cNvPr id="7" name="Group 168"/>
          <p:cNvGrpSpPr/>
          <p:nvPr/>
        </p:nvGrpSpPr>
        <p:grpSpPr>
          <a:xfrm>
            <a:off x="717878" y="2231558"/>
            <a:ext cx="1045065" cy="1105689"/>
            <a:chOff x="717878" y="5275639"/>
            <a:chExt cx="1045065" cy="1105689"/>
          </a:xfrm>
        </p:grpSpPr>
        <p:sp>
          <p:nvSpPr>
            <p:cNvPr id="84" name="Cube 83"/>
            <p:cNvSpPr/>
            <p:nvPr/>
          </p:nvSpPr>
          <p:spPr bwMode="auto">
            <a:xfrm>
              <a:off x="717878" y="5275639"/>
              <a:ext cx="1045065" cy="1105689"/>
            </a:xfrm>
            <a:prstGeom prst="cube">
              <a:avLst/>
            </a:prstGeom>
            <a:solidFill>
              <a:srgbClr val="901A1E"/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Cube 67"/>
            <p:cNvSpPr/>
            <p:nvPr/>
          </p:nvSpPr>
          <p:spPr>
            <a:xfrm>
              <a:off x="909157" y="5616692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Cube 68"/>
            <p:cNvSpPr/>
            <p:nvPr/>
          </p:nvSpPr>
          <p:spPr>
            <a:xfrm>
              <a:off x="1187471" y="5401298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Cube 69"/>
            <p:cNvSpPr/>
            <p:nvPr/>
          </p:nvSpPr>
          <p:spPr>
            <a:xfrm>
              <a:off x="1054305" y="5903884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Cube 70"/>
            <p:cNvSpPr/>
            <p:nvPr/>
          </p:nvSpPr>
          <p:spPr>
            <a:xfrm>
              <a:off x="1229749" y="5688490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Cube 71"/>
            <p:cNvSpPr/>
            <p:nvPr/>
          </p:nvSpPr>
          <p:spPr>
            <a:xfrm>
              <a:off x="1302323" y="6119278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1489749" y="5903884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1489749" y="5544894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836583" y="6119278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Cube 75"/>
            <p:cNvSpPr/>
            <p:nvPr/>
          </p:nvSpPr>
          <p:spPr>
            <a:xfrm>
              <a:off x="1012027" y="5329500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Cube 76"/>
            <p:cNvSpPr/>
            <p:nvPr/>
          </p:nvSpPr>
          <p:spPr>
            <a:xfrm>
              <a:off x="1054305" y="6191076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Cube 77"/>
            <p:cNvSpPr/>
            <p:nvPr/>
          </p:nvSpPr>
          <p:spPr>
            <a:xfrm>
              <a:off x="1302323" y="5903884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794305" y="5832086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Cube 79"/>
            <p:cNvSpPr/>
            <p:nvPr/>
          </p:nvSpPr>
          <p:spPr>
            <a:xfrm>
              <a:off x="1374897" y="5329500"/>
              <a:ext cx="114852" cy="143597"/>
            </a:xfrm>
            <a:prstGeom prst="cub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" name="Text Box 22"/>
          <p:cNvSpPr txBox="1">
            <a:spLocks noChangeArrowheads="1"/>
          </p:cNvSpPr>
          <p:nvPr/>
        </p:nvSpPr>
        <p:spPr bwMode="auto">
          <a:xfrm>
            <a:off x="6798356" y="2330876"/>
            <a:ext cx="562975" cy="646331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aseline="0" dirty="0">
                <a:solidFill>
                  <a:srgbClr val="000000"/>
                </a:solidFill>
              </a:rPr>
              <a:t>=</a:t>
            </a:r>
            <a:endParaRPr lang="en-US" sz="4000" baseline="0" dirty="0">
              <a:solidFill>
                <a:srgbClr val="000000"/>
              </a:solidFill>
            </a:endParaRPr>
          </a:p>
        </p:txBody>
      </p:sp>
      <p:pic>
        <p:nvPicPr>
          <p:cNvPr id="103" name="Picture 10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391560" y="1857715"/>
            <a:ext cx="204776" cy="255396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127"/>
          <p:cNvGrpSpPr/>
          <p:nvPr/>
        </p:nvGrpSpPr>
        <p:grpSpPr>
          <a:xfrm>
            <a:off x="2483768" y="1837580"/>
            <a:ext cx="4358044" cy="1787699"/>
            <a:chOff x="3290432" y="2145357"/>
            <a:chExt cx="4358044" cy="1787699"/>
          </a:xfrm>
        </p:grpSpPr>
        <p:grpSp>
          <p:nvGrpSpPr>
            <p:cNvPr id="13" name="Group 38"/>
            <p:cNvGrpSpPr/>
            <p:nvPr/>
          </p:nvGrpSpPr>
          <p:grpSpPr>
            <a:xfrm>
              <a:off x="3290432" y="2145357"/>
              <a:ext cx="943079" cy="1715691"/>
              <a:chOff x="3732213" y="2057400"/>
              <a:chExt cx="943079" cy="1715691"/>
            </a:xfrm>
          </p:grpSpPr>
          <p:sp>
            <p:nvSpPr>
              <p:cNvPr id="146" name="Rectangle 5"/>
              <p:cNvSpPr>
                <a:spLocks noChangeArrowheads="1"/>
              </p:cNvSpPr>
              <p:nvPr/>
            </p:nvSpPr>
            <p:spPr bwMode="auto">
              <a:xfrm>
                <a:off x="3781425" y="2806700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7" name="Rectangle 6"/>
              <p:cNvSpPr>
                <a:spLocks noChangeArrowheads="1"/>
              </p:cNvSpPr>
              <p:nvPr/>
            </p:nvSpPr>
            <p:spPr bwMode="auto">
              <a:xfrm rot="5400000">
                <a:off x="4237038" y="2527300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8" name="Rectangle 10"/>
              <p:cNvSpPr>
                <a:spLocks noChangeArrowheads="1"/>
              </p:cNvSpPr>
              <p:nvPr/>
            </p:nvSpPr>
            <p:spPr bwMode="auto">
              <a:xfrm rot="2700000">
                <a:off x="4021138" y="2187575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49" name="Picture 148" descr="txp_fi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3886327" y="3581400"/>
                <a:ext cx="255333" cy="191691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50" name="Picture 149" descr="txp_fi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446484" y="2916238"/>
                <a:ext cx="228808" cy="207611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51" name="Picture 150" descr="txp_fi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370267" y="2057400"/>
                <a:ext cx="228840" cy="180473"/>
              </a:xfrm>
              <a:prstGeom prst="rect">
                <a:avLst/>
              </a:prstGeom>
              <a:noFill/>
              <a:ln/>
              <a:effectLst/>
            </p:spPr>
          </p:pic>
        </p:grpSp>
        <p:pic>
          <p:nvPicPr>
            <p:cNvPr id="130" name="Picture 129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94665" y="3669357"/>
              <a:ext cx="268101" cy="19150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1" name="Picture 130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356202" y="3004194"/>
              <a:ext cx="238817" cy="20764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2" name="Picture 131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279086" y="2145357"/>
              <a:ext cx="240645" cy="18066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3" name="Picture 132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813280" y="3741557"/>
              <a:ext cx="306400" cy="19149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4" name="Picture 133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378274" y="3076395"/>
              <a:ext cx="270202" cy="20780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35" name="Picture 134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292642" y="2217557"/>
              <a:ext cx="289062" cy="180663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36" name="Text Box 32"/>
            <p:cNvSpPr txBox="1">
              <a:spLocks noChangeArrowheads="1"/>
            </p:cNvSpPr>
            <p:nvPr/>
          </p:nvSpPr>
          <p:spPr bwMode="auto">
            <a:xfrm>
              <a:off x="5782990" y="2499618"/>
              <a:ext cx="641350" cy="6413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600" b="0" baseline="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  <p:sp>
          <p:nvSpPr>
            <p:cNvPr id="137" name="Text Box 32"/>
            <p:cNvSpPr txBox="1">
              <a:spLocks noChangeArrowheads="1"/>
            </p:cNvSpPr>
            <p:nvPr/>
          </p:nvSpPr>
          <p:spPr bwMode="auto">
            <a:xfrm>
              <a:off x="4264100" y="2740858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38" name="Text Box 32"/>
            <p:cNvSpPr txBox="1">
              <a:spLocks noChangeArrowheads="1"/>
            </p:cNvSpPr>
            <p:nvPr/>
          </p:nvSpPr>
          <p:spPr bwMode="auto">
            <a:xfrm>
              <a:off x="5586538" y="2740858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39" name="Text Box 32"/>
            <p:cNvSpPr txBox="1">
              <a:spLocks noChangeArrowheads="1"/>
            </p:cNvSpPr>
            <p:nvPr/>
          </p:nvSpPr>
          <p:spPr bwMode="auto">
            <a:xfrm>
              <a:off x="6306618" y="2740858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40" name="Rectangle 5"/>
            <p:cNvSpPr>
              <a:spLocks noChangeArrowheads="1"/>
            </p:cNvSpPr>
            <p:nvPr/>
          </p:nvSpPr>
          <p:spPr bwMode="auto">
            <a:xfrm>
              <a:off x="4680198" y="2897436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Rectangle 6"/>
            <p:cNvSpPr>
              <a:spLocks noChangeArrowheads="1"/>
            </p:cNvSpPr>
            <p:nvPr/>
          </p:nvSpPr>
          <p:spPr bwMode="auto">
            <a:xfrm rot="5400000">
              <a:off x="5135811" y="2621078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2" name="Rectangle 10"/>
            <p:cNvSpPr>
              <a:spLocks noChangeArrowheads="1"/>
            </p:cNvSpPr>
            <p:nvPr/>
          </p:nvSpPr>
          <p:spPr bwMode="auto">
            <a:xfrm rot="2700000">
              <a:off x="4919911" y="2281353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3" name="Rectangle 5"/>
            <p:cNvSpPr>
              <a:spLocks noChangeArrowheads="1"/>
            </p:cNvSpPr>
            <p:nvPr/>
          </p:nvSpPr>
          <p:spPr bwMode="auto">
            <a:xfrm>
              <a:off x="6712372" y="2900478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4" name="Rectangle 6"/>
            <p:cNvSpPr>
              <a:spLocks noChangeArrowheads="1"/>
            </p:cNvSpPr>
            <p:nvPr/>
          </p:nvSpPr>
          <p:spPr bwMode="auto">
            <a:xfrm rot="5400000">
              <a:off x="7167985" y="2621078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5" name="Rectangle 10"/>
            <p:cNvSpPr>
              <a:spLocks noChangeArrowheads="1"/>
            </p:cNvSpPr>
            <p:nvPr/>
          </p:nvSpPr>
          <p:spPr bwMode="auto">
            <a:xfrm rot="2700000">
              <a:off x="6952085" y="2281353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4" name="Group 169"/>
          <p:cNvGrpSpPr/>
          <p:nvPr/>
        </p:nvGrpSpPr>
        <p:grpSpPr>
          <a:xfrm>
            <a:off x="7380312" y="2257127"/>
            <a:ext cx="1045065" cy="1105689"/>
            <a:chOff x="717878" y="5275639"/>
            <a:chExt cx="1045065" cy="1105689"/>
          </a:xfrm>
        </p:grpSpPr>
        <p:sp>
          <p:nvSpPr>
            <p:cNvPr id="171" name="Cube 170"/>
            <p:cNvSpPr/>
            <p:nvPr/>
          </p:nvSpPr>
          <p:spPr bwMode="auto">
            <a:xfrm>
              <a:off x="717878" y="5275639"/>
              <a:ext cx="1045065" cy="1105689"/>
            </a:xfrm>
            <a:prstGeom prst="cube">
              <a:avLst/>
            </a:prstGeom>
            <a:solidFill>
              <a:srgbClr val="901A1E"/>
            </a:solidFill>
            <a:ln w="317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2" name="Cube 171"/>
            <p:cNvSpPr/>
            <p:nvPr/>
          </p:nvSpPr>
          <p:spPr>
            <a:xfrm>
              <a:off x="909157" y="5616692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Cube 172"/>
            <p:cNvSpPr/>
            <p:nvPr/>
          </p:nvSpPr>
          <p:spPr>
            <a:xfrm>
              <a:off x="1187471" y="5401298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Cube 173"/>
            <p:cNvSpPr/>
            <p:nvPr/>
          </p:nvSpPr>
          <p:spPr>
            <a:xfrm>
              <a:off x="1054305" y="5903884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Cube 174"/>
            <p:cNvSpPr/>
            <p:nvPr/>
          </p:nvSpPr>
          <p:spPr>
            <a:xfrm>
              <a:off x="1229749" y="5688490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Cube 175"/>
            <p:cNvSpPr/>
            <p:nvPr/>
          </p:nvSpPr>
          <p:spPr>
            <a:xfrm>
              <a:off x="1302323" y="6119278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Cube 176"/>
            <p:cNvSpPr/>
            <p:nvPr/>
          </p:nvSpPr>
          <p:spPr>
            <a:xfrm>
              <a:off x="1489749" y="5903884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Cube 177"/>
            <p:cNvSpPr/>
            <p:nvPr/>
          </p:nvSpPr>
          <p:spPr>
            <a:xfrm>
              <a:off x="1489749" y="5544894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Cube 178"/>
            <p:cNvSpPr/>
            <p:nvPr/>
          </p:nvSpPr>
          <p:spPr>
            <a:xfrm>
              <a:off x="836583" y="6119278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Cube 179"/>
            <p:cNvSpPr/>
            <p:nvPr/>
          </p:nvSpPr>
          <p:spPr>
            <a:xfrm>
              <a:off x="1012027" y="5329500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Cube 180"/>
            <p:cNvSpPr/>
            <p:nvPr/>
          </p:nvSpPr>
          <p:spPr>
            <a:xfrm>
              <a:off x="1054305" y="6191076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Cube 181"/>
            <p:cNvSpPr/>
            <p:nvPr/>
          </p:nvSpPr>
          <p:spPr>
            <a:xfrm>
              <a:off x="1302323" y="5903884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Cube 182"/>
            <p:cNvSpPr/>
            <p:nvPr/>
          </p:nvSpPr>
          <p:spPr>
            <a:xfrm>
              <a:off x="794305" y="5832086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Cube 183"/>
            <p:cNvSpPr/>
            <p:nvPr/>
          </p:nvSpPr>
          <p:spPr>
            <a:xfrm>
              <a:off x="1374897" y="5329500"/>
              <a:ext cx="114852" cy="143597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5" name="Text Box 38"/>
          <p:cNvSpPr txBox="1">
            <a:spLocks noChangeArrowheads="1"/>
          </p:cNvSpPr>
          <p:nvPr/>
        </p:nvSpPr>
        <p:spPr bwMode="auto">
          <a:xfrm rot="16200000">
            <a:off x="201704" y="2818510"/>
            <a:ext cx="655949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dirty="0"/>
              <a:t>users</a:t>
            </a:r>
          </a:p>
        </p:txBody>
      </p:sp>
      <p:sp>
        <p:nvSpPr>
          <p:cNvPr id="186" name="Text Box 38"/>
          <p:cNvSpPr txBox="1">
            <a:spLocks noChangeArrowheads="1"/>
          </p:cNvSpPr>
          <p:nvPr/>
        </p:nvSpPr>
        <p:spPr bwMode="auto">
          <a:xfrm>
            <a:off x="662512" y="3363351"/>
            <a:ext cx="970137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dirty="0"/>
              <a:t>activities</a:t>
            </a:r>
          </a:p>
        </p:txBody>
      </p:sp>
      <p:sp>
        <p:nvSpPr>
          <p:cNvPr id="187" name="Text Box 38"/>
          <p:cNvSpPr txBox="1">
            <a:spLocks noChangeArrowheads="1"/>
          </p:cNvSpPr>
          <p:nvPr/>
        </p:nvSpPr>
        <p:spPr bwMode="auto">
          <a:xfrm rot="18725827">
            <a:off x="205612" y="2085307"/>
            <a:ext cx="965329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dirty="0"/>
              <a:t>locations</a:t>
            </a:r>
          </a:p>
        </p:txBody>
      </p:sp>
      <p:sp>
        <p:nvSpPr>
          <p:cNvPr id="101" name="Title 1"/>
          <p:cNvSpPr txBox="1">
            <a:spLocks/>
          </p:cNvSpPr>
          <p:nvPr/>
        </p:nvSpPr>
        <p:spPr bwMode="auto">
          <a:xfrm>
            <a:off x="-37020" y="86662"/>
            <a:ext cx="928903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Tensor Factorizations: Missing Data Estimation (a.k.a. Tensor Completion)</a:t>
            </a:r>
          </a:p>
        </p:txBody>
      </p:sp>
      <p:pic>
        <p:nvPicPr>
          <p:cNvPr id="112" name="Picture 111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3266996" y="6021287"/>
            <a:ext cx="1869163" cy="354292"/>
          </a:xfrm>
          <a:prstGeom prst="rect">
            <a:avLst/>
          </a:prstGeom>
          <a:noFill/>
          <a:ln/>
          <a:effectLst/>
        </p:spPr>
      </p:pic>
      <p:pic>
        <p:nvPicPr>
          <p:cNvPr id="81" name="Picture 80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2528520" y="4328393"/>
            <a:ext cx="4007367" cy="552213"/>
          </a:xfrm>
          <a:prstGeom prst="rect">
            <a:avLst/>
          </a:prstGeom>
          <a:noFill/>
          <a:ln/>
          <a:effectLst/>
        </p:spPr>
      </p:pic>
      <p:sp>
        <p:nvSpPr>
          <p:cNvPr id="106" name="Rectangle 3"/>
          <p:cNvSpPr txBox="1">
            <a:spLocks noChangeArrowheads="1"/>
          </p:cNvSpPr>
          <p:nvPr/>
        </p:nvSpPr>
        <p:spPr bwMode="auto">
          <a:xfrm>
            <a:off x="144016" y="3933056"/>
            <a:ext cx="34918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b="1" kern="0" dirty="0">
                <a:solidFill>
                  <a:srgbClr val="901A1E"/>
                </a:solidFill>
              </a:rPr>
              <a:t>Finding low-rank approximation:</a:t>
            </a:r>
            <a:endParaRPr kumimoji="0" lang="en-US" sz="1400" b="1" u="none" strike="noStrike" kern="0" cap="none" spc="0" normalizeH="0" baseline="0" noProof="0" dirty="0">
              <a:ln>
                <a:noFill/>
              </a:ln>
              <a:solidFill>
                <a:srgbClr val="901A1E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sp>
        <p:nvSpPr>
          <p:cNvPr id="107" name="Rectangle 3"/>
          <p:cNvSpPr txBox="1">
            <a:spLocks noChangeArrowheads="1"/>
          </p:cNvSpPr>
          <p:nvPr/>
        </p:nvSpPr>
        <p:spPr bwMode="auto">
          <a:xfrm>
            <a:off x="179512" y="5805264"/>
            <a:ext cx="349188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defRPr/>
            </a:pPr>
            <a:r>
              <a:rPr lang="en-US" sz="1400" b="1" kern="0" dirty="0">
                <a:solidFill>
                  <a:srgbClr val="901A1E"/>
                </a:solidFill>
              </a:rPr>
              <a:t>Data reconstruction:</a:t>
            </a:r>
            <a:endParaRPr kumimoji="0" lang="en-US" sz="1400" b="1" u="none" strike="noStrike" kern="0" cap="none" spc="0" normalizeH="0" baseline="0" noProof="0" dirty="0">
              <a:ln>
                <a:noFill/>
              </a:ln>
              <a:solidFill>
                <a:srgbClr val="901A1E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pic>
        <p:nvPicPr>
          <p:cNvPr id="109" name="Picture 34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87824" y="4904457"/>
            <a:ext cx="28194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33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ontent Placeholder 2"/>
          <p:cNvSpPr txBox="1">
            <a:spLocks/>
          </p:cNvSpPr>
          <p:nvPr/>
        </p:nvSpPr>
        <p:spPr bwMode="auto">
          <a:xfrm>
            <a:off x="179238" y="1196107"/>
            <a:ext cx="8353202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212121"/>
                </a:solidFill>
                <a:latin typeface="+mn-lt"/>
              </a:rPr>
              <a:t>CP-WOPT</a:t>
            </a:r>
            <a:r>
              <a:rPr lang="da-DK" sz="1400" kern="0" dirty="0">
                <a:solidFill>
                  <a:srgbClr val="212121"/>
                </a:solidFill>
                <a:latin typeface="+mn-lt"/>
              </a:rPr>
              <a:t> (CP Weighted OPTimization) </a:t>
            </a:r>
            <a:r>
              <a:rPr lang="da-DK" sz="1400" kern="0" dirty="0">
                <a:solidFill>
                  <a:srgbClr val="212121"/>
                </a:solidFill>
              </a:rPr>
              <a:t>solves the following weighted optimization problem to fit the CP model to the known data entries in the tensor by ignoring the missing entries:</a:t>
            </a:r>
          </a:p>
          <a:p>
            <a:pPr>
              <a:spcBef>
                <a:spcPct val="20000"/>
              </a:spcBef>
              <a:defRPr/>
            </a:pPr>
            <a:endParaRPr lang="da-DK" sz="1400" b="1" kern="0" dirty="0">
              <a:solidFill>
                <a:srgbClr val="212121"/>
              </a:solidFill>
              <a:latin typeface="+mn-lt"/>
            </a:endParaRPr>
          </a:p>
        </p:txBody>
      </p:sp>
      <p:pic>
        <p:nvPicPr>
          <p:cNvPr id="134" name="Picture 133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4355976" y="4271183"/>
            <a:ext cx="1055169" cy="2334322"/>
          </a:xfrm>
          <a:prstGeom prst="rect">
            <a:avLst/>
          </a:prstGeom>
          <a:noFill/>
          <a:ln/>
          <a:effectLst/>
        </p:spPr>
      </p:pic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179512" y="3066604"/>
            <a:ext cx="4537075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212121"/>
                </a:solidFill>
                <a:latin typeface="+mn-lt"/>
              </a:rPr>
              <a:t>Step1: Define the objective function</a:t>
            </a:r>
          </a:p>
          <a:p>
            <a:pPr>
              <a:spcBef>
                <a:spcPct val="20000"/>
              </a:spcBef>
              <a:defRPr/>
            </a:pPr>
            <a:endParaRPr lang="da-DK" sz="1600" b="1" kern="0" dirty="0">
              <a:solidFill>
                <a:srgbClr val="212121"/>
              </a:solidFill>
              <a:latin typeface="+mn-lt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 bwMode="auto">
          <a:xfrm>
            <a:off x="179238" y="4268826"/>
            <a:ext cx="3527425" cy="5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212121"/>
                </a:solidFill>
                <a:latin typeface="+mn-lt"/>
              </a:rPr>
              <a:t>Step2: Compute the gradient</a:t>
            </a:r>
          </a:p>
          <a:p>
            <a:pPr>
              <a:spcBef>
                <a:spcPct val="20000"/>
              </a:spcBef>
              <a:defRPr/>
            </a:pPr>
            <a:endParaRPr lang="da-DK" sz="1600" b="1" kern="0" dirty="0">
              <a:solidFill>
                <a:srgbClr val="212121"/>
              </a:solidFill>
              <a:latin typeface="+mn-lt"/>
            </a:endParaRPr>
          </a:p>
        </p:txBody>
      </p:sp>
      <p:sp>
        <p:nvSpPr>
          <p:cNvPr id="54" name="Right Arrow 53"/>
          <p:cNvSpPr/>
          <p:nvPr/>
        </p:nvSpPr>
        <p:spPr bwMode="auto">
          <a:xfrm>
            <a:off x="3636218" y="5207287"/>
            <a:ext cx="457200" cy="274637"/>
          </a:xfrm>
          <a:prstGeom prst="rightArrow">
            <a:avLst/>
          </a:prstGeom>
          <a:solidFill>
            <a:srgbClr val="901A1E"/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4400" b="1" baseline="-250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 bwMode="auto">
          <a:xfrm>
            <a:off x="3275856" y="5567649"/>
            <a:ext cx="1295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ct val="20000"/>
              </a:spcBef>
              <a:defRPr/>
            </a:pPr>
            <a:r>
              <a:rPr lang="da-DK" sz="1200" i="1" kern="0" dirty="0">
                <a:solidFill>
                  <a:srgbClr val="212121"/>
                </a:solidFill>
                <a:latin typeface="+mn-lt"/>
              </a:rPr>
              <a:t>Vectorize and concatenate </a:t>
            </a:r>
          </a:p>
          <a:p>
            <a:pPr algn="ctr">
              <a:spcBef>
                <a:spcPct val="20000"/>
              </a:spcBef>
              <a:defRPr/>
            </a:pPr>
            <a:r>
              <a:rPr lang="da-DK" sz="1200" i="1" kern="0" dirty="0">
                <a:solidFill>
                  <a:srgbClr val="212121"/>
                </a:solidFill>
                <a:latin typeface="+mn-lt"/>
              </a:rPr>
              <a:t>the partials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35496" y="260648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In the presence of missing data: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CP-WOPT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461004" y="824549"/>
            <a:ext cx="3816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D28C00"/>
                </a:solidFill>
                <a:latin typeface="Verdana"/>
              </a:rPr>
              <a:t>[Acar, </a:t>
            </a:r>
            <a:r>
              <a:rPr lang="en-US" sz="1200" b="1" dirty="0" err="1">
                <a:solidFill>
                  <a:srgbClr val="D28C00"/>
                </a:solidFill>
                <a:latin typeface="Verdana"/>
              </a:rPr>
              <a:t>Dunlavy</a:t>
            </a:r>
            <a:r>
              <a:rPr lang="en-US" sz="1200" b="1" dirty="0">
                <a:solidFill>
                  <a:srgbClr val="D28C00"/>
                </a:solidFill>
                <a:latin typeface="Verdana"/>
              </a:rPr>
              <a:t>, Kolda, </a:t>
            </a:r>
            <a:r>
              <a:rPr lang="en-US" sz="1200" b="1" dirty="0" err="1">
                <a:solidFill>
                  <a:srgbClr val="D28C00"/>
                </a:solidFill>
                <a:latin typeface="Verdana"/>
              </a:rPr>
              <a:t>Mørup</a:t>
            </a:r>
            <a:r>
              <a:rPr lang="en-US" sz="1200" b="1" dirty="0">
                <a:solidFill>
                  <a:srgbClr val="D28C00"/>
                </a:solidFill>
                <a:latin typeface="Verdana"/>
              </a:rPr>
              <a:t>, 2011]</a:t>
            </a:r>
            <a:endParaRPr kumimoji="1" lang="en-US" sz="1200" b="1" i="1" dirty="0">
              <a:solidFill>
                <a:srgbClr val="FF0000"/>
              </a:solidFill>
              <a:latin typeface="Verdana"/>
              <a:cs typeface="Arial" pitchFamily="34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823057" y="1700808"/>
            <a:ext cx="3285447" cy="1207830"/>
            <a:chOff x="5772943" y="1684502"/>
            <a:chExt cx="3285447" cy="1207830"/>
          </a:xfrm>
        </p:grpSpPr>
        <p:sp>
          <p:nvSpPr>
            <p:cNvPr id="59" name="Rectangle 6"/>
            <p:cNvSpPr>
              <a:spLocks noChangeArrowheads="1"/>
            </p:cNvSpPr>
            <p:nvPr/>
          </p:nvSpPr>
          <p:spPr bwMode="auto">
            <a:xfrm>
              <a:off x="6967140" y="2135652"/>
              <a:ext cx="61679" cy="5437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 rot="5400000">
              <a:off x="7252552" y="1960711"/>
              <a:ext cx="69579" cy="393691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6" name="Text Box 8"/>
            <p:cNvSpPr txBox="1">
              <a:spLocks noChangeArrowheads="1"/>
            </p:cNvSpPr>
            <p:nvPr/>
          </p:nvSpPr>
          <p:spPr bwMode="auto">
            <a:xfrm>
              <a:off x="7707279" y="2024840"/>
              <a:ext cx="152227" cy="29764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sz="1800" b="0" baseline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" name="Rectangle 9"/>
            <p:cNvSpPr>
              <a:spLocks noChangeArrowheads="1"/>
            </p:cNvSpPr>
            <p:nvPr/>
          </p:nvSpPr>
          <p:spPr bwMode="auto">
            <a:xfrm>
              <a:off x="8223014" y="2135652"/>
              <a:ext cx="60366" cy="5437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8" name="Text Box 10"/>
            <p:cNvSpPr txBox="1">
              <a:spLocks noChangeArrowheads="1"/>
            </p:cNvSpPr>
            <p:nvPr/>
          </p:nvSpPr>
          <p:spPr bwMode="auto">
            <a:xfrm>
              <a:off x="7552427" y="2010667"/>
              <a:ext cx="561666" cy="29764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rPr>
                <a:t>+…+</a:t>
              </a:r>
            </a:p>
          </p:txBody>
        </p:sp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 rot="2700000">
              <a:off x="7114713" y="1697595"/>
              <a:ext cx="64425" cy="422562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Rectangle 12"/>
            <p:cNvSpPr>
              <a:spLocks noChangeArrowheads="1"/>
            </p:cNvSpPr>
            <p:nvPr/>
          </p:nvSpPr>
          <p:spPr bwMode="auto">
            <a:xfrm rot="5400000">
              <a:off x="8575354" y="1959422"/>
              <a:ext cx="69579" cy="393691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 rot="2700000">
              <a:off x="8437515" y="1696306"/>
              <a:ext cx="64425" cy="422562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4" name="Text Box 14"/>
            <p:cNvSpPr txBox="1">
              <a:spLocks noChangeArrowheads="1"/>
            </p:cNvSpPr>
            <p:nvPr/>
          </p:nvSpPr>
          <p:spPr bwMode="auto">
            <a:xfrm>
              <a:off x="6539329" y="1999070"/>
              <a:ext cx="262461" cy="29764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=</a:t>
              </a:r>
            </a:p>
          </p:txBody>
        </p:sp>
        <p:pic>
          <p:nvPicPr>
            <p:cNvPr id="95" name="Picture 94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101117" y="2555703"/>
              <a:ext cx="158736" cy="11701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6" name="Picture 95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421074" y="1941384"/>
              <a:ext cx="158736" cy="14141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7" name="Picture 96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870102" y="1999071"/>
              <a:ext cx="188288" cy="142178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8" name="Picture 97" descr="txp_fi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387486" y="1705603"/>
              <a:ext cx="158736" cy="12291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9" name="Picture 98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667108" y="1684502"/>
              <a:ext cx="175258" cy="10755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00" name="Picture 21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06711" y="2692614"/>
              <a:ext cx="203407" cy="19971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grpSp>
          <p:nvGrpSpPr>
            <p:cNvPr id="106" name="Group 39"/>
            <p:cNvGrpSpPr/>
            <p:nvPr/>
          </p:nvGrpSpPr>
          <p:grpSpPr bwMode="auto">
            <a:xfrm>
              <a:off x="5772943" y="1808372"/>
              <a:ext cx="755887" cy="865874"/>
              <a:chOff x="1524000" y="2895600"/>
              <a:chExt cx="914400" cy="1066800"/>
            </a:xfrm>
          </p:grpSpPr>
          <p:sp>
            <p:nvSpPr>
              <p:cNvPr id="107" name="Cube 106"/>
              <p:cNvSpPr/>
              <p:nvPr/>
            </p:nvSpPr>
            <p:spPr bwMode="auto">
              <a:xfrm>
                <a:off x="1524000" y="2895600"/>
                <a:ext cx="914400" cy="1066800"/>
              </a:xfrm>
              <a:prstGeom prst="cub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ube 107"/>
              <p:cNvSpPr/>
              <p:nvPr/>
            </p:nvSpPr>
            <p:spPr bwMode="auto">
              <a:xfrm>
                <a:off x="1644590" y="32004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Cube 108"/>
              <p:cNvSpPr/>
              <p:nvPr/>
            </p:nvSpPr>
            <p:spPr bwMode="auto">
              <a:xfrm>
                <a:off x="1936810" y="29718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Cube 109"/>
              <p:cNvSpPr/>
              <p:nvPr/>
            </p:nvSpPr>
            <p:spPr bwMode="auto">
              <a:xfrm>
                <a:off x="1796990" y="35052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Cube 110"/>
              <p:cNvSpPr/>
              <p:nvPr/>
            </p:nvSpPr>
            <p:spPr bwMode="auto">
              <a:xfrm>
                <a:off x="1981200" y="32766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Cube 111"/>
              <p:cNvSpPr/>
              <p:nvPr/>
            </p:nvSpPr>
            <p:spPr bwMode="auto">
              <a:xfrm>
                <a:off x="2057400" y="37338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Cube 112"/>
              <p:cNvSpPr/>
              <p:nvPr/>
            </p:nvSpPr>
            <p:spPr bwMode="auto">
              <a:xfrm>
                <a:off x="2254190" y="35052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Cube 113"/>
              <p:cNvSpPr/>
              <p:nvPr/>
            </p:nvSpPr>
            <p:spPr bwMode="auto">
              <a:xfrm>
                <a:off x="2254190" y="31242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Cube 114"/>
              <p:cNvSpPr/>
              <p:nvPr/>
            </p:nvSpPr>
            <p:spPr bwMode="auto">
              <a:xfrm>
                <a:off x="1568390" y="37338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Cube 115"/>
              <p:cNvSpPr/>
              <p:nvPr/>
            </p:nvSpPr>
            <p:spPr bwMode="auto">
              <a:xfrm>
                <a:off x="1752600" y="28956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Cube 116"/>
              <p:cNvSpPr/>
              <p:nvPr/>
            </p:nvSpPr>
            <p:spPr bwMode="auto">
              <a:xfrm>
                <a:off x="1796990" y="38100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Cube 117"/>
              <p:cNvSpPr/>
              <p:nvPr/>
            </p:nvSpPr>
            <p:spPr bwMode="auto">
              <a:xfrm>
                <a:off x="2057400" y="35052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Cube 118"/>
              <p:cNvSpPr/>
              <p:nvPr/>
            </p:nvSpPr>
            <p:spPr bwMode="auto">
              <a:xfrm>
                <a:off x="1524000" y="34290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Cube 119"/>
              <p:cNvSpPr/>
              <p:nvPr/>
            </p:nvSpPr>
            <p:spPr bwMode="auto">
              <a:xfrm>
                <a:off x="2133600" y="28956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Cube 120"/>
              <p:cNvSpPr/>
              <p:nvPr/>
            </p:nvSpPr>
            <p:spPr bwMode="auto">
              <a:xfrm>
                <a:off x="1796990" y="3200400"/>
                <a:ext cx="120590" cy="152400"/>
              </a:xfrm>
              <a:prstGeom prst="cub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22" name="Picture 121" descr="txp_fi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363850" y="2565466"/>
              <a:ext cx="190484" cy="127148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123" name="Picture 122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/>
          <a:stretch>
            <a:fillRect/>
          </a:stretch>
        </p:blipFill>
        <p:spPr bwMode="auto">
          <a:xfrm>
            <a:off x="1803650" y="1747664"/>
            <a:ext cx="3200398" cy="457200"/>
          </a:xfrm>
          <a:prstGeom prst="rect">
            <a:avLst/>
          </a:prstGeom>
          <a:noFill/>
          <a:ln/>
          <a:effectLst/>
        </p:spPr>
      </p:pic>
      <p:pic>
        <p:nvPicPr>
          <p:cNvPr id="124" name="Picture 123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979712" y="2285460"/>
            <a:ext cx="2943454" cy="639484"/>
          </a:xfrm>
          <a:prstGeom prst="rect">
            <a:avLst/>
          </a:prstGeom>
          <a:noFill/>
          <a:ln/>
          <a:effectLst/>
        </p:spPr>
      </p:pic>
      <p:pic>
        <p:nvPicPr>
          <p:cNvPr id="126" name="Picture 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30442" y="4631223"/>
            <a:ext cx="2629390" cy="179222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pic>
        <p:nvPicPr>
          <p:cNvPr id="131" name="Picture 130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6312251" y="3501008"/>
            <a:ext cx="1839559" cy="548640"/>
          </a:xfrm>
          <a:prstGeom prst="rect">
            <a:avLst/>
          </a:prstGeom>
          <a:noFill/>
          <a:ln/>
          <a:effectLst/>
        </p:spPr>
      </p:pic>
      <p:pic>
        <p:nvPicPr>
          <p:cNvPr id="129" name="Picture 128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210772" y="3501008"/>
            <a:ext cx="4009300" cy="612648"/>
          </a:xfrm>
          <a:prstGeom prst="rect">
            <a:avLst/>
          </a:prstGeom>
          <a:noFill/>
          <a:ln/>
          <a:effectLst/>
        </p:spPr>
      </p:pic>
      <p:sp>
        <p:nvSpPr>
          <p:cNvPr id="135" name="Right Arrow 134"/>
          <p:cNvSpPr/>
          <p:nvPr/>
        </p:nvSpPr>
        <p:spPr bwMode="auto">
          <a:xfrm>
            <a:off x="5724128" y="5229200"/>
            <a:ext cx="457200" cy="274637"/>
          </a:xfrm>
          <a:prstGeom prst="rightArrow">
            <a:avLst/>
          </a:prstGeom>
          <a:solidFill>
            <a:srgbClr val="901A1E"/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4400" b="1" baseline="-250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" name="Content Placeholder 2"/>
          <p:cNvSpPr txBox="1">
            <a:spLocks/>
          </p:cNvSpPr>
          <p:nvPr/>
        </p:nvSpPr>
        <p:spPr bwMode="auto">
          <a:xfrm>
            <a:off x="6372200" y="5085184"/>
            <a:ext cx="288032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212121"/>
                </a:solidFill>
                <a:latin typeface="+mn-lt"/>
              </a:rPr>
              <a:t>Step3: Pick a first-order optimization method</a:t>
            </a:r>
          </a:p>
          <a:p>
            <a:pPr>
              <a:spcBef>
                <a:spcPct val="20000"/>
              </a:spcBef>
              <a:defRPr/>
            </a:pPr>
            <a:endParaRPr lang="da-DK" sz="1400" b="1" kern="0" dirty="0">
              <a:solidFill>
                <a:srgbClr val="21212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00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4ED3AE-385F-44E0-96D1-BD35BE0CA2D4}"/>
              </a:ext>
            </a:extLst>
          </p:cNvPr>
          <p:cNvSpPr/>
          <p:nvPr/>
        </p:nvSpPr>
        <p:spPr>
          <a:xfrm>
            <a:off x="-15289" y="4437112"/>
            <a:ext cx="9036496" cy="1715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B4EFA-D0DC-466B-A207-6C028B6CBE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2911" y="4484146"/>
            <a:ext cx="7370887" cy="2205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DC9AA-183A-4143-9232-340AC35FAC3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3118" y="1128738"/>
            <a:ext cx="7127194" cy="318876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-36512" y="260648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   Tensor Completion Example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grpSp>
        <p:nvGrpSpPr>
          <p:cNvPr id="56" name="Group 55"/>
          <p:cNvGrpSpPr/>
          <p:nvPr/>
        </p:nvGrpSpPr>
        <p:grpSpPr bwMode="auto">
          <a:xfrm>
            <a:off x="4572000" y="2996952"/>
            <a:ext cx="2920683" cy="1059240"/>
            <a:chOff x="4572000" y="3284982"/>
            <a:chExt cx="2920683" cy="1059240"/>
          </a:xfrm>
        </p:grpSpPr>
        <p:sp>
          <p:nvSpPr>
            <p:cNvPr id="13" name="AutoShape 5"/>
            <p:cNvSpPr>
              <a:spLocks noChangeArrowheads="1"/>
            </p:cNvSpPr>
            <p:nvPr/>
          </p:nvSpPr>
          <p:spPr bwMode="auto">
            <a:xfrm>
              <a:off x="6804248" y="3573014"/>
              <a:ext cx="688435" cy="771208"/>
            </a:xfrm>
            <a:prstGeom prst="cube">
              <a:avLst>
                <a:gd name="adj" fmla="val 25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b="0" baseline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601877" y="3829495"/>
              <a:ext cx="58511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 rot="5400000">
              <a:off x="4875632" y="3661650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8"/>
            <p:cNvSpPr txBox="1">
              <a:spLocks noChangeArrowheads="1"/>
            </p:cNvSpPr>
            <p:nvPr/>
          </p:nvSpPr>
          <p:spPr bwMode="auto">
            <a:xfrm>
              <a:off x="5304007" y="3733927"/>
              <a:ext cx="144410" cy="2566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sz="1800" b="0" baseline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666862" y="3829495"/>
              <a:ext cx="57266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5213744" y="3645970"/>
              <a:ext cx="319318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 rot="2700000">
              <a:off x="4744649" y="3433484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 rot="5400000">
              <a:off x="5939435" y="3660539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 rot="2700000">
              <a:off x="5823008" y="3432373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6444208" y="3645024"/>
              <a:ext cx="248982" cy="2566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=</a:t>
              </a:r>
            </a:p>
          </p:txBody>
        </p:sp>
        <p:pic>
          <p:nvPicPr>
            <p:cNvPr id="23" name="Picture 22" descr="txp_fi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28973" y="4191763"/>
              <a:ext cx="182698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8" name="Picture 47" descr="txp_fig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820135" y="4191763"/>
              <a:ext cx="192025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5" name="Picture 24" descr="txp_fi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032499" y="3582796"/>
              <a:ext cx="201553" cy="18288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1" name="Picture 50" descr="txp_fi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097978" y="3573016"/>
              <a:ext cx="210178" cy="18274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7" name="Picture 26" descr="txp_fi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912990" y="3284982"/>
              <a:ext cx="173919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4" name="Picture 53" descr="txp_fi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030539" y="3284983"/>
              <a:ext cx="182698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9" name="Picture 48 1" descr="txp_fig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94719" y="3914168"/>
              <a:ext cx="192961" cy="17224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02" y="3435858"/>
            <a:ext cx="181944" cy="163312"/>
          </a:xfrm>
          <a:prstGeom prst="rect">
            <a:avLst/>
          </a:prstGeom>
          <a:noFill/>
          <a:ln/>
          <a:effectLst/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76" y="3429002"/>
            <a:ext cx="187424" cy="163312"/>
          </a:xfrm>
          <a:prstGeom prst="rect">
            <a:avLst/>
          </a:prstGeom>
          <a:noFill/>
          <a:ln/>
          <a:effectLst/>
        </p:spPr>
      </p:pic>
      <p:sp>
        <p:nvSpPr>
          <p:cNvPr id="47" name="Rounded Rectangle 11">
            <a:extLst>
              <a:ext uri="{FF2B5EF4-FFF2-40B4-BE49-F238E27FC236}">
                <a16:creationId xmlns:a16="http://schemas.microsoft.com/office/drawing/2014/main" id="{DDDA68D9-5331-4A89-B7D3-F9FCFFCD4F0C}"/>
              </a:ext>
            </a:extLst>
          </p:cNvPr>
          <p:cNvSpPr/>
          <p:nvPr/>
        </p:nvSpPr>
        <p:spPr>
          <a:xfrm>
            <a:off x="323528" y="3612319"/>
            <a:ext cx="3168352" cy="2063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Box 8">
            <a:extLst>
              <a:ext uri="{FF2B5EF4-FFF2-40B4-BE49-F238E27FC236}">
                <a16:creationId xmlns:a16="http://schemas.microsoft.com/office/drawing/2014/main" id="{D8F51A3F-5839-4192-B7AB-8C64DDCD7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4618" y="4942766"/>
            <a:ext cx="144410" cy="2566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1800" b="0" baseline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50" name="Text Box 10">
            <a:extLst>
              <a:ext uri="{FF2B5EF4-FFF2-40B4-BE49-F238E27FC236}">
                <a16:creationId xmlns:a16="http://schemas.microsoft.com/office/drawing/2014/main" id="{81598958-E625-4492-BCF6-BFC49A06F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3014" y="5039713"/>
            <a:ext cx="319318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 baseline="0" dirty="0">
                <a:solidFill>
                  <a:srgbClr val="000000"/>
                </a:solidFill>
                <a:latin typeface="Arial" charset="0"/>
                <a:cs typeface="Arial" charset="0"/>
              </a:rPr>
              <a:t>+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13221C1-4B65-4005-AE1C-6D15D002BB95}"/>
              </a:ext>
            </a:extLst>
          </p:cNvPr>
          <p:cNvGrpSpPr/>
          <p:nvPr/>
        </p:nvGrpSpPr>
        <p:grpSpPr>
          <a:xfrm>
            <a:off x="8470970" y="4688965"/>
            <a:ext cx="657797" cy="1043940"/>
            <a:chOff x="7194172" y="4674017"/>
            <a:chExt cx="657797" cy="1043940"/>
          </a:xfrm>
        </p:grpSpPr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07978794-3A61-46D7-A637-B3202FEC7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675" y="5218529"/>
              <a:ext cx="57266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5" name="Rectangle 12">
              <a:extLst>
                <a:ext uri="{FF2B5EF4-FFF2-40B4-BE49-F238E27FC236}">
                  <a16:creationId xmlns:a16="http://schemas.microsoft.com/office/drawing/2014/main" id="{F2B57512-AE4C-4D2E-9A8B-EAC9C1DB1E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83248" y="5049573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Rectangle 13">
              <a:extLst>
                <a:ext uri="{FF2B5EF4-FFF2-40B4-BE49-F238E27FC236}">
                  <a16:creationId xmlns:a16="http://schemas.microsoft.com/office/drawing/2014/main" id="{2ECD776E-745D-4540-9795-F1D23EECC3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7366821" y="4821407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58" name="Picture 57" descr="txp_fig">
              <a:extLst>
                <a:ext uri="{FF2B5EF4-FFF2-40B4-BE49-F238E27FC236}">
                  <a16:creationId xmlns:a16="http://schemas.microsoft.com/office/drawing/2014/main" id="{4A107B38-5584-42F3-AD62-267E917201E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363948" y="5580797"/>
              <a:ext cx="192025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9" name="Picture 58" descr="txp_fig">
              <a:extLst>
                <a:ext uri="{FF2B5EF4-FFF2-40B4-BE49-F238E27FC236}">
                  <a16:creationId xmlns:a16="http://schemas.microsoft.com/office/drawing/2014/main" id="{E2153A68-90D0-44C3-8998-01054FE410B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641791" y="4962050"/>
              <a:ext cx="210178" cy="18274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0" name="Picture 59" descr="txp_fig">
              <a:extLst>
                <a:ext uri="{FF2B5EF4-FFF2-40B4-BE49-F238E27FC236}">
                  <a16:creationId xmlns:a16="http://schemas.microsoft.com/office/drawing/2014/main" id="{D2D3A2FE-C94F-48C4-B33E-E25E8C40025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574352" y="4674017"/>
              <a:ext cx="182698" cy="137160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D29E02A-EDF3-4750-A972-C764D26266C9}"/>
              </a:ext>
            </a:extLst>
          </p:cNvPr>
          <p:cNvGrpSpPr/>
          <p:nvPr/>
        </p:nvGrpSpPr>
        <p:grpSpPr>
          <a:xfrm>
            <a:off x="7202970" y="4653136"/>
            <a:ext cx="662052" cy="1043941"/>
            <a:chOff x="5926172" y="4833331"/>
            <a:chExt cx="662052" cy="1043941"/>
          </a:xfrm>
        </p:grpSpPr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228C95E5-9DA8-40F1-B071-8FE552BEC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049" y="5377844"/>
              <a:ext cx="58511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135CC3C4-1477-4178-8F74-88EF71C70E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229804" y="5209999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Rectangle 11">
              <a:extLst>
                <a:ext uri="{FF2B5EF4-FFF2-40B4-BE49-F238E27FC236}">
                  <a16:creationId xmlns:a16="http://schemas.microsoft.com/office/drawing/2014/main" id="{D205276F-B44C-4677-856B-D185F70E25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098821" y="4981833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65" name="Picture 64" descr="txp_fig">
              <a:extLst>
                <a:ext uri="{FF2B5EF4-FFF2-40B4-BE49-F238E27FC236}">
                  <a16:creationId xmlns:a16="http://schemas.microsoft.com/office/drawing/2014/main" id="{2443B79E-FBDE-4459-990A-2EB58AE9B42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083145" y="5740112"/>
              <a:ext cx="182698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6" name="Picture 65" descr="txp_fig">
              <a:extLst>
                <a:ext uri="{FF2B5EF4-FFF2-40B4-BE49-F238E27FC236}">
                  <a16:creationId xmlns:a16="http://schemas.microsoft.com/office/drawing/2014/main" id="{057E155D-AB1E-4B26-9CB8-8CFD0E7442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386671" y="5131145"/>
              <a:ext cx="201553" cy="18288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7" name="Picture 66" descr="txp_fig">
              <a:extLst>
                <a:ext uri="{FF2B5EF4-FFF2-40B4-BE49-F238E27FC236}">
                  <a16:creationId xmlns:a16="http://schemas.microsoft.com/office/drawing/2014/main" id="{0CE066D5-5AB5-4003-A630-289143A25A3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267162" y="4833331"/>
              <a:ext cx="173919" cy="137160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79D14A10-92F7-42C9-865A-A26D50B673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5092042"/>
            <a:ext cx="181944" cy="163312"/>
          </a:xfrm>
          <a:prstGeom prst="rect">
            <a:avLst/>
          </a:prstGeom>
          <a:noFill/>
          <a:ln/>
          <a:effectLst/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4125E10-F4A7-42BE-BD11-14FB475DE1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54" y="5121013"/>
            <a:ext cx="187424" cy="163312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2931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AB064A-832B-42F7-BC2F-F6D75B16D5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1520" y="980478"/>
            <a:ext cx="7092280" cy="481145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-36512" y="260648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   Tensor Completion Example (cont.)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grpSp>
        <p:nvGrpSpPr>
          <p:cNvPr id="56" name="Group 55"/>
          <p:cNvGrpSpPr/>
          <p:nvPr/>
        </p:nvGrpSpPr>
        <p:grpSpPr bwMode="auto">
          <a:xfrm>
            <a:off x="4572000" y="2996952"/>
            <a:ext cx="2920683" cy="1059240"/>
            <a:chOff x="4572000" y="3284982"/>
            <a:chExt cx="2920683" cy="1059240"/>
          </a:xfrm>
        </p:grpSpPr>
        <p:sp>
          <p:nvSpPr>
            <p:cNvPr id="13" name="AutoShape 5"/>
            <p:cNvSpPr>
              <a:spLocks noChangeArrowheads="1"/>
            </p:cNvSpPr>
            <p:nvPr/>
          </p:nvSpPr>
          <p:spPr bwMode="auto">
            <a:xfrm>
              <a:off x="6804248" y="3573014"/>
              <a:ext cx="688435" cy="771208"/>
            </a:xfrm>
            <a:prstGeom prst="cube">
              <a:avLst>
                <a:gd name="adj" fmla="val 25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b="0" baseline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601877" y="3829495"/>
              <a:ext cx="58511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 rot="5400000">
              <a:off x="4875632" y="3661650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Text Box 8"/>
            <p:cNvSpPr txBox="1">
              <a:spLocks noChangeArrowheads="1"/>
            </p:cNvSpPr>
            <p:nvPr/>
          </p:nvSpPr>
          <p:spPr bwMode="auto">
            <a:xfrm>
              <a:off x="5304007" y="3733927"/>
              <a:ext cx="144410" cy="2566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sz="1800" b="0" baseline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666862" y="3829495"/>
              <a:ext cx="57266" cy="468948"/>
            </a:xfrm>
            <a:prstGeom prst="rect">
              <a:avLst/>
            </a:prstGeom>
            <a:solidFill>
              <a:srgbClr val="000066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5213744" y="3645970"/>
              <a:ext cx="319318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 rot="2700000">
              <a:off x="4744649" y="3433484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 rot="5400000">
              <a:off x="5939435" y="3660539"/>
              <a:ext cx="60008" cy="373473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 rot="2700000">
              <a:off x="5823008" y="3432373"/>
              <a:ext cx="55563" cy="400861"/>
            </a:xfrm>
            <a:prstGeom prst="rect">
              <a:avLst/>
            </a:prstGeom>
            <a:solidFill>
              <a:srgbClr val="9B994D"/>
            </a:solidFill>
            <a:ln w="19050" cap="sq" algn="ctr">
              <a:solidFill>
                <a:srgbClr val="9B994D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6444208" y="3645024"/>
              <a:ext cx="248982" cy="25669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=</a:t>
              </a:r>
            </a:p>
          </p:txBody>
        </p:sp>
        <p:pic>
          <p:nvPicPr>
            <p:cNvPr id="23" name="Picture 22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728973" y="4191763"/>
              <a:ext cx="182698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8" name="Picture 47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820135" y="4191763"/>
              <a:ext cx="192025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5" name="Picture 24" descr="txp_fi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032499" y="3582796"/>
              <a:ext cx="201553" cy="18288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1" name="Picture 50" descr="txp_fi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097978" y="3573016"/>
              <a:ext cx="210178" cy="18274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7" name="Picture 26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912990" y="3284982"/>
              <a:ext cx="173919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4" name="Picture 53" descr="txp_fi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030539" y="3284983"/>
              <a:ext cx="182698" cy="13716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9" name="Picture 48 1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94719" y="3914168"/>
              <a:ext cx="192961" cy="17224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0" name="Picture 2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80112" y="5517232"/>
            <a:ext cx="203407" cy="19971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  <p:grpSp>
        <p:nvGrpSpPr>
          <p:cNvPr id="31" name="Group 39"/>
          <p:cNvGrpSpPr/>
          <p:nvPr/>
        </p:nvGrpSpPr>
        <p:grpSpPr bwMode="auto">
          <a:xfrm>
            <a:off x="6026464" y="5137046"/>
            <a:ext cx="755887" cy="865874"/>
            <a:chOff x="1524000" y="2895600"/>
            <a:chExt cx="914400" cy="1066800"/>
          </a:xfrm>
        </p:grpSpPr>
        <p:sp>
          <p:nvSpPr>
            <p:cNvPr id="32" name="Cube 31"/>
            <p:cNvSpPr/>
            <p:nvPr/>
          </p:nvSpPr>
          <p:spPr bwMode="auto">
            <a:xfrm>
              <a:off x="1524000" y="2895600"/>
              <a:ext cx="914400" cy="1066800"/>
            </a:xfrm>
            <a:prstGeom prst="cube">
              <a:avLst/>
            </a:prstGeom>
            <a:solidFill>
              <a:srgbClr val="DBE6FD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 bwMode="auto">
            <a:xfrm>
              <a:off x="1644590" y="32004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Cube 33"/>
            <p:cNvSpPr/>
            <p:nvPr/>
          </p:nvSpPr>
          <p:spPr bwMode="auto">
            <a:xfrm>
              <a:off x="1936810" y="29718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Cube 34"/>
            <p:cNvSpPr/>
            <p:nvPr/>
          </p:nvSpPr>
          <p:spPr bwMode="auto">
            <a:xfrm>
              <a:off x="1796990" y="3505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Cube 35"/>
            <p:cNvSpPr/>
            <p:nvPr/>
          </p:nvSpPr>
          <p:spPr bwMode="auto">
            <a:xfrm>
              <a:off x="1981200" y="32766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Cube 36"/>
            <p:cNvSpPr/>
            <p:nvPr/>
          </p:nvSpPr>
          <p:spPr bwMode="auto">
            <a:xfrm>
              <a:off x="2057400" y="37338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Cube 37"/>
            <p:cNvSpPr/>
            <p:nvPr/>
          </p:nvSpPr>
          <p:spPr bwMode="auto">
            <a:xfrm>
              <a:off x="2254190" y="3505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Cube 38"/>
            <p:cNvSpPr/>
            <p:nvPr/>
          </p:nvSpPr>
          <p:spPr bwMode="auto">
            <a:xfrm>
              <a:off x="2254190" y="3124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Cube 39"/>
            <p:cNvSpPr/>
            <p:nvPr/>
          </p:nvSpPr>
          <p:spPr bwMode="auto">
            <a:xfrm>
              <a:off x="1568390" y="37338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Cube 40"/>
            <p:cNvSpPr/>
            <p:nvPr/>
          </p:nvSpPr>
          <p:spPr bwMode="auto">
            <a:xfrm>
              <a:off x="1752600" y="28956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Cube 41"/>
            <p:cNvSpPr/>
            <p:nvPr/>
          </p:nvSpPr>
          <p:spPr bwMode="auto">
            <a:xfrm>
              <a:off x="1796990" y="38100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Cube 42"/>
            <p:cNvSpPr/>
            <p:nvPr/>
          </p:nvSpPr>
          <p:spPr bwMode="auto">
            <a:xfrm>
              <a:off x="2057400" y="3505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Cube 43"/>
            <p:cNvSpPr/>
            <p:nvPr/>
          </p:nvSpPr>
          <p:spPr bwMode="auto">
            <a:xfrm>
              <a:off x="1524000" y="34290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Cube 44"/>
            <p:cNvSpPr/>
            <p:nvPr/>
          </p:nvSpPr>
          <p:spPr bwMode="auto">
            <a:xfrm>
              <a:off x="2133600" y="28956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Cube 45"/>
            <p:cNvSpPr/>
            <p:nvPr/>
          </p:nvSpPr>
          <p:spPr bwMode="auto">
            <a:xfrm>
              <a:off x="1796990" y="32004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02" y="3435858"/>
            <a:ext cx="181944" cy="163312"/>
          </a:xfrm>
          <a:prstGeom prst="rect">
            <a:avLst/>
          </a:prstGeom>
          <a:noFill/>
          <a:ln/>
          <a:effectLst/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76" y="3429002"/>
            <a:ext cx="187424" cy="163312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57462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CA82DB-4F1A-4C7B-8749-8375DDEE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60648"/>
            <a:ext cx="8784976" cy="576263"/>
          </a:xfrm>
        </p:spPr>
        <p:txBody>
          <a:bodyPr>
            <a:normAutofit/>
          </a:bodyPr>
          <a:lstStyle/>
          <a:p>
            <a:r>
              <a:rPr lang="en-US" sz="1700" b="1" dirty="0"/>
              <a:t> 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Data is often squeezed to be two-way!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8669473-80B9-42B3-8D4E-7AD296550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483511"/>
            <a:ext cx="8915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2pPr>
            <a:lvl3pPr marL="1146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9pPr>
          </a:lstStyle>
          <a:p>
            <a:r>
              <a:rPr lang="en-US" sz="1400" kern="0" dirty="0"/>
              <a:t>Social networks : </a:t>
            </a:r>
            <a:r>
              <a:rPr lang="en-US" sz="1400" b="1" kern="0" dirty="0"/>
              <a:t>&lt;users, keywords&gt;</a:t>
            </a:r>
          </a:p>
          <a:p>
            <a:r>
              <a:rPr lang="en-US" sz="1400" b="1" kern="0" dirty="0"/>
              <a:t>	                     &lt;employee, employee&gt;                   </a:t>
            </a:r>
          </a:p>
          <a:p>
            <a:r>
              <a:rPr lang="en-US" sz="1400" b="1" kern="0" dirty="0"/>
              <a:t>            	            &lt;users, users&gt;    </a:t>
            </a:r>
          </a:p>
          <a:p>
            <a:endParaRPr lang="en-US" sz="1400" b="1" kern="0" dirty="0"/>
          </a:p>
          <a:p>
            <a:r>
              <a:rPr lang="en-US" sz="1400" kern="0" dirty="0"/>
              <a:t>Text mining: </a:t>
            </a:r>
            <a:r>
              <a:rPr lang="en-US" sz="1400" b="1" kern="0" dirty="0"/>
              <a:t>      &lt; documents, terms&gt;                             </a:t>
            </a:r>
          </a:p>
          <a:p>
            <a:r>
              <a:rPr lang="en-US" sz="1400" b="1" kern="0" dirty="0"/>
              <a:t>	</a:t>
            </a:r>
            <a:endParaRPr lang="en-US" sz="1400" kern="0" dirty="0"/>
          </a:p>
          <a:p>
            <a:r>
              <a:rPr lang="en-US" sz="1400" kern="0" dirty="0"/>
              <a:t>Recommender </a:t>
            </a:r>
          </a:p>
          <a:p>
            <a:r>
              <a:rPr lang="en-US" sz="1400" kern="0" dirty="0"/>
              <a:t>Systems:            </a:t>
            </a:r>
            <a:r>
              <a:rPr lang="en-US" sz="1400" b="1" kern="0" dirty="0"/>
              <a:t> &lt;customers, items&gt;</a:t>
            </a:r>
          </a:p>
          <a:p>
            <a:endParaRPr lang="en-US" sz="1400" kern="0" dirty="0"/>
          </a:p>
          <a:p>
            <a:r>
              <a:rPr lang="en-US" sz="1400" kern="0" dirty="0"/>
              <a:t>Computer vision:  </a:t>
            </a:r>
            <a:r>
              <a:rPr lang="en-US" sz="1400" b="1" kern="0" dirty="0"/>
              <a:t>&lt;people, pixels&gt;   	                         </a:t>
            </a:r>
          </a:p>
          <a:p>
            <a:r>
              <a:rPr lang="en-US" sz="1400" b="1" kern="0" dirty="0"/>
              <a:t>		</a:t>
            </a:r>
          </a:p>
          <a:p>
            <a:r>
              <a:rPr lang="en-US" sz="1400" kern="0" dirty="0"/>
              <a:t>Neuroscience:      </a:t>
            </a:r>
            <a:r>
              <a:rPr lang="en-US" sz="1400" b="1" kern="0" dirty="0"/>
              <a:t>&lt;electrodes, time&gt; 	                          </a:t>
            </a:r>
          </a:p>
          <a:p>
            <a:pPr lvl="1">
              <a:buFontTx/>
              <a:buNone/>
            </a:pPr>
            <a:endParaRPr lang="en-US" sz="1400" b="1" kern="0" dirty="0"/>
          </a:p>
        </p:txBody>
      </p:sp>
      <p:grpSp>
        <p:nvGrpSpPr>
          <p:cNvPr id="29" name="Group 58">
            <a:extLst>
              <a:ext uri="{FF2B5EF4-FFF2-40B4-BE49-F238E27FC236}">
                <a16:creationId xmlns:a16="http://schemas.microsoft.com/office/drawing/2014/main" id="{7E9787A8-7833-41A6-ACB8-1851AE3CED45}"/>
              </a:ext>
            </a:extLst>
          </p:cNvPr>
          <p:cNvGrpSpPr/>
          <p:nvPr/>
        </p:nvGrpSpPr>
        <p:grpSpPr>
          <a:xfrm>
            <a:off x="2090001" y="5248423"/>
            <a:ext cx="1048559" cy="1184411"/>
            <a:chOff x="2730959" y="1385887"/>
            <a:chExt cx="1048559" cy="1184411"/>
          </a:xfrm>
        </p:grpSpPr>
        <p:sp>
          <p:nvSpPr>
            <p:cNvPr id="30" name="Text Box 39">
              <a:extLst>
                <a:ext uri="{FF2B5EF4-FFF2-40B4-BE49-F238E27FC236}">
                  <a16:creationId xmlns:a16="http://schemas.microsoft.com/office/drawing/2014/main" id="{ED282390-780B-4109-BEB9-8E483CF95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0959" y="1385887"/>
              <a:ext cx="1021434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Times New Roman" pitchFamily="18" charset="0"/>
                </a:rPr>
                <a:t>keywords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B0B0D2-670B-43F9-89D1-5C733CA152B2}"/>
                </a:ext>
              </a:extLst>
            </p:cNvPr>
            <p:cNvSpPr/>
            <p:nvPr/>
          </p:nvSpPr>
          <p:spPr bwMode="auto">
            <a:xfrm>
              <a:off x="2788918" y="1732098"/>
              <a:ext cx="990600" cy="838200"/>
            </a:xfrm>
            <a:prstGeom prst="rect">
              <a:avLst/>
            </a:prstGeom>
            <a:solidFill>
              <a:srgbClr val="000066"/>
            </a:solidFill>
            <a:ln w="31750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F8B3962-DD70-45B2-9D39-501736684DAE}"/>
              </a:ext>
            </a:extLst>
          </p:cNvPr>
          <p:cNvSpPr txBox="1"/>
          <p:nvPr/>
        </p:nvSpPr>
        <p:spPr bwMode="auto">
          <a:xfrm rot="16200000">
            <a:off x="1514281" y="5697615"/>
            <a:ext cx="8132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users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69099AF2-A4C9-4972-9205-57256326B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966" y="934287"/>
            <a:ext cx="2160588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2-way</a:t>
            </a:r>
          </a:p>
        </p:txBody>
      </p:sp>
    </p:spTree>
    <p:extLst>
      <p:ext uri="{BB962C8B-B14F-4D97-AF65-F5344CB8AC3E}">
        <p14:creationId xmlns:p14="http://schemas.microsoft.com/office/powerpoint/2010/main" val="13983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5293EA-C0C2-4679-B28D-BC7936ADC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324" y="5031213"/>
            <a:ext cx="6534277" cy="18267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50E1E8-03C2-4F06-9A54-AC7992EA5D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780" y="757457"/>
            <a:ext cx="8100392" cy="433949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-36512" y="116632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   Tensor Completion Example (cont.)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103" name="Rectangle 6"/>
          <p:cNvSpPr>
            <a:spLocks noChangeArrowheads="1"/>
          </p:cNvSpPr>
          <p:nvPr/>
        </p:nvSpPr>
        <p:spPr bwMode="auto">
          <a:xfrm>
            <a:off x="6785245" y="2168264"/>
            <a:ext cx="61679" cy="543748"/>
          </a:xfrm>
          <a:prstGeom prst="rect">
            <a:avLst/>
          </a:prstGeom>
          <a:solidFill>
            <a:srgbClr val="000066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auto">
          <a:xfrm rot="5400000">
            <a:off x="7070657" y="1993323"/>
            <a:ext cx="69579" cy="393691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D28C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5" name="Text Box 8"/>
          <p:cNvSpPr txBox="1">
            <a:spLocks noChangeArrowheads="1"/>
          </p:cNvSpPr>
          <p:nvPr/>
        </p:nvSpPr>
        <p:spPr bwMode="auto">
          <a:xfrm>
            <a:off x="7525384" y="2057452"/>
            <a:ext cx="152227" cy="29764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1800" b="0" baseline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6" name="Rectangle 9"/>
          <p:cNvSpPr>
            <a:spLocks noChangeArrowheads="1"/>
          </p:cNvSpPr>
          <p:nvPr/>
        </p:nvSpPr>
        <p:spPr bwMode="auto">
          <a:xfrm>
            <a:off x="7968018" y="2168264"/>
            <a:ext cx="60366" cy="543748"/>
          </a:xfrm>
          <a:prstGeom prst="rect">
            <a:avLst/>
          </a:prstGeom>
          <a:solidFill>
            <a:srgbClr val="000066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7" name="Text Box 10"/>
          <p:cNvSpPr txBox="1">
            <a:spLocks noChangeArrowheads="1"/>
          </p:cNvSpPr>
          <p:nvPr/>
        </p:nvSpPr>
        <p:spPr bwMode="auto">
          <a:xfrm>
            <a:off x="7431970" y="1995854"/>
            <a:ext cx="319318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b="0" baseline="0" dirty="0">
                <a:solidFill>
                  <a:schemeClr val="tx1"/>
                </a:solidFill>
                <a:latin typeface="Arial" charset="0"/>
                <a:cs typeface="Arial" charset="0"/>
              </a:rPr>
              <a:t>+</a:t>
            </a:r>
          </a:p>
        </p:txBody>
      </p:sp>
      <p:sp>
        <p:nvSpPr>
          <p:cNvPr id="108" name="Rectangle 11"/>
          <p:cNvSpPr>
            <a:spLocks noChangeArrowheads="1"/>
          </p:cNvSpPr>
          <p:nvPr/>
        </p:nvSpPr>
        <p:spPr bwMode="auto">
          <a:xfrm rot="2700000">
            <a:off x="6932818" y="1730207"/>
            <a:ext cx="64425" cy="422562"/>
          </a:xfrm>
          <a:prstGeom prst="rect">
            <a:avLst/>
          </a:prstGeom>
          <a:solidFill>
            <a:srgbClr val="9B994D"/>
          </a:solidFill>
          <a:ln w="19050" cap="sq" algn="ctr">
            <a:solidFill>
              <a:srgbClr val="9B994D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9" name="Rectangle 12"/>
          <p:cNvSpPr>
            <a:spLocks noChangeArrowheads="1"/>
          </p:cNvSpPr>
          <p:nvPr/>
        </p:nvSpPr>
        <p:spPr bwMode="auto">
          <a:xfrm rot="5400000">
            <a:off x="8276364" y="1992034"/>
            <a:ext cx="69579" cy="393691"/>
          </a:xfrm>
          <a:prstGeom prst="rect">
            <a:avLst/>
          </a:prstGeom>
          <a:solidFill>
            <a:srgbClr val="D28C00"/>
          </a:solidFill>
          <a:ln w="19050" cap="sq" algn="ctr">
            <a:solidFill>
              <a:srgbClr val="D28C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0" name="Rectangle 13"/>
          <p:cNvSpPr>
            <a:spLocks noChangeArrowheads="1"/>
          </p:cNvSpPr>
          <p:nvPr/>
        </p:nvSpPr>
        <p:spPr bwMode="auto">
          <a:xfrm rot="2700000">
            <a:off x="8138525" y="1728918"/>
            <a:ext cx="64425" cy="422562"/>
          </a:xfrm>
          <a:prstGeom prst="rect">
            <a:avLst/>
          </a:prstGeom>
          <a:solidFill>
            <a:srgbClr val="9B994D"/>
          </a:solidFill>
          <a:ln w="19050" cap="sq" algn="ctr">
            <a:solidFill>
              <a:srgbClr val="9B994D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1" name="Text Box 14"/>
          <p:cNvSpPr txBox="1">
            <a:spLocks noChangeArrowheads="1"/>
          </p:cNvSpPr>
          <p:nvPr/>
        </p:nvSpPr>
        <p:spPr bwMode="auto">
          <a:xfrm>
            <a:off x="6213418" y="2031682"/>
            <a:ext cx="373820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≈</a:t>
            </a:r>
            <a:endParaRPr lang="en-US" sz="1800" b="0" baseline="0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pic>
        <p:nvPicPr>
          <p:cNvPr id="112" name="Picture 1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919222" y="2588315"/>
            <a:ext cx="158736" cy="117010"/>
          </a:xfrm>
          <a:prstGeom prst="rect">
            <a:avLst/>
          </a:prstGeom>
          <a:noFill/>
          <a:ln/>
          <a:effectLst/>
        </p:spPr>
      </p:pic>
      <p:pic>
        <p:nvPicPr>
          <p:cNvPr id="113" name="Picture 1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9179" y="1973996"/>
            <a:ext cx="158736" cy="141419"/>
          </a:xfrm>
          <a:prstGeom prst="rect">
            <a:avLst/>
          </a:prstGeom>
          <a:noFill/>
          <a:ln/>
          <a:effectLst/>
        </p:spPr>
      </p:pic>
      <p:pic>
        <p:nvPicPr>
          <p:cNvPr id="114" name="Picture 1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582046" y="2031682"/>
            <a:ext cx="166418" cy="144692"/>
          </a:xfrm>
          <a:prstGeom prst="rect">
            <a:avLst/>
          </a:prstGeom>
          <a:noFill/>
          <a:ln/>
          <a:effectLst/>
        </p:spPr>
      </p:pic>
      <p:pic>
        <p:nvPicPr>
          <p:cNvPr id="115" name="Picture 1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05591" y="1738215"/>
            <a:ext cx="158736" cy="122915"/>
          </a:xfrm>
          <a:prstGeom prst="rect">
            <a:avLst/>
          </a:prstGeom>
          <a:noFill/>
          <a:ln/>
          <a:effectLst/>
        </p:spPr>
      </p:pic>
      <p:pic>
        <p:nvPicPr>
          <p:cNvPr id="116" name="Picture 1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382796" y="1717113"/>
            <a:ext cx="145902" cy="109536"/>
          </a:xfrm>
          <a:prstGeom prst="rect">
            <a:avLst/>
          </a:prstGeom>
          <a:noFill/>
          <a:ln/>
          <a:effectLst/>
        </p:spPr>
      </p:pic>
      <p:pic>
        <p:nvPicPr>
          <p:cNvPr id="117" name="Picture 21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8104" y="1484784"/>
            <a:ext cx="203407" cy="19971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  <p:grpSp>
        <p:nvGrpSpPr>
          <p:cNvPr id="118" name="Group 39"/>
          <p:cNvGrpSpPr/>
          <p:nvPr/>
        </p:nvGrpSpPr>
        <p:grpSpPr bwMode="auto">
          <a:xfrm>
            <a:off x="5447032" y="1840984"/>
            <a:ext cx="755887" cy="865874"/>
            <a:chOff x="1524000" y="2895600"/>
            <a:chExt cx="914400" cy="1066800"/>
          </a:xfrm>
        </p:grpSpPr>
        <p:sp>
          <p:nvSpPr>
            <p:cNvPr id="119" name="Cube 118"/>
            <p:cNvSpPr/>
            <p:nvPr/>
          </p:nvSpPr>
          <p:spPr bwMode="auto">
            <a:xfrm>
              <a:off x="1524000" y="2895600"/>
              <a:ext cx="914400" cy="1066800"/>
            </a:xfrm>
            <a:prstGeom prst="cube">
              <a:avLst/>
            </a:prstGeom>
            <a:solidFill>
              <a:srgbClr val="DBE6FD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/>
            <p:cNvSpPr/>
            <p:nvPr/>
          </p:nvSpPr>
          <p:spPr bwMode="auto">
            <a:xfrm>
              <a:off x="1644590" y="32004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Cube 120"/>
            <p:cNvSpPr/>
            <p:nvPr/>
          </p:nvSpPr>
          <p:spPr bwMode="auto">
            <a:xfrm>
              <a:off x="1936810" y="29718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Cube 121"/>
            <p:cNvSpPr/>
            <p:nvPr/>
          </p:nvSpPr>
          <p:spPr bwMode="auto">
            <a:xfrm>
              <a:off x="1796990" y="3505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Cube 122"/>
            <p:cNvSpPr/>
            <p:nvPr/>
          </p:nvSpPr>
          <p:spPr bwMode="auto">
            <a:xfrm>
              <a:off x="1981200" y="32766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Cube 123"/>
            <p:cNvSpPr/>
            <p:nvPr/>
          </p:nvSpPr>
          <p:spPr bwMode="auto">
            <a:xfrm>
              <a:off x="2057400" y="37338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Cube 124"/>
            <p:cNvSpPr/>
            <p:nvPr/>
          </p:nvSpPr>
          <p:spPr bwMode="auto">
            <a:xfrm>
              <a:off x="2254190" y="3505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Cube 125"/>
            <p:cNvSpPr/>
            <p:nvPr/>
          </p:nvSpPr>
          <p:spPr bwMode="auto">
            <a:xfrm>
              <a:off x="2254190" y="3124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Cube 126"/>
            <p:cNvSpPr/>
            <p:nvPr/>
          </p:nvSpPr>
          <p:spPr bwMode="auto">
            <a:xfrm>
              <a:off x="1568390" y="37338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Cube 127"/>
            <p:cNvSpPr/>
            <p:nvPr/>
          </p:nvSpPr>
          <p:spPr bwMode="auto">
            <a:xfrm>
              <a:off x="1752600" y="28956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Cube 128"/>
            <p:cNvSpPr/>
            <p:nvPr/>
          </p:nvSpPr>
          <p:spPr bwMode="auto">
            <a:xfrm>
              <a:off x="1796990" y="38100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Cube 129"/>
            <p:cNvSpPr/>
            <p:nvPr/>
          </p:nvSpPr>
          <p:spPr bwMode="auto">
            <a:xfrm>
              <a:off x="2057400" y="3505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Cube 130"/>
            <p:cNvSpPr/>
            <p:nvPr/>
          </p:nvSpPr>
          <p:spPr bwMode="auto">
            <a:xfrm>
              <a:off x="1524000" y="34290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Cube 131"/>
            <p:cNvSpPr/>
            <p:nvPr/>
          </p:nvSpPr>
          <p:spPr bwMode="auto">
            <a:xfrm>
              <a:off x="2133600" y="28956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Cube 132"/>
            <p:cNvSpPr/>
            <p:nvPr/>
          </p:nvSpPr>
          <p:spPr bwMode="auto">
            <a:xfrm>
              <a:off x="1796990" y="32004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4" name="Picture 133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076764" y="2598077"/>
            <a:ext cx="166674" cy="119052"/>
          </a:xfrm>
          <a:prstGeom prst="rect">
            <a:avLst/>
          </a:prstGeom>
          <a:noFill/>
          <a:ln/>
          <a:effectLst/>
        </p:spPr>
      </p:pic>
      <p:pic>
        <p:nvPicPr>
          <p:cNvPr id="135" name="Picture 134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228184" y="5661248"/>
            <a:ext cx="1869163" cy="354292"/>
          </a:xfrm>
          <a:prstGeom prst="rect">
            <a:avLst/>
          </a:prstGeom>
          <a:noFill/>
          <a:ln/>
          <a:effectLst/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62" y="2067704"/>
            <a:ext cx="181944" cy="163312"/>
          </a:xfrm>
          <a:prstGeom prst="rect">
            <a:avLst/>
          </a:prstGeom>
          <a:noFill/>
          <a:ln/>
          <a:effectLst/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2060848"/>
            <a:ext cx="187424" cy="163312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6931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A2E5EE3-A0FC-4420-8515-E324AE3E55BA}"/>
              </a:ext>
            </a:extLst>
          </p:cNvPr>
          <p:cNvGrpSpPr/>
          <p:nvPr/>
        </p:nvGrpSpPr>
        <p:grpSpPr>
          <a:xfrm>
            <a:off x="506304" y="4181812"/>
            <a:ext cx="4953929" cy="2432304"/>
            <a:chOff x="506304" y="4181812"/>
            <a:chExt cx="4953929" cy="243230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1F9E36-EAF3-47D4-9ADF-69AFA991CCA2}"/>
                </a:ext>
              </a:extLst>
            </p:cNvPr>
            <p:cNvGrpSpPr/>
            <p:nvPr/>
          </p:nvGrpSpPr>
          <p:grpSpPr>
            <a:xfrm>
              <a:off x="506304" y="4884297"/>
              <a:ext cx="1833448" cy="364434"/>
              <a:chOff x="506304" y="4209797"/>
              <a:chExt cx="1833448" cy="364434"/>
            </a:xfrm>
          </p:grpSpPr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AFCD18E8-DCB9-4C0E-A62D-DA715ADAAA45}"/>
                  </a:ext>
                </a:extLst>
              </p:cNvPr>
              <p:cNvSpPr/>
              <p:nvPr/>
            </p:nvSpPr>
            <p:spPr bwMode="auto">
              <a:xfrm>
                <a:off x="506304" y="4209797"/>
                <a:ext cx="1133474" cy="364434"/>
              </a:xfrm>
              <a:prstGeom prst="cube">
                <a:avLst>
                  <a:gd name="adj" fmla="val 80580"/>
                </a:avLst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5616475-9CE2-43E3-96A4-6DD37F36DC58}"/>
                  </a:ext>
                </a:extLst>
              </p:cNvPr>
              <p:cNvCxnSpPr/>
              <p:nvPr/>
            </p:nvCxnSpPr>
            <p:spPr>
              <a:xfrm>
                <a:off x="1903831" y="4409844"/>
                <a:ext cx="43592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A12E84F-FE6C-4601-A888-2C53AD4D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0656" y="4181812"/>
              <a:ext cx="3239577" cy="2432304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ED0864F-BF68-4DD0-A45B-9167619EA199}"/>
              </a:ext>
            </a:extLst>
          </p:cNvPr>
          <p:cNvSpPr/>
          <p:nvPr/>
        </p:nvSpPr>
        <p:spPr>
          <a:xfrm>
            <a:off x="7524328" y="6163692"/>
            <a:ext cx="1584176" cy="649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7572BA-A587-41FB-8F57-79E25B990B04}"/>
              </a:ext>
            </a:extLst>
          </p:cNvPr>
          <p:cNvGrpSpPr/>
          <p:nvPr/>
        </p:nvGrpSpPr>
        <p:grpSpPr>
          <a:xfrm>
            <a:off x="506304" y="1268760"/>
            <a:ext cx="4857784" cy="2432891"/>
            <a:chOff x="506304" y="1268760"/>
            <a:chExt cx="4857784" cy="2432891"/>
          </a:xfrm>
        </p:grpSpPr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6C162A72-24F3-4D6E-9F2C-E1C52C28A4AF}"/>
                </a:ext>
              </a:extLst>
            </p:cNvPr>
            <p:cNvSpPr/>
            <p:nvPr/>
          </p:nvSpPr>
          <p:spPr bwMode="auto">
            <a:xfrm>
              <a:off x="506304" y="2020715"/>
              <a:ext cx="1133474" cy="364434"/>
            </a:xfrm>
            <a:prstGeom prst="cube">
              <a:avLst>
                <a:gd name="adj" fmla="val 8058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00" b="1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C17F0E-DFB2-4328-A4FB-71B63080A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3728" y="1268760"/>
              <a:ext cx="3240360" cy="2432891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743607D-1756-4443-8808-B237CFA825D6}"/>
                </a:ext>
              </a:extLst>
            </p:cNvPr>
            <p:cNvCxnSpPr/>
            <p:nvPr/>
          </p:nvCxnSpPr>
          <p:spPr>
            <a:xfrm>
              <a:off x="1903831" y="2133711"/>
              <a:ext cx="43592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CP-WOPT can accurately capture the factors even with high amounts of   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missing data!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8837FA-AB51-4946-AFDF-1DA777FF6D8C}"/>
              </a:ext>
            </a:extLst>
          </p:cNvPr>
          <p:cNvGrpSpPr/>
          <p:nvPr/>
        </p:nvGrpSpPr>
        <p:grpSpPr>
          <a:xfrm>
            <a:off x="179512" y="1871524"/>
            <a:ext cx="2110337" cy="1550620"/>
            <a:chOff x="358189" y="2421488"/>
            <a:chExt cx="2110337" cy="1550620"/>
          </a:xfrm>
        </p:grpSpPr>
        <p:grpSp>
          <p:nvGrpSpPr>
            <p:cNvPr id="6" name="Group 33">
              <a:extLst>
                <a:ext uri="{FF2B5EF4-FFF2-40B4-BE49-F238E27FC236}">
                  <a16:creationId xmlns:a16="http://schemas.microsoft.com/office/drawing/2014/main" id="{B6159FBC-82A0-4C78-89D0-80A2A8B68985}"/>
                </a:ext>
              </a:extLst>
            </p:cNvPr>
            <p:cNvGrpSpPr/>
            <p:nvPr/>
          </p:nvGrpSpPr>
          <p:grpSpPr>
            <a:xfrm>
              <a:off x="684980" y="2421488"/>
              <a:ext cx="1133475" cy="1143000"/>
              <a:chOff x="2307704" y="2671936"/>
              <a:chExt cx="1133475" cy="1143000"/>
            </a:xfrm>
          </p:grpSpPr>
          <p:sp>
            <p:nvSpPr>
              <p:cNvPr id="11" name="AutoShape 4">
                <a:extLst>
                  <a:ext uri="{FF2B5EF4-FFF2-40B4-BE49-F238E27FC236}">
                    <a16:creationId xmlns:a16="http://schemas.microsoft.com/office/drawing/2014/main" id="{34E3B12A-A9F6-4073-B16A-B5C42ED3B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704" y="2671936"/>
                <a:ext cx="1133475" cy="1143000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12" name="Picture 62" descr="txp_fig">
                <a:extLst>
                  <a:ext uri="{FF2B5EF4-FFF2-40B4-BE49-F238E27FC236}">
                    <a16:creationId xmlns:a16="http://schemas.microsoft.com/office/drawing/2014/main" id="{474CCF49-3832-4A69-AF34-FB48E358FD82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612504" y="3245936"/>
                <a:ext cx="260350" cy="21748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CDDF4-E36F-4D02-8023-725DC36CAB89}"/>
                </a:ext>
              </a:extLst>
            </p:cNvPr>
            <p:cNvSpPr txBox="1"/>
            <p:nvPr/>
          </p:nvSpPr>
          <p:spPr>
            <a:xfrm rot="16200000">
              <a:off x="19635" y="302222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mixtures</a:t>
              </a:r>
              <a:endParaRPr lang="en-US" sz="1200" b="1" baseline="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A3CD47-E513-4715-88D8-4656EC0BB5B9}"/>
                </a:ext>
              </a:extLst>
            </p:cNvPr>
            <p:cNvSpPr txBox="1"/>
            <p:nvPr/>
          </p:nvSpPr>
          <p:spPr>
            <a:xfrm>
              <a:off x="612538" y="3695109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emission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F848FC-F2E2-4559-849B-BEF5891A881A}"/>
                </a:ext>
              </a:extLst>
            </p:cNvPr>
            <p:cNvSpPr txBox="1"/>
            <p:nvPr/>
          </p:nvSpPr>
          <p:spPr>
            <a:xfrm rot="18950494">
              <a:off x="1424650" y="3331589"/>
              <a:ext cx="1043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excitation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F4F752-D6D5-4A4B-A7E9-896B83D32F22}"/>
              </a:ext>
            </a:extLst>
          </p:cNvPr>
          <p:cNvGrpSpPr/>
          <p:nvPr/>
        </p:nvGrpSpPr>
        <p:grpSpPr>
          <a:xfrm>
            <a:off x="179512" y="4249697"/>
            <a:ext cx="2110337" cy="2052495"/>
            <a:chOff x="179512" y="3575197"/>
            <a:chExt cx="2110337" cy="205249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8406AC9-9357-485E-A418-982DE0ABB70F}"/>
                </a:ext>
              </a:extLst>
            </p:cNvPr>
            <p:cNvGrpSpPr/>
            <p:nvPr/>
          </p:nvGrpSpPr>
          <p:grpSpPr>
            <a:xfrm>
              <a:off x="179512" y="3968328"/>
              <a:ext cx="2110337" cy="1659364"/>
              <a:chOff x="358189" y="2312744"/>
              <a:chExt cx="2110337" cy="1659364"/>
            </a:xfrm>
          </p:grpSpPr>
          <p:grpSp>
            <p:nvGrpSpPr>
              <p:cNvPr id="21" name="Group 33">
                <a:extLst>
                  <a:ext uri="{FF2B5EF4-FFF2-40B4-BE49-F238E27FC236}">
                    <a16:creationId xmlns:a16="http://schemas.microsoft.com/office/drawing/2014/main" id="{C05F2BC7-C5A9-4C31-B37C-04C9F610E14A}"/>
                  </a:ext>
                </a:extLst>
              </p:cNvPr>
              <p:cNvGrpSpPr/>
              <p:nvPr/>
            </p:nvGrpSpPr>
            <p:grpSpPr>
              <a:xfrm>
                <a:off x="491354" y="2312744"/>
                <a:ext cx="1327101" cy="1251744"/>
                <a:chOff x="2114078" y="2563192"/>
                <a:chExt cx="1327101" cy="1251744"/>
              </a:xfrm>
            </p:grpSpPr>
            <p:sp>
              <p:nvSpPr>
                <p:cNvPr id="25" name="AutoShape 4">
                  <a:extLst>
                    <a:ext uri="{FF2B5EF4-FFF2-40B4-BE49-F238E27FC236}">
                      <a16:creationId xmlns:a16="http://schemas.microsoft.com/office/drawing/2014/main" id="{B717F16A-B638-4164-A100-865939AF4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7704" y="2671936"/>
                  <a:ext cx="1133475" cy="1143000"/>
                </a:xfrm>
                <a:prstGeom prst="cube">
                  <a:avLst>
                    <a:gd name="adj" fmla="val 25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endParaRPr lang="en-US" sz="1800" b="0" baseline="0">
                    <a:solidFill>
                      <a:schemeClr val="tx1"/>
                    </a:solidFill>
                    <a:latin typeface="cmsy8" pitchFamily="34" charset="0"/>
                    <a:cs typeface="Arial" charset="0"/>
                  </a:endParaRPr>
                </a:p>
              </p:txBody>
            </p:sp>
            <p:pic>
              <p:nvPicPr>
                <p:cNvPr id="26" name="Picture 62" descr="txp_fig">
                  <a:extLst>
                    <a:ext uri="{FF2B5EF4-FFF2-40B4-BE49-F238E27FC236}">
                      <a16:creationId xmlns:a16="http://schemas.microsoft.com/office/drawing/2014/main" id="{750DCDD6-6709-4BB8-8340-6A28D44713CA}"/>
                    </a:ext>
                  </a:extLst>
                </p:cNvPr>
                <p:cNvPicPr>
                  <a:picLocks noChangeAspect="1" noChangeArrowheads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2114078" y="2563192"/>
                  <a:ext cx="260350" cy="217488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748879-CF2D-4D96-9433-5C6991938B24}"/>
                  </a:ext>
                </a:extLst>
              </p:cNvPr>
              <p:cNvSpPr txBox="1"/>
              <p:nvPr/>
            </p:nvSpPr>
            <p:spPr>
              <a:xfrm rot="16200000">
                <a:off x="19635" y="3022229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rgbClr val="000000"/>
                    </a:solidFill>
                  </a:rPr>
                  <a:t>mixtures</a:t>
                </a:r>
                <a:endParaRPr lang="en-US" sz="1200" b="1" baseline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5985C6-86D6-44E4-A272-59B199E987DB}"/>
                  </a:ext>
                </a:extLst>
              </p:cNvPr>
              <p:cNvSpPr txBox="1"/>
              <p:nvPr/>
            </p:nvSpPr>
            <p:spPr>
              <a:xfrm>
                <a:off x="612538" y="3695109"/>
                <a:ext cx="9541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emission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56FDC2-3681-4A76-8D1E-9E34924C8775}"/>
                  </a:ext>
                </a:extLst>
              </p:cNvPr>
              <p:cNvSpPr txBox="1"/>
              <p:nvPr/>
            </p:nvSpPr>
            <p:spPr>
              <a:xfrm rot="18950494">
                <a:off x="1424650" y="3331589"/>
                <a:ext cx="104387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baseline="0" dirty="0">
                    <a:solidFill>
                      <a:srgbClr val="000000"/>
                    </a:solidFill>
                  </a:rPr>
                  <a:t>excitation</a:t>
                </a:r>
              </a:p>
            </p:txBody>
          </p:sp>
        </p:grpSp>
        <p:grpSp>
          <p:nvGrpSpPr>
            <p:cNvPr id="27" name="Group 168">
              <a:extLst>
                <a:ext uri="{FF2B5EF4-FFF2-40B4-BE49-F238E27FC236}">
                  <a16:creationId xmlns:a16="http://schemas.microsoft.com/office/drawing/2014/main" id="{1D25B233-AAAB-47A3-835D-5E248C0A8E38}"/>
                </a:ext>
              </a:extLst>
            </p:cNvPr>
            <p:cNvGrpSpPr/>
            <p:nvPr/>
          </p:nvGrpSpPr>
          <p:grpSpPr>
            <a:xfrm>
              <a:off x="611560" y="4149080"/>
              <a:ext cx="936104" cy="1005173"/>
              <a:chOff x="794305" y="5329500"/>
              <a:chExt cx="810296" cy="1005173"/>
            </a:xfrm>
            <a:solidFill>
              <a:srgbClr val="595E48"/>
            </a:solidFill>
          </p:grpSpPr>
          <p:sp>
            <p:nvSpPr>
              <p:cNvPr id="29" name="Cube 28">
                <a:extLst>
                  <a:ext uri="{FF2B5EF4-FFF2-40B4-BE49-F238E27FC236}">
                    <a16:creationId xmlns:a16="http://schemas.microsoft.com/office/drawing/2014/main" id="{0E461B50-FC54-4ED8-A43F-640638B88CC4}"/>
                  </a:ext>
                </a:extLst>
              </p:cNvPr>
              <p:cNvSpPr/>
              <p:nvPr/>
            </p:nvSpPr>
            <p:spPr>
              <a:xfrm>
                <a:off x="909157" y="5616692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Cube 29">
                <a:extLst>
                  <a:ext uri="{FF2B5EF4-FFF2-40B4-BE49-F238E27FC236}">
                    <a16:creationId xmlns:a16="http://schemas.microsoft.com/office/drawing/2014/main" id="{A3430C51-06BE-4559-BD5F-D39FA852BE49}"/>
                  </a:ext>
                </a:extLst>
              </p:cNvPr>
              <p:cNvSpPr/>
              <p:nvPr/>
            </p:nvSpPr>
            <p:spPr>
              <a:xfrm>
                <a:off x="1187471" y="5401298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Cube 30">
                <a:extLst>
                  <a:ext uri="{FF2B5EF4-FFF2-40B4-BE49-F238E27FC236}">
                    <a16:creationId xmlns:a16="http://schemas.microsoft.com/office/drawing/2014/main" id="{2EEC2D2A-06FA-4DF5-BD8C-862553F93842}"/>
                  </a:ext>
                </a:extLst>
              </p:cNvPr>
              <p:cNvSpPr/>
              <p:nvPr/>
            </p:nvSpPr>
            <p:spPr>
              <a:xfrm>
                <a:off x="1054305" y="5903884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71B961AF-529B-4D40-B29D-D752B00A7778}"/>
                  </a:ext>
                </a:extLst>
              </p:cNvPr>
              <p:cNvSpPr/>
              <p:nvPr/>
            </p:nvSpPr>
            <p:spPr>
              <a:xfrm>
                <a:off x="1229749" y="5688490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E4C5F9C2-22A4-4766-BCB1-33CA98624F1F}"/>
                  </a:ext>
                </a:extLst>
              </p:cNvPr>
              <p:cNvSpPr/>
              <p:nvPr/>
            </p:nvSpPr>
            <p:spPr>
              <a:xfrm>
                <a:off x="1302323" y="6119278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48403F0F-6B5C-4132-A54A-6A076F39CBB6}"/>
                  </a:ext>
                </a:extLst>
              </p:cNvPr>
              <p:cNvSpPr/>
              <p:nvPr/>
            </p:nvSpPr>
            <p:spPr>
              <a:xfrm>
                <a:off x="1489749" y="5903884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2C10B3E6-60FA-439C-9D73-2082F853BDB8}"/>
                  </a:ext>
                </a:extLst>
              </p:cNvPr>
              <p:cNvSpPr/>
              <p:nvPr/>
            </p:nvSpPr>
            <p:spPr>
              <a:xfrm>
                <a:off x="1489749" y="5544894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CDD8F495-2F02-46CA-AD86-EFDB3C628569}"/>
                  </a:ext>
                </a:extLst>
              </p:cNvPr>
              <p:cNvSpPr/>
              <p:nvPr/>
            </p:nvSpPr>
            <p:spPr>
              <a:xfrm>
                <a:off x="836583" y="6119278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33DABC13-E717-4BD8-A41D-4E7A015CADBF}"/>
                  </a:ext>
                </a:extLst>
              </p:cNvPr>
              <p:cNvSpPr/>
              <p:nvPr/>
            </p:nvSpPr>
            <p:spPr>
              <a:xfrm>
                <a:off x="1012027" y="5329500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B25CC735-8345-41C5-B3DD-5D65E1D29DF6}"/>
                  </a:ext>
                </a:extLst>
              </p:cNvPr>
              <p:cNvSpPr/>
              <p:nvPr/>
            </p:nvSpPr>
            <p:spPr>
              <a:xfrm>
                <a:off x="1054305" y="6191076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15C3E1F9-B81F-4C7E-A76C-1FAEDDAA2EA3}"/>
                  </a:ext>
                </a:extLst>
              </p:cNvPr>
              <p:cNvSpPr/>
              <p:nvPr/>
            </p:nvSpPr>
            <p:spPr>
              <a:xfrm>
                <a:off x="1302323" y="5903884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A4D547BE-637C-4462-B12A-31A572B6E2BC}"/>
                  </a:ext>
                </a:extLst>
              </p:cNvPr>
              <p:cNvSpPr/>
              <p:nvPr/>
            </p:nvSpPr>
            <p:spPr>
              <a:xfrm>
                <a:off x="794305" y="5832086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69B71378-F1DF-42D1-AC79-011365D8F1FC}"/>
                  </a:ext>
                </a:extLst>
              </p:cNvPr>
              <p:cNvSpPr/>
              <p:nvPr/>
            </p:nvSpPr>
            <p:spPr>
              <a:xfrm>
                <a:off x="1374897" y="5329500"/>
                <a:ext cx="114852" cy="143597"/>
              </a:xfrm>
              <a:prstGeom prst="cub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74381D-B085-40A8-804A-78883AF6E013}"/>
                </a:ext>
              </a:extLst>
            </p:cNvPr>
            <p:cNvSpPr txBox="1"/>
            <p:nvPr/>
          </p:nvSpPr>
          <p:spPr>
            <a:xfrm>
              <a:off x="230950" y="3575197"/>
              <a:ext cx="1758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baseline="0" dirty="0">
                  <a:solidFill>
                    <a:srgbClr val="000000"/>
                  </a:solidFill>
                </a:rPr>
                <a:t>50% Missing Data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ED433367-9CA7-4026-9ADA-C06386BED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0341" y="3916202"/>
            <a:ext cx="3653659" cy="274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77AF1E3-F3B6-4037-8B79-3C3BC88FE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6853" y="1013549"/>
            <a:ext cx="365365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4DD8DE7-2EF7-44C6-9400-8B76E0B2E6E0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956376" y="5877272"/>
            <a:ext cx="1187624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5496" y="908720"/>
            <a:ext cx="4211961" cy="639762"/>
          </a:xfrm>
        </p:spPr>
        <p:txBody>
          <a:bodyPr>
            <a:noAutofit/>
          </a:bodyPr>
          <a:lstStyle/>
          <a:p>
            <a:pPr algn="ctr"/>
            <a:endParaRPr lang="en-US" sz="1400" dirty="0"/>
          </a:p>
          <a:p>
            <a:pPr algn="ctr"/>
            <a:r>
              <a:rPr lang="en-US" sz="1400" dirty="0"/>
              <a:t>500 x 500 x 500 with 99% missing </a:t>
            </a:r>
          </a:p>
          <a:p>
            <a:pPr algn="ctr"/>
            <a:r>
              <a:rPr lang="en-US" sz="1400" dirty="0"/>
              <a:t>entries (i.e., 1.25 million known entries)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788024" y="917030"/>
            <a:ext cx="4320480" cy="639762"/>
          </a:xfrm>
        </p:spPr>
        <p:txBody>
          <a:bodyPr>
            <a:noAutofit/>
          </a:bodyPr>
          <a:lstStyle/>
          <a:p>
            <a:pPr algn="ctr"/>
            <a:r>
              <a:rPr lang="en-US" sz="1400" dirty="0"/>
              <a:t>1000 x 1000 x 1000 with 99.5% missing entries (i.e., 5 million known entries)</a:t>
            </a:r>
          </a:p>
        </p:txBody>
      </p:sp>
      <p:pic>
        <p:nvPicPr>
          <p:cNvPr id="13" name="Picture 3" descr="C:\Documents and Settings\tgkolda\My Documents\Active Work\multiway\papers\cp_missingdata_journal\Big1000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2316832"/>
            <a:ext cx="4316288" cy="3200400"/>
          </a:xfrm>
          <a:prstGeom prst="rect">
            <a:avLst/>
          </a:prstGeom>
          <a:noFill/>
        </p:spPr>
      </p:pic>
      <p:pic>
        <p:nvPicPr>
          <p:cNvPr id="15" name="Picture 2" descr="C:\Documents and Settings\tgkolda\My Documents\Active Work\multiway\papers\cp_missingdata_journal\Big50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783" y="2316832"/>
            <a:ext cx="4267201" cy="32004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043608" y="1676439"/>
            <a:ext cx="2537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01A1E"/>
                </a:solidFill>
              </a:rPr>
              <a:t>Dense storage = 1GB</a:t>
            </a:r>
          </a:p>
          <a:p>
            <a:r>
              <a:rPr lang="en-US" sz="1400" b="1" dirty="0">
                <a:solidFill>
                  <a:srgbClr val="901A1E"/>
                </a:solidFill>
              </a:rPr>
              <a:t>Sparse storage = 40MB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89447" y="1695182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01A1E"/>
                </a:solidFill>
              </a:rPr>
              <a:t>Dense storage = 8GB</a:t>
            </a:r>
          </a:p>
          <a:p>
            <a:r>
              <a:rPr lang="en-US" sz="1400" b="1" dirty="0">
                <a:solidFill>
                  <a:srgbClr val="901A1E"/>
                </a:solidFill>
              </a:rPr>
              <a:t>Sparse storage = 160MB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0" y="17107"/>
            <a:ext cx="878497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CP-WOPT scales to large problems!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 bwMode="auto">
          <a:xfrm>
            <a:off x="5580112" y="5885582"/>
            <a:ext cx="3384376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b="1">
                <a:solidFill>
                  <a:srgbClr val="212121"/>
                </a:solidFill>
                <a:latin typeface="+mn-lt"/>
                <a:ea typeface="ＭＳ Ｐゴシック" pitchFamily="-65" charset="-128"/>
                <a:cs typeface="+mn-cs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b="1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b="1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rgbClr val="21212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rgbClr val="21212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rgbClr val="21212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rgbClr val="212121"/>
                </a:solidFill>
                <a:latin typeface="+mn-lt"/>
              </a:defRPr>
            </a:lvl9pPr>
          </a:lstStyle>
          <a:p>
            <a:pPr algn="ctr"/>
            <a:r>
              <a:rPr lang="en-US" sz="1400" kern="0" dirty="0"/>
              <a:t>On a Linux workstation with 2 Quad-Core Intel Xeon 3.0 GHz processors and 32 GB 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76" y="5916579"/>
            <a:ext cx="3998699" cy="752781"/>
          </a:xfrm>
          <a:prstGeom prst="rect">
            <a:avLst/>
          </a:prstGeom>
        </p:spPr>
      </p:pic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35496" y="5661248"/>
            <a:ext cx="4211961" cy="891513"/>
            <a:chOff x="3312" y="3408"/>
            <a:chExt cx="2445" cy="552"/>
          </a:xfrm>
        </p:grpSpPr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3361" y="3428"/>
              <a:ext cx="2396" cy="177"/>
            </a:xfrm>
            <a:prstGeom prst="rect">
              <a:avLst/>
            </a:prstGeom>
            <a:solidFill>
              <a:srgbClr val="901A1E"/>
            </a:solidFill>
            <a:ln w="31750" algn="ctr">
              <a:solidFill>
                <a:srgbClr val="6666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312" y="3408"/>
              <a:ext cx="2400" cy="150"/>
            </a:xfrm>
            <a:prstGeom prst="rect">
              <a:avLst/>
            </a:prstGeom>
            <a:noFill/>
            <a:ln w="38100" cap="sq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200" b="1" dirty="0">
                  <a:solidFill>
                    <a:schemeClr val="bg1"/>
                  </a:solidFill>
                  <a:latin typeface="Arial" charset="0"/>
                </a:rPr>
                <a:t>Factor Match Score</a:t>
              </a:r>
              <a:endParaRPr lang="en-US" sz="1200" b="1" baseline="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3357" y="3428"/>
              <a:ext cx="2400" cy="532"/>
            </a:xfrm>
            <a:prstGeom prst="rect">
              <a:avLst/>
            </a:prstGeom>
            <a:noFill/>
            <a:ln w="31750" algn="ctr">
              <a:solidFill>
                <a:srgbClr val="666666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1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27384"/>
            <a:ext cx="7772400" cy="11430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Application</a:t>
            </a:r>
            <a:r>
              <a:rPr lang="en-US" sz="1700" kern="0" baseline="-25000" dirty="0">
                <a:solidFill>
                  <a:schemeClr val="tx2"/>
                </a:solidFill>
                <a:ea typeface="ＭＳ Ｐゴシック" pitchFamily="-65" charset="-128"/>
              </a:rPr>
              <a:t>4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 (Neuroscience): We can capture underlying factors accurately from EEG data with missing channels</a:t>
            </a:r>
          </a:p>
        </p:txBody>
      </p:sp>
      <p:sp>
        <p:nvSpPr>
          <p:cNvPr id="987140" name="Text Box 4"/>
          <p:cNvSpPr txBox="1">
            <a:spLocks noChangeArrowheads="1"/>
          </p:cNvSpPr>
          <p:nvPr/>
        </p:nvSpPr>
        <p:spPr bwMode="auto">
          <a:xfrm>
            <a:off x="152400" y="1416050"/>
            <a:ext cx="8458200" cy="26468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sz="1400" b="1" dirty="0"/>
              <a:t>Goal:</a:t>
            </a:r>
            <a:r>
              <a:rPr lang="en-US" sz="1400" baseline="0" dirty="0">
                <a:solidFill>
                  <a:schemeClr val="tx1"/>
                </a:solidFill>
              </a:rPr>
              <a:t> </a:t>
            </a:r>
            <a:r>
              <a:rPr lang="en-US" sz="1400" b="0" baseline="0" dirty="0">
                <a:solidFill>
                  <a:schemeClr val="tx1"/>
                </a:solidFill>
              </a:rPr>
              <a:t>To differentiate between left and right hand stimulation</a:t>
            </a:r>
          </a:p>
        </p:txBody>
      </p:sp>
      <p:sp>
        <p:nvSpPr>
          <p:cNvPr id="987139" name="Text Box 3"/>
          <p:cNvSpPr txBox="1">
            <a:spLocks noChangeArrowheads="1"/>
          </p:cNvSpPr>
          <p:nvPr/>
        </p:nvSpPr>
        <p:spPr bwMode="auto">
          <a:xfrm>
            <a:off x="3024767" y="1752600"/>
            <a:ext cx="142204" cy="382591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4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87142" name="AutoShape 6"/>
          <p:cNvSpPr>
            <a:spLocks noChangeArrowheads="1"/>
          </p:cNvSpPr>
          <p:nvPr/>
        </p:nvSpPr>
        <p:spPr bwMode="auto">
          <a:xfrm>
            <a:off x="3768886" y="2005339"/>
            <a:ext cx="1115565" cy="868976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7143" name="AutoShape 7"/>
          <p:cNvSpPr>
            <a:spLocks noChangeArrowheads="1"/>
          </p:cNvSpPr>
          <p:nvPr/>
        </p:nvSpPr>
        <p:spPr bwMode="auto">
          <a:xfrm>
            <a:off x="3648748" y="2121202"/>
            <a:ext cx="1115565" cy="868976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7144" name="Text Box 8"/>
          <p:cNvSpPr txBox="1">
            <a:spLocks noChangeArrowheads="1"/>
          </p:cNvSpPr>
          <p:nvPr/>
        </p:nvSpPr>
        <p:spPr bwMode="auto">
          <a:xfrm rot="18991652">
            <a:off x="3067108" y="1834399"/>
            <a:ext cx="909223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baseline="0" dirty="0">
                <a:solidFill>
                  <a:schemeClr val="tx1"/>
                </a:solidFill>
              </a:rPr>
              <a:t>subjects</a:t>
            </a:r>
          </a:p>
        </p:txBody>
      </p:sp>
      <p:sp>
        <p:nvSpPr>
          <p:cNvPr id="987145" name="AutoShape 9"/>
          <p:cNvSpPr>
            <a:spLocks noChangeArrowheads="1"/>
          </p:cNvSpPr>
          <p:nvPr/>
        </p:nvSpPr>
        <p:spPr bwMode="auto">
          <a:xfrm>
            <a:off x="3531062" y="2237066"/>
            <a:ext cx="1115565" cy="868976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7146" name="Text Box 10"/>
          <p:cNvSpPr txBox="1">
            <a:spLocks noChangeArrowheads="1"/>
          </p:cNvSpPr>
          <p:nvPr/>
        </p:nvSpPr>
        <p:spPr bwMode="auto">
          <a:xfrm rot="16200000">
            <a:off x="2809206" y="2605579"/>
            <a:ext cx="950901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baseline="0" dirty="0">
                <a:solidFill>
                  <a:schemeClr val="tx1"/>
                </a:solidFill>
              </a:rPr>
              <a:t>channels</a:t>
            </a:r>
          </a:p>
        </p:txBody>
      </p:sp>
      <p:sp>
        <p:nvSpPr>
          <p:cNvPr id="987147" name="Text Box 11"/>
          <p:cNvSpPr txBox="1">
            <a:spLocks noChangeArrowheads="1"/>
          </p:cNvSpPr>
          <p:nvPr/>
        </p:nvSpPr>
        <p:spPr bwMode="auto">
          <a:xfrm>
            <a:off x="3429000" y="3133966"/>
            <a:ext cx="1510350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baseline="0" dirty="0">
                <a:solidFill>
                  <a:schemeClr val="tx1"/>
                </a:solidFill>
              </a:rPr>
              <a:t>time-frequency</a:t>
            </a:r>
          </a:p>
        </p:txBody>
      </p:sp>
      <p:sp>
        <p:nvSpPr>
          <p:cNvPr id="987148" name="Text Box 12"/>
          <p:cNvSpPr txBox="1">
            <a:spLocks noChangeArrowheads="1"/>
          </p:cNvSpPr>
          <p:nvPr/>
        </p:nvSpPr>
        <p:spPr bwMode="auto">
          <a:xfrm>
            <a:off x="4974783" y="2258790"/>
            <a:ext cx="466795" cy="707886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baseline="0" dirty="0">
                <a:solidFill>
                  <a:srgbClr val="FF3300"/>
                </a:solidFill>
              </a:rPr>
              <a:t>≈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590566" y="1981200"/>
            <a:ext cx="2683484" cy="1158635"/>
            <a:chOff x="2467" y="1344"/>
            <a:chExt cx="2189" cy="960"/>
          </a:xfrm>
        </p:grpSpPr>
        <p:sp>
          <p:nvSpPr>
            <p:cNvPr id="987150" name="Rectangle 14"/>
            <p:cNvSpPr>
              <a:spLocks noChangeArrowheads="1"/>
            </p:cNvSpPr>
            <p:nvPr/>
          </p:nvSpPr>
          <p:spPr bwMode="auto">
            <a:xfrm>
              <a:off x="2491" y="1819"/>
              <a:ext cx="47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1" name="Rectangle 15"/>
            <p:cNvSpPr>
              <a:spLocks noChangeArrowheads="1"/>
            </p:cNvSpPr>
            <p:nvPr/>
          </p:nvSpPr>
          <p:spPr bwMode="auto">
            <a:xfrm rot="5400000">
              <a:off x="2708" y="1686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2" name="Rectangle 16"/>
            <p:cNvSpPr>
              <a:spLocks noChangeArrowheads="1"/>
            </p:cNvSpPr>
            <p:nvPr/>
          </p:nvSpPr>
          <p:spPr bwMode="auto">
            <a:xfrm>
              <a:off x="3200" y="1819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3" name="Text Box 17"/>
            <p:cNvSpPr txBox="1">
              <a:spLocks noChangeArrowheads="1"/>
            </p:cNvSpPr>
            <p:nvPr/>
          </p:nvSpPr>
          <p:spPr bwMode="auto">
            <a:xfrm>
              <a:off x="2947" y="1722"/>
              <a:ext cx="200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987154" name="Rectangle 18"/>
            <p:cNvSpPr>
              <a:spLocks noChangeArrowheads="1"/>
            </p:cNvSpPr>
            <p:nvPr/>
          </p:nvSpPr>
          <p:spPr bwMode="auto">
            <a:xfrm rot="2700000">
              <a:off x="2603" y="1482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5" name="Rectangle 19"/>
            <p:cNvSpPr>
              <a:spLocks noChangeArrowheads="1"/>
            </p:cNvSpPr>
            <p:nvPr/>
          </p:nvSpPr>
          <p:spPr bwMode="auto">
            <a:xfrm rot="5400000">
              <a:off x="3468" y="1685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6" name="Rectangle 20"/>
            <p:cNvSpPr>
              <a:spLocks noChangeArrowheads="1"/>
            </p:cNvSpPr>
            <p:nvPr/>
          </p:nvSpPr>
          <p:spPr bwMode="auto">
            <a:xfrm rot="2700000">
              <a:off x="3363" y="1481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87157" name="Picture 2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93" y="2182"/>
              <a:ext cx="162" cy="12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58" name="Picture 22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95" y="2160"/>
              <a:ext cx="158" cy="1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59" name="Picture 2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37" y="1640"/>
              <a:ext cx="158" cy="14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0" name="Picture 24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22" y="1657"/>
              <a:ext cx="170" cy="14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1" name="Picture 25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41" y="1344"/>
              <a:ext cx="158" cy="12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2" name="Picture 26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37" y="1353"/>
              <a:ext cx="155" cy="11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sp>
          <p:nvSpPr>
            <p:cNvPr id="987163" name="Rectangle 27"/>
            <p:cNvSpPr>
              <a:spLocks noChangeArrowheads="1"/>
            </p:cNvSpPr>
            <p:nvPr/>
          </p:nvSpPr>
          <p:spPr bwMode="auto">
            <a:xfrm>
              <a:off x="4064" y="1838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64" name="Text Box 28"/>
            <p:cNvSpPr txBox="1">
              <a:spLocks noChangeArrowheads="1"/>
            </p:cNvSpPr>
            <p:nvPr/>
          </p:nvSpPr>
          <p:spPr bwMode="auto">
            <a:xfrm>
              <a:off x="3811" y="1741"/>
              <a:ext cx="200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987165" name="Rectangle 29"/>
            <p:cNvSpPr>
              <a:spLocks noChangeArrowheads="1"/>
            </p:cNvSpPr>
            <p:nvPr/>
          </p:nvSpPr>
          <p:spPr bwMode="auto">
            <a:xfrm rot="5400000">
              <a:off x="4332" y="1704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66" name="Rectangle 30"/>
            <p:cNvSpPr>
              <a:spLocks noChangeArrowheads="1"/>
            </p:cNvSpPr>
            <p:nvPr/>
          </p:nvSpPr>
          <p:spPr bwMode="auto">
            <a:xfrm rot="2700000">
              <a:off x="4227" y="1500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87167" name="Picture 31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62" y="2191"/>
              <a:ext cx="158" cy="1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8" name="Picture 32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86" y="1676"/>
              <a:ext cx="170" cy="14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9" name="Picture 33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01" y="1372"/>
              <a:ext cx="155" cy="11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50"/>
          <p:cNvGrpSpPr/>
          <p:nvPr/>
        </p:nvGrpSpPr>
        <p:grpSpPr>
          <a:xfrm>
            <a:off x="761999" y="1905000"/>
            <a:ext cx="1635135" cy="1376437"/>
            <a:chOff x="293466" y="1524000"/>
            <a:chExt cx="2036033" cy="1609946"/>
          </a:xfrm>
        </p:grpSpPr>
        <p:pic>
          <p:nvPicPr>
            <p:cNvPr id="52" name="Picture 60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04800" y="1524000"/>
              <a:ext cx="1981200" cy="1576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Rectangle 61"/>
            <p:cNvSpPr>
              <a:spLocks noChangeArrowheads="1"/>
            </p:cNvSpPr>
            <p:nvPr/>
          </p:nvSpPr>
          <p:spPr bwMode="auto">
            <a:xfrm>
              <a:off x="293466" y="2881952"/>
              <a:ext cx="2036033" cy="251994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800" b="0" baseline="0" dirty="0">
                  <a:solidFill>
                    <a:schemeClr val="tx1"/>
                  </a:solidFill>
                </a:rPr>
                <a:t>http://www.madehow.com/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924800" y="914400"/>
            <a:ext cx="184731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2008" y="93486"/>
            <a:ext cx="899592" cy="887242"/>
            <a:chOff x="3276600" y="2895600"/>
            <a:chExt cx="914400" cy="1066800"/>
          </a:xfrm>
        </p:grpSpPr>
        <p:grpSp>
          <p:nvGrpSpPr>
            <p:cNvPr id="39" name="Group 49"/>
            <p:cNvGrpSpPr/>
            <p:nvPr/>
          </p:nvGrpSpPr>
          <p:grpSpPr>
            <a:xfrm>
              <a:off x="3276600" y="2895600"/>
              <a:ext cx="914400" cy="1066800"/>
              <a:chOff x="3276600" y="2895600"/>
              <a:chExt cx="914400" cy="1066800"/>
            </a:xfrm>
          </p:grpSpPr>
          <p:sp>
            <p:nvSpPr>
              <p:cNvPr id="43" name="Cube 42"/>
              <p:cNvSpPr/>
              <p:nvPr/>
            </p:nvSpPr>
            <p:spPr>
              <a:xfrm>
                <a:off x="34290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3276600" y="2895600"/>
                <a:ext cx="914400" cy="1066800"/>
              </a:xfrm>
              <a:prstGeom prst="cub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3276600" y="3784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32766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3505200" y="34290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3505200" y="3200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3276600" y="3276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3543300" y="3543300"/>
                <a:ext cx="8382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1" name="Cube 50"/>
              <p:cNvSpPr/>
              <p:nvPr/>
            </p:nvSpPr>
            <p:spPr>
              <a:xfrm>
                <a:off x="3429000" y="29718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 bwMode="auto">
              <a:xfrm rot="5400000">
                <a:off x="3962400" y="2895600"/>
                <a:ext cx="228600" cy="22860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3276600" y="3124200"/>
                <a:ext cx="6858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0" name="Straight Connector 39"/>
            <p:cNvCxnSpPr/>
            <p:nvPr/>
          </p:nvCxnSpPr>
          <p:spPr bwMode="auto">
            <a:xfrm rot="5400000">
              <a:off x="3086100" y="3314700"/>
              <a:ext cx="8382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5400000">
              <a:off x="3267075" y="3667125"/>
              <a:ext cx="247650" cy="22860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10800000">
              <a:off x="3429000" y="3733800"/>
              <a:ext cx="7620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7AC3467A-1FD1-41B2-BDD6-7765B0D4407F}"/>
              </a:ext>
            </a:extLst>
          </p:cNvPr>
          <p:cNvSpPr/>
          <p:nvPr/>
        </p:nvSpPr>
        <p:spPr>
          <a:xfrm>
            <a:off x="5580112" y="836712"/>
            <a:ext cx="3816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D28C00"/>
                </a:solidFill>
                <a:latin typeface="Verdana"/>
              </a:rPr>
              <a:t>[Acar, </a:t>
            </a:r>
            <a:r>
              <a:rPr lang="en-US" sz="1200" b="1" dirty="0" err="1">
                <a:solidFill>
                  <a:srgbClr val="D28C00"/>
                </a:solidFill>
                <a:latin typeface="Verdana"/>
              </a:rPr>
              <a:t>Dunlavy</a:t>
            </a:r>
            <a:r>
              <a:rPr lang="en-US" sz="1200" b="1" dirty="0">
                <a:solidFill>
                  <a:srgbClr val="D28C00"/>
                </a:solidFill>
                <a:latin typeface="Verdana"/>
              </a:rPr>
              <a:t>, Kolda, </a:t>
            </a:r>
            <a:r>
              <a:rPr lang="en-US" sz="1200" b="1" dirty="0" err="1">
                <a:solidFill>
                  <a:srgbClr val="D28C00"/>
                </a:solidFill>
                <a:latin typeface="Verdana"/>
              </a:rPr>
              <a:t>Mørup</a:t>
            </a:r>
            <a:r>
              <a:rPr lang="en-US" sz="1200" b="1" dirty="0">
                <a:solidFill>
                  <a:srgbClr val="D28C00"/>
                </a:solidFill>
                <a:latin typeface="Verdana"/>
              </a:rPr>
              <a:t>, 2011]</a:t>
            </a:r>
            <a:endParaRPr kumimoji="1" lang="en-US" sz="1200" b="1" i="1" dirty="0">
              <a:solidFill>
                <a:srgbClr val="FF0000"/>
              </a:solidFill>
              <a:latin typeface="Verdana"/>
              <a:cs typeface="Arial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0FA22C-5E88-41F0-B125-5137FD53382B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2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92D99DA-29C6-4746-A9C7-B39CCBF82C24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27384"/>
            <a:ext cx="7772400" cy="11430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Application</a:t>
            </a:r>
            <a:r>
              <a:rPr lang="en-US" sz="1700" kern="0" baseline="-25000" dirty="0">
                <a:solidFill>
                  <a:schemeClr val="tx2"/>
                </a:solidFill>
                <a:ea typeface="ＭＳ Ｐゴシック" pitchFamily="-65" charset="-128"/>
              </a:rPr>
              <a:t>4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 (Neuroscience): We can capture underlying factors accurately from EEG data with missing channels</a:t>
            </a:r>
          </a:p>
        </p:txBody>
      </p:sp>
      <p:sp>
        <p:nvSpPr>
          <p:cNvPr id="987140" name="Text Box 4"/>
          <p:cNvSpPr txBox="1">
            <a:spLocks noChangeArrowheads="1"/>
          </p:cNvSpPr>
          <p:nvPr/>
        </p:nvSpPr>
        <p:spPr bwMode="auto">
          <a:xfrm>
            <a:off x="152400" y="1416050"/>
            <a:ext cx="8458200" cy="26468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sz="1400" b="1" dirty="0"/>
              <a:t>Goal:</a:t>
            </a:r>
            <a:r>
              <a:rPr lang="en-US" sz="1400" baseline="0" dirty="0">
                <a:solidFill>
                  <a:schemeClr val="tx1"/>
                </a:solidFill>
              </a:rPr>
              <a:t> </a:t>
            </a:r>
            <a:r>
              <a:rPr lang="en-US" sz="1400" b="0" baseline="0" dirty="0">
                <a:solidFill>
                  <a:schemeClr val="tx1"/>
                </a:solidFill>
              </a:rPr>
              <a:t>To differentiate between left and right hand stimulation</a:t>
            </a:r>
          </a:p>
        </p:txBody>
      </p:sp>
      <p:sp>
        <p:nvSpPr>
          <p:cNvPr id="987139" name="Text Box 3"/>
          <p:cNvSpPr txBox="1">
            <a:spLocks noChangeArrowheads="1"/>
          </p:cNvSpPr>
          <p:nvPr/>
        </p:nvSpPr>
        <p:spPr bwMode="auto">
          <a:xfrm>
            <a:off x="3024767" y="1752600"/>
            <a:ext cx="142204" cy="382591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4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87142" name="AutoShape 6"/>
          <p:cNvSpPr>
            <a:spLocks noChangeArrowheads="1"/>
          </p:cNvSpPr>
          <p:nvPr/>
        </p:nvSpPr>
        <p:spPr bwMode="auto">
          <a:xfrm>
            <a:off x="3768886" y="2005339"/>
            <a:ext cx="1115565" cy="868976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7143" name="AutoShape 7"/>
          <p:cNvSpPr>
            <a:spLocks noChangeArrowheads="1"/>
          </p:cNvSpPr>
          <p:nvPr/>
        </p:nvSpPr>
        <p:spPr bwMode="auto">
          <a:xfrm>
            <a:off x="3648748" y="2121202"/>
            <a:ext cx="1115565" cy="868976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7144" name="Text Box 8"/>
          <p:cNvSpPr txBox="1">
            <a:spLocks noChangeArrowheads="1"/>
          </p:cNvSpPr>
          <p:nvPr/>
        </p:nvSpPr>
        <p:spPr bwMode="auto">
          <a:xfrm rot="18991652">
            <a:off x="3067108" y="1834399"/>
            <a:ext cx="909223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baseline="0" dirty="0">
                <a:solidFill>
                  <a:schemeClr val="tx1"/>
                </a:solidFill>
              </a:rPr>
              <a:t>subjects</a:t>
            </a:r>
          </a:p>
        </p:txBody>
      </p:sp>
      <p:sp>
        <p:nvSpPr>
          <p:cNvPr id="987145" name="AutoShape 9"/>
          <p:cNvSpPr>
            <a:spLocks noChangeArrowheads="1"/>
          </p:cNvSpPr>
          <p:nvPr/>
        </p:nvSpPr>
        <p:spPr bwMode="auto">
          <a:xfrm>
            <a:off x="3531062" y="2237066"/>
            <a:ext cx="1115565" cy="868976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7146" name="Text Box 10"/>
          <p:cNvSpPr txBox="1">
            <a:spLocks noChangeArrowheads="1"/>
          </p:cNvSpPr>
          <p:nvPr/>
        </p:nvSpPr>
        <p:spPr bwMode="auto">
          <a:xfrm rot="16200000">
            <a:off x="2809206" y="2605579"/>
            <a:ext cx="950901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baseline="0" dirty="0">
                <a:solidFill>
                  <a:schemeClr val="tx1"/>
                </a:solidFill>
              </a:rPr>
              <a:t>channels</a:t>
            </a:r>
          </a:p>
        </p:txBody>
      </p:sp>
      <p:sp>
        <p:nvSpPr>
          <p:cNvPr id="987147" name="Text Box 11"/>
          <p:cNvSpPr txBox="1">
            <a:spLocks noChangeArrowheads="1"/>
          </p:cNvSpPr>
          <p:nvPr/>
        </p:nvSpPr>
        <p:spPr bwMode="auto">
          <a:xfrm>
            <a:off x="3429000" y="3133966"/>
            <a:ext cx="1510350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baseline="0" dirty="0">
                <a:solidFill>
                  <a:schemeClr val="tx1"/>
                </a:solidFill>
              </a:rPr>
              <a:t>time-frequency</a:t>
            </a:r>
          </a:p>
        </p:txBody>
      </p:sp>
      <p:sp>
        <p:nvSpPr>
          <p:cNvPr id="987148" name="Text Box 12"/>
          <p:cNvSpPr txBox="1">
            <a:spLocks noChangeArrowheads="1"/>
          </p:cNvSpPr>
          <p:nvPr/>
        </p:nvSpPr>
        <p:spPr bwMode="auto">
          <a:xfrm>
            <a:off x="4974783" y="2258790"/>
            <a:ext cx="466795" cy="707886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baseline="0" dirty="0">
                <a:solidFill>
                  <a:srgbClr val="FF3300"/>
                </a:solidFill>
              </a:rPr>
              <a:t>≈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590566" y="1981200"/>
            <a:ext cx="2683484" cy="1158635"/>
            <a:chOff x="2467" y="1344"/>
            <a:chExt cx="2189" cy="960"/>
          </a:xfrm>
        </p:grpSpPr>
        <p:sp>
          <p:nvSpPr>
            <p:cNvPr id="987150" name="Rectangle 14"/>
            <p:cNvSpPr>
              <a:spLocks noChangeArrowheads="1"/>
            </p:cNvSpPr>
            <p:nvPr/>
          </p:nvSpPr>
          <p:spPr bwMode="auto">
            <a:xfrm>
              <a:off x="2491" y="1819"/>
              <a:ext cx="47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1" name="Rectangle 15"/>
            <p:cNvSpPr>
              <a:spLocks noChangeArrowheads="1"/>
            </p:cNvSpPr>
            <p:nvPr/>
          </p:nvSpPr>
          <p:spPr bwMode="auto">
            <a:xfrm rot="5400000">
              <a:off x="2708" y="1686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2" name="Rectangle 16"/>
            <p:cNvSpPr>
              <a:spLocks noChangeArrowheads="1"/>
            </p:cNvSpPr>
            <p:nvPr/>
          </p:nvSpPr>
          <p:spPr bwMode="auto">
            <a:xfrm>
              <a:off x="3200" y="1819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3" name="Text Box 17"/>
            <p:cNvSpPr txBox="1">
              <a:spLocks noChangeArrowheads="1"/>
            </p:cNvSpPr>
            <p:nvPr/>
          </p:nvSpPr>
          <p:spPr bwMode="auto">
            <a:xfrm>
              <a:off x="2947" y="1722"/>
              <a:ext cx="200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987154" name="Rectangle 18"/>
            <p:cNvSpPr>
              <a:spLocks noChangeArrowheads="1"/>
            </p:cNvSpPr>
            <p:nvPr/>
          </p:nvSpPr>
          <p:spPr bwMode="auto">
            <a:xfrm rot="2700000">
              <a:off x="2603" y="1482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5" name="Rectangle 19"/>
            <p:cNvSpPr>
              <a:spLocks noChangeArrowheads="1"/>
            </p:cNvSpPr>
            <p:nvPr/>
          </p:nvSpPr>
          <p:spPr bwMode="auto">
            <a:xfrm rot="5400000">
              <a:off x="3468" y="1685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56" name="Rectangle 20"/>
            <p:cNvSpPr>
              <a:spLocks noChangeArrowheads="1"/>
            </p:cNvSpPr>
            <p:nvPr/>
          </p:nvSpPr>
          <p:spPr bwMode="auto">
            <a:xfrm rot="2700000">
              <a:off x="3363" y="1481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87157" name="Picture 21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93" y="2182"/>
              <a:ext cx="162" cy="12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58" name="Picture 22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95" y="2160"/>
              <a:ext cx="158" cy="1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59" name="Picture 23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37" y="1640"/>
              <a:ext cx="158" cy="14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0" name="Picture 24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22" y="1657"/>
              <a:ext cx="170" cy="14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1" name="Picture 25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41" y="1344"/>
              <a:ext cx="158" cy="12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2" name="Picture 26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37" y="1353"/>
              <a:ext cx="155" cy="11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sp>
          <p:nvSpPr>
            <p:cNvPr id="987163" name="Rectangle 27"/>
            <p:cNvSpPr>
              <a:spLocks noChangeArrowheads="1"/>
            </p:cNvSpPr>
            <p:nvPr/>
          </p:nvSpPr>
          <p:spPr bwMode="auto">
            <a:xfrm>
              <a:off x="4064" y="1838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64" name="Text Box 28"/>
            <p:cNvSpPr txBox="1">
              <a:spLocks noChangeArrowheads="1"/>
            </p:cNvSpPr>
            <p:nvPr/>
          </p:nvSpPr>
          <p:spPr bwMode="auto">
            <a:xfrm>
              <a:off x="3811" y="1741"/>
              <a:ext cx="200" cy="231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987165" name="Rectangle 29"/>
            <p:cNvSpPr>
              <a:spLocks noChangeArrowheads="1"/>
            </p:cNvSpPr>
            <p:nvPr/>
          </p:nvSpPr>
          <p:spPr bwMode="auto">
            <a:xfrm rot="5400000">
              <a:off x="4332" y="1704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87166" name="Rectangle 30"/>
            <p:cNvSpPr>
              <a:spLocks noChangeArrowheads="1"/>
            </p:cNvSpPr>
            <p:nvPr/>
          </p:nvSpPr>
          <p:spPr bwMode="auto">
            <a:xfrm rot="2700000">
              <a:off x="4227" y="1500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87167" name="Picture 31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62" y="2191"/>
              <a:ext cx="158" cy="1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8" name="Picture 32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86" y="1676"/>
              <a:ext cx="170" cy="14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987169" name="Picture 33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401" y="1372"/>
              <a:ext cx="155" cy="11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50"/>
          <p:cNvGrpSpPr/>
          <p:nvPr/>
        </p:nvGrpSpPr>
        <p:grpSpPr>
          <a:xfrm>
            <a:off x="761999" y="1905000"/>
            <a:ext cx="1635135" cy="1376437"/>
            <a:chOff x="293466" y="1524000"/>
            <a:chExt cx="2036033" cy="1609946"/>
          </a:xfrm>
        </p:grpSpPr>
        <p:pic>
          <p:nvPicPr>
            <p:cNvPr id="52" name="Picture 60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304800" y="1524000"/>
              <a:ext cx="1981200" cy="1576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Rectangle 61"/>
            <p:cNvSpPr>
              <a:spLocks noChangeArrowheads="1"/>
            </p:cNvSpPr>
            <p:nvPr/>
          </p:nvSpPr>
          <p:spPr bwMode="auto">
            <a:xfrm>
              <a:off x="293466" y="2881952"/>
              <a:ext cx="2036033" cy="251994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800" b="0" baseline="0" dirty="0">
                  <a:solidFill>
                    <a:schemeClr val="tx1"/>
                  </a:solidFill>
                </a:rPr>
                <a:t>http://www.madehow.com/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924800" y="914400"/>
            <a:ext cx="184731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72008" y="93486"/>
            <a:ext cx="899592" cy="887242"/>
            <a:chOff x="3276600" y="2895600"/>
            <a:chExt cx="914400" cy="1066800"/>
          </a:xfrm>
        </p:grpSpPr>
        <p:grpSp>
          <p:nvGrpSpPr>
            <p:cNvPr id="39" name="Group 49"/>
            <p:cNvGrpSpPr/>
            <p:nvPr/>
          </p:nvGrpSpPr>
          <p:grpSpPr>
            <a:xfrm>
              <a:off x="3276600" y="2895600"/>
              <a:ext cx="914400" cy="1066800"/>
              <a:chOff x="3276600" y="2895600"/>
              <a:chExt cx="914400" cy="1066800"/>
            </a:xfrm>
          </p:grpSpPr>
          <p:sp>
            <p:nvSpPr>
              <p:cNvPr id="43" name="Cube 42"/>
              <p:cNvSpPr/>
              <p:nvPr/>
            </p:nvSpPr>
            <p:spPr>
              <a:xfrm>
                <a:off x="34290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3276600" y="2895600"/>
                <a:ext cx="914400" cy="1066800"/>
              </a:xfrm>
              <a:prstGeom prst="cub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3276600" y="3784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32766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3505200" y="34290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Cube 47"/>
              <p:cNvSpPr/>
              <p:nvPr/>
            </p:nvSpPr>
            <p:spPr>
              <a:xfrm>
                <a:off x="3505200" y="3200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Cube 48"/>
              <p:cNvSpPr/>
              <p:nvPr/>
            </p:nvSpPr>
            <p:spPr>
              <a:xfrm>
                <a:off x="3276600" y="3276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50" name="Straight Connector 49"/>
              <p:cNvCxnSpPr/>
              <p:nvPr/>
            </p:nvCxnSpPr>
            <p:spPr bwMode="auto">
              <a:xfrm rot="5400000">
                <a:off x="3543300" y="3543300"/>
                <a:ext cx="8382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1" name="Cube 50"/>
              <p:cNvSpPr/>
              <p:nvPr/>
            </p:nvSpPr>
            <p:spPr>
              <a:xfrm>
                <a:off x="3429000" y="29718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54" name="Straight Connector 53"/>
              <p:cNvCxnSpPr/>
              <p:nvPr/>
            </p:nvCxnSpPr>
            <p:spPr bwMode="auto">
              <a:xfrm rot="5400000">
                <a:off x="3962400" y="2895600"/>
                <a:ext cx="228600" cy="22860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 bwMode="auto">
              <a:xfrm>
                <a:off x="3276600" y="3124200"/>
                <a:ext cx="6858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0" name="Straight Connector 39"/>
            <p:cNvCxnSpPr/>
            <p:nvPr/>
          </p:nvCxnSpPr>
          <p:spPr bwMode="auto">
            <a:xfrm rot="5400000">
              <a:off x="3086100" y="3314700"/>
              <a:ext cx="8382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5400000">
              <a:off x="3267075" y="3667125"/>
              <a:ext cx="247650" cy="22860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10800000">
              <a:off x="3429000" y="3733800"/>
              <a:ext cx="7620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6" name="Text Box 40">
            <a:extLst>
              <a:ext uri="{FF2B5EF4-FFF2-40B4-BE49-F238E27FC236}">
                <a16:creationId xmlns:a16="http://schemas.microsoft.com/office/drawing/2014/main" id="{1094A56A-5EA1-4082-87C1-16899FAEA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775" y="3352800"/>
            <a:ext cx="1638590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aseline="0" dirty="0">
                <a:solidFill>
                  <a:schemeClr val="tx1"/>
                </a:solidFill>
              </a:rPr>
              <a:t>No Missing Data</a:t>
            </a:r>
          </a:p>
        </p:txBody>
      </p:sp>
      <p:pic>
        <p:nvPicPr>
          <p:cNvPr id="58" name="Picture 41">
            <a:extLst>
              <a:ext uri="{FF2B5EF4-FFF2-40B4-BE49-F238E27FC236}">
                <a16:creationId xmlns:a16="http://schemas.microsoft.com/office/drawing/2014/main" id="{E64BD878-9F31-4884-91DB-E090F6185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990600" y="4117975"/>
            <a:ext cx="2797175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61" descr="txp_fig">
            <a:extLst>
              <a:ext uri="{FF2B5EF4-FFF2-40B4-BE49-F238E27FC236}">
                <a16:creationId xmlns:a16="http://schemas.microsoft.com/office/drawing/2014/main" id="{9A24AFBC-994A-44CE-9FC3-48E33B3B1C5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7125" y="3810000"/>
            <a:ext cx="223838" cy="152400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</p:pic>
      <p:pic>
        <p:nvPicPr>
          <p:cNvPr id="60" name="Picture 64" descr="txp_fig">
            <a:extLst>
              <a:ext uri="{FF2B5EF4-FFF2-40B4-BE49-F238E27FC236}">
                <a16:creationId xmlns:a16="http://schemas.microsoft.com/office/drawing/2014/main" id="{C3E004CA-CDF0-4AB3-8283-15517B9B7C9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68525" y="3749675"/>
            <a:ext cx="247650" cy="212725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</p:pic>
      <p:pic>
        <p:nvPicPr>
          <p:cNvPr id="61" name="Picture 65" descr="txp_fig">
            <a:extLst>
              <a:ext uri="{FF2B5EF4-FFF2-40B4-BE49-F238E27FC236}">
                <a16:creationId xmlns:a16="http://schemas.microsoft.com/office/drawing/2014/main" id="{0E102C9E-7359-472B-8F78-63A8DAC0FA0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65488" y="3810000"/>
            <a:ext cx="212725" cy="153988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66B4FFD-B0E6-4F1C-B1EC-69466AA525EB}"/>
              </a:ext>
            </a:extLst>
          </p:cNvPr>
          <p:cNvGrpSpPr/>
          <p:nvPr/>
        </p:nvGrpSpPr>
        <p:grpSpPr bwMode="auto">
          <a:xfrm>
            <a:off x="5105400" y="3447017"/>
            <a:ext cx="2833688" cy="3029983"/>
            <a:chOff x="5105400" y="3447017"/>
            <a:chExt cx="2833688" cy="3029983"/>
          </a:xfrm>
        </p:grpSpPr>
        <p:pic>
          <p:nvPicPr>
            <p:cNvPr id="63" name="Picture 47">
              <a:extLst>
                <a:ext uri="{FF2B5EF4-FFF2-40B4-BE49-F238E27FC236}">
                  <a16:creationId xmlns:a16="http://schemas.microsoft.com/office/drawing/2014/main" id="{19F05EFA-0F4C-47F3-827B-AB2952946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5105400" y="4194175"/>
              <a:ext cx="2833688" cy="228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9AAEDC8-8360-47C2-ABA0-C3DA790DA808}"/>
                </a:ext>
              </a:extLst>
            </p:cNvPr>
            <p:cNvGrpSpPr/>
            <p:nvPr/>
          </p:nvGrpSpPr>
          <p:grpSpPr bwMode="auto">
            <a:xfrm>
              <a:off x="5195887" y="3447017"/>
              <a:ext cx="2497800" cy="658256"/>
              <a:chOff x="5195887" y="3447017"/>
              <a:chExt cx="2497800" cy="658256"/>
            </a:xfrm>
          </p:grpSpPr>
          <p:sp>
            <p:nvSpPr>
              <p:cNvPr id="65" name="Text Box 46">
                <a:extLst>
                  <a:ext uri="{FF2B5EF4-FFF2-40B4-BE49-F238E27FC236}">
                    <a16:creationId xmlns:a16="http://schemas.microsoft.com/office/drawing/2014/main" id="{563A5CD8-B72F-463D-937C-2337ADF13B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95887" y="3447017"/>
                <a:ext cx="2497800" cy="307777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400" baseline="0" dirty="0">
                    <a:solidFill>
                      <a:schemeClr val="tx1"/>
                    </a:solidFill>
                  </a:rPr>
                  <a:t>30 Channels/slice Missing</a:t>
                </a:r>
              </a:p>
            </p:txBody>
          </p:sp>
          <p:pic>
            <p:nvPicPr>
              <p:cNvPr id="66" name="Picture 65" descr="txp_fig">
                <a:extLst>
                  <a:ext uri="{FF2B5EF4-FFF2-40B4-BE49-F238E27FC236}">
                    <a16:creationId xmlns:a16="http://schemas.microsoft.com/office/drawing/2014/main" id="{3B3D4EBA-580F-45FA-A329-40573C2791E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5283082" y="3892549"/>
                <a:ext cx="224073" cy="212056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67" name="Picture 66" descr="txp_fig">
                <a:extLst>
                  <a:ext uri="{FF2B5EF4-FFF2-40B4-BE49-F238E27FC236}">
                    <a16:creationId xmlns:a16="http://schemas.microsoft.com/office/drawing/2014/main" id="{9D51A432-915F-47C8-BF80-1415C146766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6261098" y="3816348"/>
                <a:ext cx="247651" cy="271001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68" name="Picture 67" descr="txp_fig">
                <a:extLst>
                  <a:ext uri="{FF2B5EF4-FFF2-40B4-BE49-F238E27FC236}">
                    <a16:creationId xmlns:a16="http://schemas.microsoft.com/office/drawing/2014/main" id="{BFF7E6C5-4263-4CB5-93F6-422E796CE9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7421561" y="3892548"/>
                <a:ext cx="212725" cy="212725"/>
              </a:xfrm>
              <a:prstGeom prst="rect">
                <a:avLst/>
              </a:prstGeom>
              <a:noFill/>
              <a:ln/>
              <a:effectLst/>
            </p:spPr>
          </p:pic>
        </p:grpSp>
      </p:grpSp>
      <p:sp>
        <p:nvSpPr>
          <p:cNvPr id="69" name="AutoShape 82">
            <a:extLst>
              <a:ext uri="{FF2B5EF4-FFF2-40B4-BE49-F238E27FC236}">
                <a16:creationId xmlns:a16="http://schemas.microsoft.com/office/drawing/2014/main" id="{E1B26312-B0BF-4E5F-938F-904BC55C9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412827"/>
            <a:ext cx="990600" cy="215004"/>
          </a:xfrm>
          <a:prstGeom prst="cube">
            <a:avLst>
              <a:gd name="adj" fmla="val 41667"/>
            </a:avLst>
          </a:prstGeom>
          <a:solidFill>
            <a:srgbClr val="00CCFF">
              <a:alpha val="20000"/>
            </a:srgbClr>
          </a:solidFill>
          <a:ln w="317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AutoShape 85">
            <a:extLst>
              <a:ext uri="{FF2B5EF4-FFF2-40B4-BE49-F238E27FC236}">
                <a16:creationId xmlns:a16="http://schemas.microsoft.com/office/drawing/2014/main" id="{ABC0DE8E-7B57-431F-8C89-B15A47A17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793827"/>
            <a:ext cx="990600" cy="215004"/>
          </a:xfrm>
          <a:prstGeom prst="cube">
            <a:avLst>
              <a:gd name="adj" fmla="val 41667"/>
            </a:avLst>
          </a:prstGeom>
          <a:solidFill>
            <a:srgbClr val="00CCFF">
              <a:alpha val="20000"/>
            </a:srgbClr>
          </a:solidFill>
          <a:ln w="31750" cap="rnd">
            <a:solidFill>
              <a:schemeClr val="bg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9A1A464-7BB6-43C9-87BD-6B78C4A3FBA6}"/>
              </a:ext>
            </a:extLst>
          </p:cNvPr>
          <p:cNvSpPr/>
          <p:nvPr/>
        </p:nvSpPr>
        <p:spPr>
          <a:xfrm>
            <a:off x="5580112" y="836712"/>
            <a:ext cx="3816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rgbClr val="D28C00"/>
                </a:solidFill>
                <a:latin typeface="Verdana"/>
              </a:rPr>
              <a:t>[Acar, </a:t>
            </a:r>
            <a:r>
              <a:rPr lang="en-US" sz="1200" b="1" dirty="0" err="1">
                <a:solidFill>
                  <a:srgbClr val="D28C00"/>
                </a:solidFill>
                <a:latin typeface="Verdana"/>
              </a:rPr>
              <a:t>Dunlavy</a:t>
            </a:r>
            <a:r>
              <a:rPr lang="en-US" sz="1200" b="1" dirty="0">
                <a:solidFill>
                  <a:srgbClr val="D28C00"/>
                </a:solidFill>
                <a:latin typeface="Verdana"/>
              </a:rPr>
              <a:t>, Kolda, </a:t>
            </a:r>
            <a:r>
              <a:rPr lang="en-US" sz="1200" b="1" dirty="0" err="1">
                <a:solidFill>
                  <a:srgbClr val="D28C00"/>
                </a:solidFill>
                <a:latin typeface="Verdana"/>
              </a:rPr>
              <a:t>Mørup</a:t>
            </a:r>
            <a:r>
              <a:rPr lang="en-US" sz="1200" b="1" dirty="0">
                <a:solidFill>
                  <a:srgbClr val="D28C00"/>
                </a:solidFill>
                <a:latin typeface="Verdana"/>
              </a:rPr>
              <a:t>, 2011]</a:t>
            </a:r>
            <a:endParaRPr kumimoji="1" lang="en-US" sz="1200" b="1" i="1" dirty="0">
              <a:solidFill>
                <a:srgbClr val="FF0000"/>
              </a:solidFill>
              <a:latin typeface="Verdan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18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>
            <a:extLst>
              <a:ext uri="{FF2B5EF4-FFF2-40B4-BE49-F238E27FC236}">
                <a16:creationId xmlns:a16="http://schemas.microsoft.com/office/drawing/2014/main" id="{DC045036-F5C9-4EE9-A90D-B0198CF11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5075" y="25281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Ignoring missing entries vs. Imputation</a:t>
            </a:r>
          </a:p>
        </p:txBody>
      </p:sp>
      <p:sp>
        <p:nvSpPr>
          <p:cNvPr id="923699" name="Rectangle 51">
            <a:extLst>
              <a:ext uri="{FF2B5EF4-FFF2-40B4-BE49-F238E27FC236}">
                <a16:creationId xmlns:a16="http://schemas.microsoft.com/office/drawing/2014/main" id="{50A57F10-7CFE-40A6-BD9D-6F51D38FD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3" y="1221208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b="0" baseline="0" dirty="0">
                <a:latin typeface="+mj-lt"/>
              </a:rPr>
              <a:t>Ignoring missing entries, in particular, when there is large amount of missing data is </a:t>
            </a:r>
          </a:p>
          <a:p>
            <a:pPr>
              <a:buFontTx/>
              <a:buNone/>
            </a:pPr>
            <a:r>
              <a:rPr lang="en-US" altLang="en-US" sz="1400" b="0" baseline="0" dirty="0">
                <a:latin typeface="+mj-lt"/>
              </a:rPr>
              <a:t>better than alternatives based on imputation, e.g., imputing missing entries with mean.</a:t>
            </a:r>
          </a:p>
        </p:txBody>
      </p:sp>
      <p:sp>
        <p:nvSpPr>
          <p:cNvPr id="923712" name="AutoShape 64">
            <a:extLst>
              <a:ext uri="{FF2B5EF4-FFF2-40B4-BE49-F238E27FC236}">
                <a16:creationId xmlns:a16="http://schemas.microsoft.com/office/drawing/2014/main" id="{FD4FEBD9-F06C-4ABE-BA94-B9E08116C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3" y="2981325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3" name="AutoShape 65">
            <a:extLst>
              <a:ext uri="{FF2B5EF4-FFF2-40B4-BE49-F238E27FC236}">
                <a16:creationId xmlns:a16="http://schemas.microsoft.com/office/drawing/2014/main" id="{1025757D-6AA6-4065-9BE3-F71E662BE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103563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4" name="Text Box 66">
            <a:extLst>
              <a:ext uri="{FF2B5EF4-FFF2-40B4-BE49-F238E27FC236}">
                <a16:creationId xmlns:a16="http://schemas.microsoft.com/office/drawing/2014/main" id="{C44FA000-1A02-41C4-B5D8-7BD2726CFEEC}"/>
              </a:ext>
            </a:extLst>
          </p:cNvPr>
          <p:cNvSpPr txBox="1">
            <a:spLocks noChangeArrowheads="1"/>
          </p:cNvSpPr>
          <p:nvPr/>
        </p:nvSpPr>
        <p:spPr bwMode="auto">
          <a:xfrm rot="18389428">
            <a:off x="-6937" y="2801551"/>
            <a:ext cx="9092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subjects</a:t>
            </a:r>
          </a:p>
        </p:txBody>
      </p:sp>
      <p:sp>
        <p:nvSpPr>
          <p:cNvPr id="923715" name="AutoShape 67">
            <a:extLst>
              <a:ext uri="{FF2B5EF4-FFF2-40B4-BE49-F238E27FC236}">
                <a16:creationId xmlns:a16="http://schemas.microsoft.com/office/drawing/2014/main" id="{E687DF39-E73A-4CD8-BEEC-EFF90F66E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3224213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6" name="Text Box 68">
            <a:extLst>
              <a:ext uri="{FF2B5EF4-FFF2-40B4-BE49-F238E27FC236}">
                <a16:creationId xmlns:a16="http://schemas.microsoft.com/office/drawing/2014/main" id="{AE81FD9E-DCBC-4FD9-B057-E110AA4B3FB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6850" y="3678568"/>
            <a:ext cx="950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channels</a:t>
            </a:r>
          </a:p>
        </p:txBody>
      </p:sp>
      <p:sp>
        <p:nvSpPr>
          <p:cNvPr id="923717" name="Text Box 69">
            <a:extLst>
              <a:ext uri="{FF2B5EF4-FFF2-40B4-BE49-F238E27FC236}">
                <a16:creationId xmlns:a16="http://schemas.microsoft.com/office/drawing/2014/main" id="{092079A0-8CE1-4D7F-BE87-6EFF8B8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4100513"/>
            <a:ext cx="1510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time-frequency</a:t>
            </a:r>
          </a:p>
        </p:txBody>
      </p:sp>
      <p:sp>
        <p:nvSpPr>
          <p:cNvPr id="923718" name="Text Box 70">
            <a:extLst>
              <a:ext uri="{FF2B5EF4-FFF2-40B4-BE49-F238E27FC236}">
                <a16:creationId xmlns:a16="http://schemas.microsoft.com/office/drawing/2014/main" id="{5002BF0C-9345-4B6A-9039-0512918A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379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≈</a:t>
            </a:r>
          </a:p>
        </p:txBody>
      </p:sp>
      <p:grpSp>
        <p:nvGrpSpPr>
          <p:cNvPr id="923719" name="Group 71">
            <a:extLst>
              <a:ext uri="{FF2B5EF4-FFF2-40B4-BE49-F238E27FC236}">
                <a16:creationId xmlns:a16="http://schemas.microsoft.com/office/drawing/2014/main" id="{53EE0F3E-43F1-4A1C-AC6A-42D7C1C9639B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895600"/>
            <a:ext cx="2709863" cy="1214438"/>
            <a:chOff x="2467" y="1344"/>
            <a:chExt cx="2189" cy="960"/>
          </a:xfrm>
        </p:grpSpPr>
        <p:sp>
          <p:nvSpPr>
            <p:cNvPr id="923720" name="Rectangle 72">
              <a:extLst>
                <a:ext uri="{FF2B5EF4-FFF2-40B4-BE49-F238E27FC236}">
                  <a16:creationId xmlns:a16="http://schemas.microsoft.com/office/drawing/2014/main" id="{E147B031-4EA7-40EB-8030-610446CAD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1819"/>
              <a:ext cx="47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1" name="Rectangle 73">
              <a:extLst>
                <a:ext uri="{FF2B5EF4-FFF2-40B4-BE49-F238E27FC236}">
                  <a16:creationId xmlns:a16="http://schemas.microsoft.com/office/drawing/2014/main" id="{82EC25C1-4C04-49A4-9790-E16A20D42D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708" y="1686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2" name="Rectangle 74">
              <a:extLst>
                <a:ext uri="{FF2B5EF4-FFF2-40B4-BE49-F238E27FC236}">
                  <a16:creationId xmlns:a16="http://schemas.microsoft.com/office/drawing/2014/main" id="{13F7D5C9-2258-46B6-9157-1655219E6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1819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3" name="Text Box 75">
              <a:extLst>
                <a:ext uri="{FF2B5EF4-FFF2-40B4-BE49-F238E27FC236}">
                  <a16:creationId xmlns:a16="http://schemas.microsoft.com/office/drawing/2014/main" id="{78A40245-BCDB-4710-B1B4-5931641A1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722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24" name="Rectangle 76">
              <a:extLst>
                <a:ext uri="{FF2B5EF4-FFF2-40B4-BE49-F238E27FC236}">
                  <a16:creationId xmlns:a16="http://schemas.microsoft.com/office/drawing/2014/main" id="{CF024551-E604-4013-9031-B39FC05F62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3" y="1482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5" name="Rectangle 77">
              <a:extLst>
                <a:ext uri="{FF2B5EF4-FFF2-40B4-BE49-F238E27FC236}">
                  <a16:creationId xmlns:a16="http://schemas.microsoft.com/office/drawing/2014/main" id="{F15F4A18-A30B-4E86-B9B3-3AE49D0E3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68" y="1685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6" name="Rectangle 78">
              <a:extLst>
                <a:ext uri="{FF2B5EF4-FFF2-40B4-BE49-F238E27FC236}">
                  <a16:creationId xmlns:a16="http://schemas.microsoft.com/office/drawing/2014/main" id="{6B103F58-9FA2-4045-B2DB-2265FCF322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363" y="1481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727" name="Picture 79" descr="txp_fig">
              <a:extLst>
                <a:ext uri="{FF2B5EF4-FFF2-40B4-BE49-F238E27FC236}">
                  <a16:creationId xmlns:a16="http://schemas.microsoft.com/office/drawing/2014/main" id="{51E9B5E4-D566-46AF-9915-82E00645165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2182"/>
              <a:ext cx="162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28" name="Picture 80" descr="txp_fig">
              <a:extLst>
                <a:ext uri="{FF2B5EF4-FFF2-40B4-BE49-F238E27FC236}">
                  <a16:creationId xmlns:a16="http://schemas.microsoft.com/office/drawing/2014/main" id="{5FF4F257-87CF-4CF6-9D87-5E1D3876A0C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" y="2160"/>
              <a:ext cx="158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29" name="Picture 81" descr="txp_fig">
              <a:extLst>
                <a:ext uri="{FF2B5EF4-FFF2-40B4-BE49-F238E27FC236}">
                  <a16:creationId xmlns:a16="http://schemas.microsoft.com/office/drawing/2014/main" id="{70647B0B-6424-42F4-B3FC-C03F919518C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" y="1640"/>
              <a:ext cx="158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0" name="Picture 82" descr="txp_fig">
              <a:extLst>
                <a:ext uri="{FF2B5EF4-FFF2-40B4-BE49-F238E27FC236}">
                  <a16:creationId xmlns:a16="http://schemas.microsoft.com/office/drawing/2014/main" id="{C8C49DB6-AAA4-443B-B3FC-8AB505CD452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" y="1657"/>
              <a:ext cx="17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1" name="Picture 83" descr="txp_fig">
              <a:extLst>
                <a:ext uri="{FF2B5EF4-FFF2-40B4-BE49-F238E27FC236}">
                  <a16:creationId xmlns:a16="http://schemas.microsoft.com/office/drawing/2014/main" id="{720879E8-E0AB-48E5-A3A9-FEA491B5140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" y="1344"/>
              <a:ext cx="15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2" name="Picture 84" descr="txp_fig">
              <a:extLst>
                <a:ext uri="{FF2B5EF4-FFF2-40B4-BE49-F238E27FC236}">
                  <a16:creationId xmlns:a16="http://schemas.microsoft.com/office/drawing/2014/main" id="{B9764FC7-824D-4E41-83F8-C67DCD4276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3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" y="1353"/>
              <a:ext cx="155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sp>
          <p:nvSpPr>
            <p:cNvPr id="923733" name="Rectangle 85">
              <a:extLst>
                <a:ext uri="{FF2B5EF4-FFF2-40B4-BE49-F238E27FC236}">
                  <a16:creationId xmlns:a16="http://schemas.microsoft.com/office/drawing/2014/main" id="{FE4239E0-C663-4E09-B985-BC80511F0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1838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34" name="Text Box 86">
              <a:extLst>
                <a:ext uri="{FF2B5EF4-FFF2-40B4-BE49-F238E27FC236}">
                  <a16:creationId xmlns:a16="http://schemas.microsoft.com/office/drawing/2014/main" id="{D2DC52F0-EB17-473D-97F0-002D49413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3" y="1741"/>
              <a:ext cx="25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35" name="Rectangle 87">
              <a:extLst>
                <a:ext uri="{FF2B5EF4-FFF2-40B4-BE49-F238E27FC236}">
                  <a16:creationId xmlns:a16="http://schemas.microsoft.com/office/drawing/2014/main" id="{4F546875-1C93-46FC-8980-25832BDFC3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32" y="1704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36" name="Rectangle 88">
              <a:extLst>
                <a:ext uri="{FF2B5EF4-FFF2-40B4-BE49-F238E27FC236}">
                  <a16:creationId xmlns:a16="http://schemas.microsoft.com/office/drawing/2014/main" id="{D282E1D1-CAC6-4C75-BAF4-E3A556077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227" y="1500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737" name="Picture 89" descr="txp_fig">
              <a:extLst>
                <a:ext uri="{FF2B5EF4-FFF2-40B4-BE49-F238E27FC236}">
                  <a16:creationId xmlns:a16="http://schemas.microsoft.com/office/drawing/2014/main" id="{F77052D2-BB4E-4660-9DAC-6EB4CBA4B04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" y="2191"/>
              <a:ext cx="158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8" name="Picture 90" descr="txp_fig">
              <a:extLst>
                <a:ext uri="{FF2B5EF4-FFF2-40B4-BE49-F238E27FC236}">
                  <a16:creationId xmlns:a16="http://schemas.microsoft.com/office/drawing/2014/main" id="{D2A0DB0D-9301-411C-B3F0-22567A5F7D2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3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1676"/>
              <a:ext cx="17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9" name="Picture 91" descr="txp_fig">
              <a:extLst>
                <a:ext uri="{FF2B5EF4-FFF2-40B4-BE49-F238E27FC236}">
                  <a16:creationId xmlns:a16="http://schemas.microsoft.com/office/drawing/2014/main" id="{8C3437C6-0DF3-4410-B247-E84705E6E47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3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" y="1372"/>
              <a:ext cx="155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</p:grpSp>
      <p:grpSp>
        <p:nvGrpSpPr>
          <p:cNvPr id="923828" name="Group 180">
            <a:extLst>
              <a:ext uri="{FF2B5EF4-FFF2-40B4-BE49-F238E27FC236}">
                <a16:creationId xmlns:a16="http://schemas.microsoft.com/office/drawing/2014/main" id="{4F6969E0-200C-4EAC-918E-07E8CE41558D}"/>
              </a:ext>
            </a:extLst>
          </p:cNvPr>
          <p:cNvGrpSpPr>
            <a:grpSpLocks/>
          </p:cNvGrpSpPr>
          <p:nvPr/>
        </p:nvGrpSpPr>
        <p:grpSpPr bwMode="auto">
          <a:xfrm>
            <a:off x="5976938" y="2286000"/>
            <a:ext cx="2709862" cy="1241425"/>
            <a:chOff x="3765" y="1440"/>
            <a:chExt cx="1707" cy="782"/>
          </a:xfrm>
        </p:grpSpPr>
        <p:sp>
          <p:nvSpPr>
            <p:cNvPr id="923754" name="Rectangle 106">
              <a:extLst>
                <a:ext uri="{FF2B5EF4-FFF2-40B4-BE49-F238E27FC236}">
                  <a16:creationId xmlns:a16="http://schemas.microsoft.com/office/drawing/2014/main" id="{ECD3DAE6-6B34-4840-B7AD-310F21AB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819"/>
              <a:ext cx="36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5" name="Rectangle 107">
              <a:extLst>
                <a:ext uri="{FF2B5EF4-FFF2-40B4-BE49-F238E27FC236}">
                  <a16:creationId xmlns:a16="http://schemas.microsoft.com/office/drawing/2014/main" id="{754CBEDF-29AD-41FB-8AD7-0261782BF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952" y="1716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6" name="Rectangle 108">
              <a:extLst>
                <a:ext uri="{FF2B5EF4-FFF2-40B4-BE49-F238E27FC236}">
                  <a16:creationId xmlns:a16="http://schemas.microsoft.com/office/drawing/2014/main" id="{E2543752-BDFB-476E-BEF8-812A7A584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1819"/>
              <a:ext cx="35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7" name="Text Box 109">
              <a:extLst>
                <a:ext uri="{FF2B5EF4-FFF2-40B4-BE49-F238E27FC236}">
                  <a16:creationId xmlns:a16="http://schemas.microsoft.com/office/drawing/2014/main" id="{E2248F57-E2C0-4FAD-988D-11A9938AE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7" y="1741"/>
              <a:ext cx="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58" name="Rectangle 110">
              <a:extLst>
                <a:ext uri="{FF2B5EF4-FFF2-40B4-BE49-F238E27FC236}">
                  <a16:creationId xmlns:a16="http://schemas.microsoft.com/office/drawing/2014/main" id="{D7039298-1060-499D-94F6-E9BCA2D1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871" y="1552"/>
              <a:ext cx="40" cy="251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9" name="Rectangle 111">
              <a:extLst>
                <a:ext uri="{FF2B5EF4-FFF2-40B4-BE49-F238E27FC236}">
                  <a16:creationId xmlns:a16="http://schemas.microsoft.com/office/drawing/2014/main" id="{B60F62A9-0779-4A63-BFB1-55CE267E16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545" y="1715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60" name="Rectangle 112">
              <a:extLst>
                <a:ext uri="{FF2B5EF4-FFF2-40B4-BE49-F238E27FC236}">
                  <a16:creationId xmlns:a16="http://schemas.microsoft.com/office/drawing/2014/main" id="{6C6773BC-0D44-4407-84A0-5AF8BEE080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464" y="1552"/>
              <a:ext cx="39" cy="251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802" name="Picture 154" descr="txp_fig">
              <a:extLst>
                <a:ext uri="{FF2B5EF4-FFF2-40B4-BE49-F238E27FC236}">
                  <a16:creationId xmlns:a16="http://schemas.microsoft.com/office/drawing/2014/main" id="{5D353AC0-CC6A-4CBC-A8A4-7CDCAF11B53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" y="2108"/>
              <a:ext cx="127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05" name="Picture 157" descr="txp_fig">
              <a:extLst>
                <a:ext uri="{FF2B5EF4-FFF2-40B4-BE49-F238E27FC236}">
                  <a16:creationId xmlns:a16="http://schemas.microsoft.com/office/drawing/2014/main" id="{87A675BA-77BE-4BB6-B3B7-E147A6DF0DC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4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" y="2090"/>
              <a:ext cx="123" cy="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08" name="Picture 160" descr="txp_fig">
              <a:extLst>
                <a:ext uri="{FF2B5EF4-FFF2-40B4-BE49-F238E27FC236}">
                  <a16:creationId xmlns:a16="http://schemas.microsoft.com/office/drawing/2014/main" id="{9FB2B33B-C45A-4056-8AA4-F5CEE3F80B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" y="1676"/>
              <a:ext cx="123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91240B29-F687-4F45-9708-019B960494DF}">
                <a14:hiddenLine xmlns:a14="http://schemas.microsoft.com/office/drawing/2010/main" w="317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811" name="Picture 163" descr="txp_fig">
              <a:extLst>
                <a:ext uri="{FF2B5EF4-FFF2-40B4-BE49-F238E27FC236}">
                  <a16:creationId xmlns:a16="http://schemas.microsoft.com/office/drawing/2014/main" id="{BF708A51-80BE-4124-8962-DB6C183DD7A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" y="1689"/>
              <a:ext cx="132" cy="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14" name="Picture 166" descr="txp_fig">
              <a:extLst>
                <a:ext uri="{FF2B5EF4-FFF2-40B4-BE49-F238E27FC236}">
                  <a16:creationId xmlns:a16="http://schemas.microsoft.com/office/drawing/2014/main" id="{E1BBB16C-4647-42AD-B043-3DBD3E7EC0C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1440"/>
              <a:ext cx="123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17" name="Picture 169" descr="txp_fig">
              <a:extLst>
                <a:ext uri="{FF2B5EF4-FFF2-40B4-BE49-F238E27FC236}">
                  <a16:creationId xmlns:a16="http://schemas.microsoft.com/office/drawing/2014/main" id="{1260C8AC-5ADA-411F-8668-1718930E6D6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4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" y="1447"/>
              <a:ext cx="121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sp>
          <p:nvSpPr>
            <p:cNvPr id="923767" name="Rectangle 119">
              <a:extLst>
                <a:ext uri="{FF2B5EF4-FFF2-40B4-BE49-F238E27FC236}">
                  <a16:creationId xmlns:a16="http://schemas.microsoft.com/office/drawing/2014/main" id="{89D9B041-2167-4F1A-B6B7-40842AF99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34"/>
              <a:ext cx="36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68" name="Text Box 120">
              <a:extLst>
                <a:ext uri="{FF2B5EF4-FFF2-40B4-BE49-F238E27FC236}">
                  <a16:creationId xmlns:a16="http://schemas.microsoft.com/office/drawing/2014/main" id="{8ED3FD6A-1842-4F74-988B-1D73B2AA2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" y="1756"/>
              <a:ext cx="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69" name="Rectangle 121">
              <a:extLst>
                <a:ext uri="{FF2B5EF4-FFF2-40B4-BE49-F238E27FC236}">
                  <a16:creationId xmlns:a16="http://schemas.microsoft.com/office/drawing/2014/main" id="{FAAE5C4E-70EA-4A57-A58A-32640C4E5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218" y="1730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70" name="Rectangle 122">
              <a:extLst>
                <a:ext uri="{FF2B5EF4-FFF2-40B4-BE49-F238E27FC236}">
                  <a16:creationId xmlns:a16="http://schemas.microsoft.com/office/drawing/2014/main" id="{E18AF908-F4D4-4282-AD18-FC7EDC3C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137" y="1567"/>
              <a:ext cx="40" cy="25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820" name="Picture 172" descr="txp_fig">
              <a:extLst>
                <a:ext uri="{FF2B5EF4-FFF2-40B4-BE49-F238E27FC236}">
                  <a16:creationId xmlns:a16="http://schemas.microsoft.com/office/drawing/2014/main" id="{E07E1679-8037-4B7B-99D4-D2450AC4A62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4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" y="2115"/>
              <a:ext cx="123" cy="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23" name="Picture 175" descr="txp_fig">
              <a:extLst>
                <a:ext uri="{FF2B5EF4-FFF2-40B4-BE49-F238E27FC236}">
                  <a16:creationId xmlns:a16="http://schemas.microsoft.com/office/drawing/2014/main" id="{49BBEF2D-2139-4A7C-991B-8A1737B9C9A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4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9" y="1705"/>
              <a:ext cx="133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26" name="Picture 178" descr="txp_fig">
              <a:extLst>
                <a:ext uri="{FF2B5EF4-FFF2-40B4-BE49-F238E27FC236}">
                  <a16:creationId xmlns:a16="http://schemas.microsoft.com/office/drawing/2014/main" id="{0BC5BC6B-BFED-4C5F-851D-7F542BE2908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" y="1462"/>
              <a:ext cx="121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</p:grpSp>
      <p:sp>
        <p:nvSpPr>
          <p:cNvPr id="923775" name="Rectangle 127">
            <a:extLst>
              <a:ext uri="{FF2B5EF4-FFF2-40B4-BE49-F238E27FC236}">
                <a16:creationId xmlns:a16="http://schemas.microsoft.com/office/drawing/2014/main" id="{C25BE733-2306-4DF0-8A6F-47224F1DE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563" y="4487863"/>
            <a:ext cx="57150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6" name="Rectangle 128">
            <a:extLst>
              <a:ext uri="{FF2B5EF4-FFF2-40B4-BE49-F238E27FC236}">
                <a16:creationId xmlns:a16="http://schemas.microsoft.com/office/drawing/2014/main" id="{4712B2A8-7418-458C-BDF4-74FEB8C9575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65057" y="4323556"/>
            <a:ext cx="68262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7" name="Rectangle 129">
            <a:extLst>
              <a:ext uri="{FF2B5EF4-FFF2-40B4-BE49-F238E27FC236}">
                <a16:creationId xmlns:a16="http://schemas.microsoft.com/office/drawing/2014/main" id="{DDE79688-A37E-4209-813B-F29B973AA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4487863"/>
            <a:ext cx="55563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8" name="Text Box 130">
            <a:extLst>
              <a:ext uri="{FF2B5EF4-FFF2-40B4-BE49-F238E27FC236}">
                <a16:creationId xmlns:a16="http://schemas.microsoft.com/office/drawing/2014/main" id="{5DE13E8C-BED8-4B2E-A11E-EE41B05C6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4364038"/>
            <a:ext cx="317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23779" name="Rectangle 131">
            <a:extLst>
              <a:ext uri="{FF2B5EF4-FFF2-40B4-BE49-F238E27FC236}">
                <a16:creationId xmlns:a16="http://schemas.microsoft.com/office/drawing/2014/main" id="{3DB20709-F8C8-442F-AD24-7F21BA19B5F8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6034882" y="4064793"/>
            <a:ext cx="63500" cy="398463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0" name="Rectangle 132">
            <a:extLst>
              <a:ext uri="{FF2B5EF4-FFF2-40B4-BE49-F238E27FC236}">
                <a16:creationId xmlns:a16="http://schemas.microsoft.com/office/drawing/2014/main" id="{F57B26AC-3D99-4B0F-9AFC-EC3480B707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106444" y="4321969"/>
            <a:ext cx="68263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1" name="Rectangle 133">
            <a:extLst>
              <a:ext uri="{FF2B5EF4-FFF2-40B4-BE49-F238E27FC236}">
                <a16:creationId xmlns:a16="http://schemas.microsoft.com/office/drawing/2014/main" id="{A62711DB-8874-4606-A2DA-392D4395F3DA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6977062" y="4064001"/>
            <a:ext cx="61913" cy="398462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3864" name="Picture 216" descr="txp_fig">
            <a:extLst>
              <a:ext uri="{FF2B5EF4-FFF2-40B4-BE49-F238E27FC236}">
                <a16:creationId xmlns:a16="http://schemas.microsoft.com/office/drawing/2014/main" id="{1696FBEA-E511-47BA-A82C-BB56475BEA4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8" y="4946650"/>
            <a:ext cx="198437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7" name="Picture 219" descr="txp_fig">
            <a:extLst>
              <a:ext uri="{FF2B5EF4-FFF2-40B4-BE49-F238E27FC236}">
                <a16:creationId xmlns:a16="http://schemas.microsoft.com/office/drawing/2014/main" id="{DDC0C8C4-9B62-4DC1-97FB-424474B629D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5" y="4918075"/>
            <a:ext cx="195263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5" name="Picture 217" descr="txp_fig">
            <a:extLst>
              <a:ext uri="{FF2B5EF4-FFF2-40B4-BE49-F238E27FC236}">
                <a16:creationId xmlns:a16="http://schemas.microsoft.com/office/drawing/2014/main" id="{419EE91A-470D-41BA-900B-EB79ECDA1A4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260850"/>
            <a:ext cx="185738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8" name="Picture 220" descr="txp_fig">
            <a:extLst>
              <a:ext uri="{FF2B5EF4-FFF2-40B4-BE49-F238E27FC236}">
                <a16:creationId xmlns:a16="http://schemas.microsoft.com/office/drawing/2014/main" id="{06FFF6BF-9C00-494B-AB61-7750AEB600D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4281488"/>
            <a:ext cx="20002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6" name="Picture 218" descr="txp_fig">
            <a:extLst>
              <a:ext uri="{FF2B5EF4-FFF2-40B4-BE49-F238E27FC236}">
                <a16:creationId xmlns:a16="http://schemas.microsoft.com/office/drawing/2014/main" id="{52D13E80-275B-4F3F-8A2C-238DF3EB6913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3886200"/>
            <a:ext cx="195262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9" name="Picture 221" descr="txp_fig">
            <a:extLst>
              <a:ext uri="{FF2B5EF4-FFF2-40B4-BE49-F238E27FC236}">
                <a16:creationId xmlns:a16="http://schemas.microsoft.com/office/drawing/2014/main" id="{617D99A8-F9E2-45DC-9E36-200DCF461EC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5" y="3897313"/>
            <a:ext cx="1825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sp>
        <p:nvSpPr>
          <p:cNvPr id="923788" name="Rectangle 140">
            <a:extLst>
              <a:ext uri="{FF2B5EF4-FFF2-40B4-BE49-F238E27FC236}">
                <a16:creationId xmlns:a16="http://schemas.microsoft.com/office/drawing/2014/main" id="{7C2D9C58-062A-437D-AFAB-3EF87E138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1675"/>
            <a:ext cx="57150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9" name="Text Box 141">
            <a:extLst>
              <a:ext uri="{FF2B5EF4-FFF2-40B4-BE49-F238E27FC236}">
                <a16:creationId xmlns:a16="http://schemas.microsoft.com/office/drawing/2014/main" id="{551EFA95-F2AE-44D2-9552-DF4E393A2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4387850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23790" name="Rectangle 142">
            <a:extLst>
              <a:ext uri="{FF2B5EF4-FFF2-40B4-BE49-F238E27FC236}">
                <a16:creationId xmlns:a16="http://schemas.microsoft.com/office/drawing/2014/main" id="{85FAA43A-5842-49FB-8901-666B4E33202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74832" y="4345781"/>
            <a:ext cx="68262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91" name="Rectangle 143">
            <a:extLst>
              <a:ext uri="{FF2B5EF4-FFF2-40B4-BE49-F238E27FC236}">
                <a16:creationId xmlns:a16="http://schemas.microsoft.com/office/drawing/2014/main" id="{BCE5AB9C-C780-4701-AC85-032660443C6B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8045450" y="4087813"/>
            <a:ext cx="63500" cy="400050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3871" name="Picture 223" descr="txp_fig">
            <a:extLst>
              <a:ext uri="{FF2B5EF4-FFF2-40B4-BE49-F238E27FC236}">
                <a16:creationId xmlns:a16="http://schemas.microsoft.com/office/drawing/2014/main" id="{8CEFC688-4EB4-4005-95AC-154511403718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4957763"/>
            <a:ext cx="195263" cy="18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72" name="Picture 224" descr="txp_fig">
            <a:extLst>
              <a:ext uri="{FF2B5EF4-FFF2-40B4-BE49-F238E27FC236}">
                <a16:creationId xmlns:a16="http://schemas.microsoft.com/office/drawing/2014/main" id="{4EC8C630-EDA0-48D4-81C6-AFC8C1B5A525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4306888"/>
            <a:ext cx="20161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73" name="Picture 225" descr="txp_fig">
            <a:extLst>
              <a:ext uri="{FF2B5EF4-FFF2-40B4-BE49-F238E27FC236}">
                <a16:creationId xmlns:a16="http://schemas.microsoft.com/office/drawing/2014/main" id="{B66E2AAE-B90A-47F5-856C-9995BA7AE045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3921125"/>
            <a:ext cx="1825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sp>
        <p:nvSpPr>
          <p:cNvPr id="923795" name="Text Box 147">
            <a:extLst>
              <a:ext uri="{FF2B5EF4-FFF2-40B4-BE49-F238E27FC236}">
                <a16:creationId xmlns:a16="http://schemas.microsoft.com/office/drawing/2014/main" id="{5287B8F0-0BCF-4DAE-B111-9E26A38AF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286000"/>
            <a:ext cx="16002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CP-WOPT</a:t>
            </a:r>
          </a:p>
        </p:txBody>
      </p:sp>
      <p:sp>
        <p:nvSpPr>
          <p:cNvPr id="923796" name="Text Box 148">
            <a:extLst>
              <a:ext uri="{FF2B5EF4-FFF2-40B4-BE49-F238E27FC236}">
                <a16:creationId xmlns:a16="http://schemas.microsoft.com/office/drawing/2014/main" id="{5E6AD558-3255-4253-B92F-AB8F58ACD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360863"/>
            <a:ext cx="20574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923797" name="Line 149">
            <a:extLst>
              <a:ext uri="{FF2B5EF4-FFF2-40B4-BE49-F238E27FC236}">
                <a16:creationId xmlns:a16="http://schemas.microsoft.com/office/drawing/2014/main" id="{8F9E1EF3-B058-45BF-BDC3-F70B31A132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2971800"/>
            <a:ext cx="6096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23798" name="Line 150">
            <a:extLst>
              <a:ext uri="{FF2B5EF4-FFF2-40B4-BE49-F238E27FC236}">
                <a16:creationId xmlns:a16="http://schemas.microsoft.com/office/drawing/2014/main" id="{10FEFB08-C98F-4944-AA84-78759FA20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038600"/>
            <a:ext cx="60960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9A6908-29DB-496D-951A-8445F7EB2D18}"/>
              </a:ext>
            </a:extLst>
          </p:cNvPr>
          <p:cNvGrpSpPr/>
          <p:nvPr/>
        </p:nvGrpSpPr>
        <p:grpSpPr>
          <a:xfrm>
            <a:off x="72008" y="93486"/>
            <a:ext cx="899592" cy="887242"/>
            <a:chOff x="3276600" y="2895600"/>
            <a:chExt cx="914400" cy="1066800"/>
          </a:xfrm>
        </p:grpSpPr>
        <p:grpSp>
          <p:nvGrpSpPr>
            <p:cNvPr id="78" name="Group 49">
              <a:extLst>
                <a:ext uri="{FF2B5EF4-FFF2-40B4-BE49-F238E27FC236}">
                  <a16:creationId xmlns:a16="http://schemas.microsoft.com/office/drawing/2014/main" id="{EFDFE229-1BF3-446B-9357-82D1E216B2DB}"/>
                </a:ext>
              </a:extLst>
            </p:cNvPr>
            <p:cNvGrpSpPr/>
            <p:nvPr/>
          </p:nvGrpSpPr>
          <p:grpSpPr>
            <a:xfrm>
              <a:off x="3276600" y="2895600"/>
              <a:ext cx="914400" cy="1066800"/>
              <a:chOff x="3276600" y="2895600"/>
              <a:chExt cx="914400" cy="1066800"/>
            </a:xfrm>
          </p:grpSpPr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8E8312F6-2426-4BDB-AC6F-A81DC0466975}"/>
                  </a:ext>
                </a:extLst>
              </p:cNvPr>
              <p:cNvSpPr/>
              <p:nvPr/>
            </p:nvSpPr>
            <p:spPr>
              <a:xfrm>
                <a:off x="34290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0F706710-AC45-4210-A40B-6E89688E93A7}"/>
                  </a:ext>
                </a:extLst>
              </p:cNvPr>
              <p:cNvSpPr/>
              <p:nvPr/>
            </p:nvSpPr>
            <p:spPr>
              <a:xfrm>
                <a:off x="3276600" y="2895600"/>
                <a:ext cx="914400" cy="1066800"/>
              </a:xfrm>
              <a:prstGeom prst="cub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7C8C001A-FC68-4453-BD4D-6838725B2FB3}"/>
                  </a:ext>
                </a:extLst>
              </p:cNvPr>
              <p:cNvSpPr/>
              <p:nvPr/>
            </p:nvSpPr>
            <p:spPr>
              <a:xfrm>
                <a:off x="3276600" y="3784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3AEAF64F-FD6D-405E-9D0D-2A4D3FF61B3C}"/>
                  </a:ext>
                </a:extLst>
              </p:cNvPr>
              <p:cNvSpPr/>
              <p:nvPr/>
            </p:nvSpPr>
            <p:spPr>
              <a:xfrm>
                <a:off x="32766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5797D775-27B0-4629-B5B8-C2647B914FD4}"/>
                  </a:ext>
                </a:extLst>
              </p:cNvPr>
              <p:cNvSpPr/>
              <p:nvPr/>
            </p:nvSpPr>
            <p:spPr>
              <a:xfrm>
                <a:off x="3505200" y="34290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C14A12EA-3478-42C7-AC8E-873170552A45}"/>
                  </a:ext>
                </a:extLst>
              </p:cNvPr>
              <p:cNvSpPr/>
              <p:nvPr/>
            </p:nvSpPr>
            <p:spPr>
              <a:xfrm>
                <a:off x="3505200" y="3200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34C178C7-D23E-413A-A562-F5D909FE992D}"/>
                  </a:ext>
                </a:extLst>
              </p:cNvPr>
              <p:cNvSpPr/>
              <p:nvPr/>
            </p:nvSpPr>
            <p:spPr>
              <a:xfrm>
                <a:off x="3276600" y="3276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79DBA3E-380E-4B00-8A96-DD5EECC1231C}"/>
                  </a:ext>
                </a:extLst>
              </p:cNvPr>
              <p:cNvCxnSpPr/>
              <p:nvPr/>
            </p:nvCxnSpPr>
            <p:spPr bwMode="auto">
              <a:xfrm rot="5400000">
                <a:off x="3543300" y="3543300"/>
                <a:ext cx="8382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E201E61A-5E75-43E7-B04C-163CEB332980}"/>
                  </a:ext>
                </a:extLst>
              </p:cNvPr>
              <p:cNvSpPr/>
              <p:nvPr/>
            </p:nvSpPr>
            <p:spPr>
              <a:xfrm>
                <a:off x="3429000" y="29718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D065460-A106-47A2-9088-3033BC4A21AB}"/>
                  </a:ext>
                </a:extLst>
              </p:cNvPr>
              <p:cNvCxnSpPr/>
              <p:nvPr/>
            </p:nvCxnSpPr>
            <p:spPr bwMode="auto">
              <a:xfrm rot="5400000">
                <a:off x="3962400" y="2895600"/>
                <a:ext cx="228600" cy="22860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0C288E7-D1E9-451D-A8A2-6821F89A92D3}"/>
                  </a:ext>
                </a:extLst>
              </p:cNvPr>
              <p:cNvCxnSpPr/>
              <p:nvPr/>
            </p:nvCxnSpPr>
            <p:spPr bwMode="auto">
              <a:xfrm>
                <a:off x="3276600" y="3124200"/>
                <a:ext cx="6858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BE48B0-ED29-4710-9EDC-7338EA7C316A}"/>
                </a:ext>
              </a:extLst>
            </p:cNvPr>
            <p:cNvCxnSpPr/>
            <p:nvPr/>
          </p:nvCxnSpPr>
          <p:spPr bwMode="auto">
            <a:xfrm rot="5400000">
              <a:off x="3086100" y="3314700"/>
              <a:ext cx="8382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3D1F46F-8F90-45E5-9309-F4B5C569041F}"/>
                </a:ext>
              </a:extLst>
            </p:cNvPr>
            <p:cNvCxnSpPr/>
            <p:nvPr/>
          </p:nvCxnSpPr>
          <p:spPr bwMode="auto">
            <a:xfrm rot="5400000">
              <a:off x="3267075" y="3667125"/>
              <a:ext cx="247650" cy="22860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85B0E6-1599-4C30-98A2-A0706CB2468F}"/>
                </a:ext>
              </a:extLst>
            </p:cNvPr>
            <p:cNvCxnSpPr/>
            <p:nvPr/>
          </p:nvCxnSpPr>
          <p:spPr bwMode="auto">
            <a:xfrm rot="10800000">
              <a:off x="3429000" y="3733800"/>
              <a:ext cx="7620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C6A32CC3-296C-4828-82F1-3F6A3AD42F7E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85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E802FF8F-D869-44EA-BDF2-509357B9CF67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650" name="Rectangle 2">
            <a:extLst>
              <a:ext uri="{FF2B5EF4-FFF2-40B4-BE49-F238E27FC236}">
                <a16:creationId xmlns:a16="http://schemas.microsoft.com/office/drawing/2014/main" id="{DC045036-F5C9-4EE9-A90D-B0198CF11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5075" y="25281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Ignoring missing entries vs. Imputation</a:t>
            </a:r>
          </a:p>
        </p:txBody>
      </p:sp>
      <p:sp>
        <p:nvSpPr>
          <p:cNvPr id="923699" name="Rectangle 51">
            <a:extLst>
              <a:ext uri="{FF2B5EF4-FFF2-40B4-BE49-F238E27FC236}">
                <a16:creationId xmlns:a16="http://schemas.microsoft.com/office/drawing/2014/main" id="{50A57F10-7CFE-40A6-BD9D-6F51D38FD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3" y="1221208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b="0" baseline="0" dirty="0">
                <a:latin typeface="+mj-lt"/>
              </a:rPr>
              <a:t>Ignoring missing entries, in particular, when there is large amount of missing data is </a:t>
            </a:r>
          </a:p>
          <a:p>
            <a:pPr>
              <a:buFontTx/>
              <a:buNone/>
            </a:pPr>
            <a:r>
              <a:rPr lang="en-US" altLang="en-US" sz="1400" b="0" baseline="0" dirty="0">
                <a:latin typeface="+mj-lt"/>
              </a:rPr>
              <a:t>better than alternatives based on imputation, e.g., imputing missing entries with mean.</a:t>
            </a:r>
          </a:p>
        </p:txBody>
      </p:sp>
      <p:sp>
        <p:nvSpPr>
          <p:cNvPr id="923712" name="AutoShape 64">
            <a:extLst>
              <a:ext uri="{FF2B5EF4-FFF2-40B4-BE49-F238E27FC236}">
                <a16:creationId xmlns:a16="http://schemas.microsoft.com/office/drawing/2014/main" id="{FD4FEBD9-F06C-4ABE-BA94-B9E08116C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3" y="2981325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3" name="AutoShape 65">
            <a:extLst>
              <a:ext uri="{FF2B5EF4-FFF2-40B4-BE49-F238E27FC236}">
                <a16:creationId xmlns:a16="http://schemas.microsoft.com/office/drawing/2014/main" id="{1025757D-6AA6-4065-9BE3-F71E662BE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103563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4" name="Text Box 66">
            <a:extLst>
              <a:ext uri="{FF2B5EF4-FFF2-40B4-BE49-F238E27FC236}">
                <a16:creationId xmlns:a16="http://schemas.microsoft.com/office/drawing/2014/main" id="{C44FA000-1A02-41C4-B5D8-7BD2726CFEEC}"/>
              </a:ext>
            </a:extLst>
          </p:cNvPr>
          <p:cNvSpPr txBox="1">
            <a:spLocks noChangeArrowheads="1"/>
          </p:cNvSpPr>
          <p:nvPr/>
        </p:nvSpPr>
        <p:spPr bwMode="auto">
          <a:xfrm rot="18389428">
            <a:off x="-6937" y="2801551"/>
            <a:ext cx="9092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subjects</a:t>
            </a:r>
          </a:p>
        </p:txBody>
      </p:sp>
      <p:sp>
        <p:nvSpPr>
          <p:cNvPr id="923715" name="AutoShape 67">
            <a:extLst>
              <a:ext uri="{FF2B5EF4-FFF2-40B4-BE49-F238E27FC236}">
                <a16:creationId xmlns:a16="http://schemas.microsoft.com/office/drawing/2014/main" id="{E687DF39-E73A-4CD8-BEEC-EFF90F66E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3224213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6" name="Text Box 68">
            <a:extLst>
              <a:ext uri="{FF2B5EF4-FFF2-40B4-BE49-F238E27FC236}">
                <a16:creationId xmlns:a16="http://schemas.microsoft.com/office/drawing/2014/main" id="{AE81FD9E-DCBC-4FD9-B057-E110AA4B3FB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6850" y="3678568"/>
            <a:ext cx="950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channels</a:t>
            </a:r>
          </a:p>
        </p:txBody>
      </p:sp>
      <p:sp>
        <p:nvSpPr>
          <p:cNvPr id="923717" name="Text Box 69">
            <a:extLst>
              <a:ext uri="{FF2B5EF4-FFF2-40B4-BE49-F238E27FC236}">
                <a16:creationId xmlns:a16="http://schemas.microsoft.com/office/drawing/2014/main" id="{092079A0-8CE1-4D7F-BE87-6EFF8B8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4100513"/>
            <a:ext cx="1510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time-frequency</a:t>
            </a:r>
          </a:p>
        </p:txBody>
      </p:sp>
      <p:sp>
        <p:nvSpPr>
          <p:cNvPr id="923718" name="Text Box 70">
            <a:extLst>
              <a:ext uri="{FF2B5EF4-FFF2-40B4-BE49-F238E27FC236}">
                <a16:creationId xmlns:a16="http://schemas.microsoft.com/office/drawing/2014/main" id="{5002BF0C-9345-4B6A-9039-0512918A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379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≈</a:t>
            </a:r>
          </a:p>
        </p:txBody>
      </p:sp>
      <p:grpSp>
        <p:nvGrpSpPr>
          <p:cNvPr id="923719" name="Group 71">
            <a:extLst>
              <a:ext uri="{FF2B5EF4-FFF2-40B4-BE49-F238E27FC236}">
                <a16:creationId xmlns:a16="http://schemas.microsoft.com/office/drawing/2014/main" id="{53EE0F3E-43F1-4A1C-AC6A-42D7C1C9639B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895600"/>
            <a:ext cx="2709863" cy="1214438"/>
            <a:chOff x="2467" y="1344"/>
            <a:chExt cx="2189" cy="960"/>
          </a:xfrm>
        </p:grpSpPr>
        <p:sp>
          <p:nvSpPr>
            <p:cNvPr id="923720" name="Rectangle 72">
              <a:extLst>
                <a:ext uri="{FF2B5EF4-FFF2-40B4-BE49-F238E27FC236}">
                  <a16:creationId xmlns:a16="http://schemas.microsoft.com/office/drawing/2014/main" id="{E147B031-4EA7-40EB-8030-610446CAD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1819"/>
              <a:ext cx="47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1" name="Rectangle 73">
              <a:extLst>
                <a:ext uri="{FF2B5EF4-FFF2-40B4-BE49-F238E27FC236}">
                  <a16:creationId xmlns:a16="http://schemas.microsoft.com/office/drawing/2014/main" id="{82EC25C1-4C04-49A4-9790-E16A20D42D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708" y="1686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2" name="Rectangle 74">
              <a:extLst>
                <a:ext uri="{FF2B5EF4-FFF2-40B4-BE49-F238E27FC236}">
                  <a16:creationId xmlns:a16="http://schemas.microsoft.com/office/drawing/2014/main" id="{13F7D5C9-2258-46B6-9157-1655219E6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1819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3" name="Text Box 75">
              <a:extLst>
                <a:ext uri="{FF2B5EF4-FFF2-40B4-BE49-F238E27FC236}">
                  <a16:creationId xmlns:a16="http://schemas.microsoft.com/office/drawing/2014/main" id="{78A40245-BCDB-4710-B1B4-5931641A1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722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24" name="Rectangle 76">
              <a:extLst>
                <a:ext uri="{FF2B5EF4-FFF2-40B4-BE49-F238E27FC236}">
                  <a16:creationId xmlns:a16="http://schemas.microsoft.com/office/drawing/2014/main" id="{CF024551-E604-4013-9031-B39FC05F62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3" y="1482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5" name="Rectangle 77">
              <a:extLst>
                <a:ext uri="{FF2B5EF4-FFF2-40B4-BE49-F238E27FC236}">
                  <a16:creationId xmlns:a16="http://schemas.microsoft.com/office/drawing/2014/main" id="{F15F4A18-A30B-4E86-B9B3-3AE49D0E3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68" y="1685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6" name="Rectangle 78">
              <a:extLst>
                <a:ext uri="{FF2B5EF4-FFF2-40B4-BE49-F238E27FC236}">
                  <a16:creationId xmlns:a16="http://schemas.microsoft.com/office/drawing/2014/main" id="{6B103F58-9FA2-4045-B2DB-2265FCF322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363" y="1481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727" name="Picture 79" descr="txp_fig">
              <a:extLst>
                <a:ext uri="{FF2B5EF4-FFF2-40B4-BE49-F238E27FC236}">
                  <a16:creationId xmlns:a16="http://schemas.microsoft.com/office/drawing/2014/main" id="{51E9B5E4-D566-46AF-9915-82E00645165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2182"/>
              <a:ext cx="162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28" name="Picture 80" descr="txp_fig">
              <a:extLst>
                <a:ext uri="{FF2B5EF4-FFF2-40B4-BE49-F238E27FC236}">
                  <a16:creationId xmlns:a16="http://schemas.microsoft.com/office/drawing/2014/main" id="{5FF4F257-87CF-4CF6-9D87-5E1D3876A0C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" y="2160"/>
              <a:ext cx="158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29" name="Picture 81" descr="txp_fig">
              <a:extLst>
                <a:ext uri="{FF2B5EF4-FFF2-40B4-BE49-F238E27FC236}">
                  <a16:creationId xmlns:a16="http://schemas.microsoft.com/office/drawing/2014/main" id="{70647B0B-6424-42F4-B3FC-C03F919518C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" y="1640"/>
              <a:ext cx="158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0" name="Picture 82" descr="txp_fig">
              <a:extLst>
                <a:ext uri="{FF2B5EF4-FFF2-40B4-BE49-F238E27FC236}">
                  <a16:creationId xmlns:a16="http://schemas.microsoft.com/office/drawing/2014/main" id="{C8C49DB6-AAA4-443B-B3FC-8AB505CD452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3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" y="1657"/>
              <a:ext cx="17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1" name="Picture 83" descr="txp_fig">
              <a:extLst>
                <a:ext uri="{FF2B5EF4-FFF2-40B4-BE49-F238E27FC236}">
                  <a16:creationId xmlns:a16="http://schemas.microsoft.com/office/drawing/2014/main" id="{720879E8-E0AB-48E5-A3A9-FEA491B5140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" y="1344"/>
              <a:ext cx="15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2" name="Picture 84" descr="txp_fig">
              <a:extLst>
                <a:ext uri="{FF2B5EF4-FFF2-40B4-BE49-F238E27FC236}">
                  <a16:creationId xmlns:a16="http://schemas.microsoft.com/office/drawing/2014/main" id="{B9764FC7-824D-4E41-83F8-C67DCD4276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3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" y="1353"/>
              <a:ext cx="155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sp>
          <p:nvSpPr>
            <p:cNvPr id="923733" name="Rectangle 85">
              <a:extLst>
                <a:ext uri="{FF2B5EF4-FFF2-40B4-BE49-F238E27FC236}">
                  <a16:creationId xmlns:a16="http://schemas.microsoft.com/office/drawing/2014/main" id="{FE4239E0-C663-4E09-B985-BC80511F0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1838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34" name="Text Box 86">
              <a:extLst>
                <a:ext uri="{FF2B5EF4-FFF2-40B4-BE49-F238E27FC236}">
                  <a16:creationId xmlns:a16="http://schemas.microsoft.com/office/drawing/2014/main" id="{D2DC52F0-EB17-473D-97F0-002D49413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3" y="1741"/>
              <a:ext cx="25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35" name="Rectangle 87">
              <a:extLst>
                <a:ext uri="{FF2B5EF4-FFF2-40B4-BE49-F238E27FC236}">
                  <a16:creationId xmlns:a16="http://schemas.microsoft.com/office/drawing/2014/main" id="{4F546875-1C93-46FC-8980-25832BDFC3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32" y="1704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36" name="Rectangle 88">
              <a:extLst>
                <a:ext uri="{FF2B5EF4-FFF2-40B4-BE49-F238E27FC236}">
                  <a16:creationId xmlns:a16="http://schemas.microsoft.com/office/drawing/2014/main" id="{D282E1D1-CAC6-4C75-BAF4-E3A556077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227" y="1500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737" name="Picture 89" descr="txp_fig">
              <a:extLst>
                <a:ext uri="{FF2B5EF4-FFF2-40B4-BE49-F238E27FC236}">
                  <a16:creationId xmlns:a16="http://schemas.microsoft.com/office/drawing/2014/main" id="{F77052D2-BB4E-4660-9DAC-6EB4CBA4B04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3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" y="2191"/>
              <a:ext cx="158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8" name="Picture 90" descr="txp_fig">
              <a:extLst>
                <a:ext uri="{FF2B5EF4-FFF2-40B4-BE49-F238E27FC236}">
                  <a16:creationId xmlns:a16="http://schemas.microsoft.com/office/drawing/2014/main" id="{D2A0DB0D-9301-411C-B3F0-22567A5F7D2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3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1676"/>
              <a:ext cx="17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9" name="Picture 91" descr="txp_fig">
              <a:extLst>
                <a:ext uri="{FF2B5EF4-FFF2-40B4-BE49-F238E27FC236}">
                  <a16:creationId xmlns:a16="http://schemas.microsoft.com/office/drawing/2014/main" id="{8C3437C6-0DF3-4410-B247-E84705E6E47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" y="1372"/>
              <a:ext cx="155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</p:grpSp>
      <p:grpSp>
        <p:nvGrpSpPr>
          <p:cNvPr id="923828" name="Group 180">
            <a:extLst>
              <a:ext uri="{FF2B5EF4-FFF2-40B4-BE49-F238E27FC236}">
                <a16:creationId xmlns:a16="http://schemas.microsoft.com/office/drawing/2014/main" id="{4F6969E0-200C-4EAC-918E-07E8CE41558D}"/>
              </a:ext>
            </a:extLst>
          </p:cNvPr>
          <p:cNvGrpSpPr>
            <a:grpSpLocks/>
          </p:cNvGrpSpPr>
          <p:nvPr/>
        </p:nvGrpSpPr>
        <p:grpSpPr bwMode="auto">
          <a:xfrm>
            <a:off x="5976938" y="2286000"/>
            <a:ext cx="2709862" cy="1241425"/>
            <a:chOff x="3765" y="1440"/>
            <a:chExt cx="1707" cy="782"/>
          </a:xfrm>
        </p:grpSpPr>
        <p:sp>
          <p:nvSpPr>
            <p:cNvPr id="923754" name="Rectangle 106">
              <a:extLst>
                <a:ext uri="{FF2B5EF4-FFF2-40B4-BE49-F238E27FC236}">
                  <a16:creationId xmlns:a16="http://schemas.microsoft.com/office/drawing/2014/main" id="{ECD3DAE6-6B34-4840-B7AD-310F21AB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819"/>
              <a:ext cx="36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5" name="Rectangle 107">
              <a:extLst>
                <a:ext uri="{FF2B5EF4-FFF2-40B4-BE49-F238E27FC236}">
                  <a16:creationId xmlns:a16="http://schemas.microsoft.com/office/drawing/2014/main" id="{754CBEDF-29AD-41FB-8AD7-0261782BF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952" y="1716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6" name="Rectangle 108">
              <a:extLst>
                <a:ext uri="{FF2B5EF4-FFF2-40B4-BE49-F238E27FC236}">
                  <a16:creationId xmlns:a16="http://schemas.microsoft.com/office/drawing/2014/main" id="{E2543752-BDFB-476E-BEF8-812A7A584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1819"/>
              <a:ext cx="35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7" name="Text Box 109">
              <a:extLst>
                <a:ext uri="{FF2B5EF4-FFF2-40B4-BE49-F238E27FC236}">
                  <a16:creationId xmlns:a16="http://schemas.microsoft.com/office/drawing/2014/main" id="{E2248F57-E2C0-4FAD-988D-11A9938AE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7" y="1741"/>
              <a:ext cx="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58" name="Rectangle 110">
              <a:extLst>
                <a:ext uri="{FF2B5EF4-FFF2-40B4-BE49-F238E27FC236}">
                  <a16:creationId xmlns:a16="http://schemas.microsoft.com/office/drawing/2014/main" id="{D7039298-1060-499D-94F6-E9BCA2D1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871" y="1552"/>
              <a:ext cx="40" cy="251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9" name="Rectangle 111">
              <a:extLst>
                <a:ext uri="{FF2B5EF4-FFF2-40B4-BE49-F238E27FC236}">
                  <a16:creationId xmlns:a16="http://schemas.microsoft.com/office/drawing/2014/main" id="{B60F62A9-0779-4A63-BFB1-55CE267E16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545" y="1715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60" name="Rectangle 112">
              <a:extLst>
                <a:ext uri="{FF2B5EF4-FFF2-40B4-BE49-F238E27FC236}">
                  <a16:creationId xmlns:a16="http://schemas.microsoft.com/office/drawing/2014/main" id="{6C6773BC-0D44-4407-84A0-5AF8BEE080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464" y="1552"/>
              <a:ext cx="39" cy="251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802" name="Picture 154" descr="txp_fig">
              <a:extLst>
                <a:ext uri="{FF2B5EF4-FFF2-40B4-BE49-F238E27FC236}">
                  <a16:creationId xmlns:a16="http://schemas.microsoft.com/office/drawing/2014/main" id="{5D353AC0-CC6A-4CBC-A8A4-7CDCAF11B53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" y="2108"/>
              <a:ext cx="127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05" name="Picture 157" descr="txp_fig">
              <a:extLst>
                <a:ext uri="{FF2B5EF4-FFF2-40B4-BE49-F238E27FC236}">
                  <a16:creationId xmlns:a16="http://schemas.microsoft.com/office/drawing/2014/main" id="{87A675BA-77BE-4BB6-B3B7-E147A6DF0DC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" y="2090"/>
              <a:ext cx="123" cy="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08" name="Picture 160" descr="txp_fig">
              <a:extLst>
                <a:ext uri="{FF2B5EF4-FFF2-40B4-BE49-F238E27FC236}">
                  <a16:creationId xmlns:a16="http://schemas.microsoft.com/office/drawing/2014/main" id="{9FB2B33B-C45A-4056-8AA4-F5CEE3F80B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" y="1676"/>
              <a:ext cx="123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91240B29-F687-4F45-9708-019B960494DF}">
                <a14:hiddenLine xmlns:a14="http://schemas.microsoft.com/office/drawing/2010/main" w="317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811" name="Picture 163" descr="txp_fig">
              <a:extLst>
                <a:ext uri="{FF2B5EF4-FFF2-40B4-BE49-F238E27FC236}">
                  <a16:creationId xmlns:a16="http://schemas.microsoft.com/office/drawing/2014/main" id="{BF708A51-80BE-4124-8962-DB6C183DD7A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4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" y="1689"/>
              <a:ext cx="132" cy="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14" name="Picture 166" descr="txp_fig">
              <a:extLst>
                <a:ext uri="{FF2B5EF4-FFF2-40B4-BE49-F238E27FC236}">
                  <a16:creationId xmlns:a16="http://schemas.microsoft.com/office/drawing/2014/main" id="{E1BBB16C-4647-42AD-B043-3DBD3E7EC0C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4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1440"/>
              <a:ext cx="123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17" name="Picture 169" descr="txp_fig">
              <a:extLst>
                <a:ext uri="{FF2B5EF4-FFF2-40B4-BE49-F238E27FC236}">
                  <a16:creationId xmlns:a16="http://schemas.microsoft.com/office/drawing/2014/main" id="{1260C8AC-5ADA-411F-8668-1718930E6D6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4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" y="1447"/>
              <a:ext cx="121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sp>
          <p:nvSpPr>
            <p:cNvPr id="923767" name="Rectangle 119">
              <a:extLst>
                <a:ext uri="{FF2B5EF4-FFF2-40B4-BE49-F238E27FC236}">
                  <a16:creationId xmlns:a16="http://schemas.microsoft.com/office/drawing/2014/main" id="{89D9B041-2167-4F1A-B6B7-40842AF99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34"/>
              <a:ext cx="36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68" name="Text Box 120">
              <a:extLst>
                <a:ext uri="{FF2B5EF4-FFF2-40B4-BE49-F238E27FC236}">
                  <a16:creationId xmlns:a16="http://schemas.microsoft.com/office/drawing/2014/main" id="{8ED3FD6A-1842-4F74-988B-1D73B2AA2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" y="1756"/>
              <a:ext cx="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69" name="Rectangle 121">
              <a:extLst>
                <a:ext uri="{FF2B5EF4-FFF2-40B4-BE49-F238E27FC236}">
                  <a16:creationId xmlns:a16="http://schemas.microsoft.com/office/drawing/2014/main" id="{FAAE5C4E-70EA-4A57-A58A-32640C4E5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218" y="1730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70" name="Rectangle 122">
              <a:extLst>
                <a:ext uri="{FF2B5EF4-FFF2-40B4-BE49-F238E27FC236}">
                  <a16:creationId xmlns:a16="http://schemas.microsoft.com/office/drawing/2014/main" id="{E18AF908-F4D4-4282-AD18-FC7EDC3C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137" y="1567"/>
              <a:ext cx="40" cy="25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820" name="Picture 172" descr="txp_fig">
              <a:extLst>
                <a:ext uri="{FF2B5EF4-FFF2-40B4-BE49-F238E27FC236}">
                  <a16:creationId xmlns:a16="http://schemas.microsoft.com/office/drawing/2014/main" id="{E07E1679-8037-4B7B-99D4-D2450AC4A62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" y="2115"/>
              <a:ext cx="123" cy="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23" name="Picture 175" descr="txp_fig">
              <a:extLst>
                <a:ext uri="{FF2B5EF4-FFF2-40B4-BE49-F238E27FC236}">
                  <a16:creationId xmlns:a16="http://schemas.microsoft.com/office/drawing/2014/main" id="{49BBEF2D-2139-4A7C-991B-8A1737B9C9A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4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9" y="1705"/>
              <a:ext cx="133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26" name="Picture 178" descr="txp_fig">
              <a:extLst>
                <a:ext uri="{FF2B5EF4-FFF2-40B4-BE49-F238E27FC236}">
                  <a16:creationId xmlns:a16="http://schemas.microsoft.com/office/drawing/2014/main" id="{0BC5BC6B-BFED-4C5F-851D-7F542BE2908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4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" y="1462"/>
              <a:ext cx="121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</p:grpSp>
      <p:sp>
        <p:nvSpPr>
          <p:cNvPr id="923775" name="Rectangle 127">
            <a:extLst>
              <a:ext uri="{FF2B5EF4-FFF2-40B4-BE49-F238E27FC236}">
                <a16:creationId xmlns:a16="http://schemas.microsoft.com/office/drawing/2014/main" id="{C25BE733-2306-4DF0-8A6F-47224F1DE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563" y="4487863"/>
            <a:ext cx="57150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6" name="Rectangle 128">
            <a:extLst>
              <a:ext uri="{FF2B5EF4-FFF2-40B4-BE49-F238E27FC236}">
                <a16:creationId xmlns:a16="http://schemas.microsoft.com/office/drawing/2014/main" id="{4712B2A8-7418-458C-BDF4-74FEB8C9575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65057" y="4323556"/>
            <a:ext cx="68262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7" name="Rectangle 129">
            <a:extLst>
              <a:ext uri="{FF2B5EF4-FFF2-40B4-BE49-F238E27FC236}">
                <a16:creationId xmlns:a16="http://schemas.microsoft.com/office/drawing/2014/main" id="{DDE79688-A37E-4209-813B-F29B973AA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4487863"/>
            <a:ext cx="55563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8" name="Text Box 130">
            <a:extLst>
              <a:ext uri="{FF2B5EF4-FFF2-40B4-BE49-F238E27FC236}">
                <a16:creationId xmlns:a16="http://schemas.microsoft.com/office/drawing/2014/main" id="{5DE13E8C-BED8-4B2E-A11E-EE41B05C6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4364038"/>
            <a:ext cx="317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23779" name="Rectangle 131">
            <a:extLst>
              <a:ext uri="{FF2B5EF4-FFF2-40B4-BE49-F238E27FC236}">
                <a16:creationId xmlns:a16="http://schemas.microsoft.com/office/drawing/2014/main" id="{3DB20709-F8C8-442F-AD24-7F21BA19B5F8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6034882" y="4064793"/>
            <a:ext cx="63500" cy="398463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0" name="Rectangle 132">
            <a:extLst>
              <a:ext uri="{FF2B5EF4-FFF2-40B4-BE49-F238E27FC236}">
                <a16:creationId xmlns:a16="http://schemas.microsoft.com/office/drawing/2014/main" id="{F57B26AC-3D99-4B0F-9AFC-EC3480B707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106444" y="4321969"/>
            <a:ext cx="68263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1" name="Rectangle 133">
            <a:extLst>
              <a:ext uri="{FF2B5EF4-FFF2-40B4-BE49-F238E27FC236}">
                <a16:creationId xmlns:a16="http://schemas.microsoft.com/office/drawing/2014/main" id="{A62711DB-8874-4606-A2DA-392D4395F3DA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6977062" y="4064001"/>
            <a:ext cx="61913" cy="398462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3864" name="Picture 216" descr="txp_fig">
            <a:extLst>
              <a:ext uri="{FF2B5EF4-FFF2-40B4-BE49-F238E27FC236}">
                <a16:creationId xmlns:a16="http://schemas.microsoft.com/office/drawing/2014/main" id="{1696FBEA-E511-47BA-A82C-BB56475BEA4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8" y="4946650"/>
            <a:ext cx="198437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7" name="Picture 219" descr="txp_fig">
            <a:extLst>
              <a:ext uri="{FF2B5EF4-FFF2-40B4-BE49-F238E27FC236}">
                <a16:creationId xmlns:a16="http://schemas.microsoft.com/office/drawing/2014/main" id="{DDC0C8C4-9B62-4DC1-97FB-424474B629D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5" y="4918075"/>
            <a:ext cx="195263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5" name="Picture 217" descr="txp_fig">
            <a:extLst>
              <a:ext uri="{FF2B5EF4-FFF2-40B4-BE49-F238E27FC236}">
                <a16:creationId xmlns:a16="http://schemas.microsoft.com/office/drawing/2014/main" id="{419EE91A-470D-41BA-900B-EB79ECDA1A4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260850"/>
            <a:ext cx="185738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8" name="Picture 220" descr="txp_fig">
            <a:extLst>
              <a:ext uri="{FF2B5EF4-FFF2-40B4-BE49-F238E27FC236}">
                <a16:creationId xmlns:a16="http://schemas.microsoft.com/office/drawing/2014/main" id="{06FFF6BF-9C00-494B-AB61-7750AEB600D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4281488"/>
            <a:ext cx="20002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6" name="Picture 218" descr="txp_fig">
            <a:extLst>
              <a:ext uri="{FF2B5EF4-FFF2-40B4-BE49-F238E27FC236}">
                <a16:creationId xmlns:a16="http://schemas.microsoft.com/office/drawing/2014/main" id="{52D13E80-275B-4F3F-8A2C-238DF3EB6913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3886200"/>
            <a:ext cx="195262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9" name="Picture 221" descr="txp_fig">
            <a:extLst>
              <a:ext uri="{FF2B5EF4-FFF2-40B4-BE49-F238E27FC236}">
                <a16:creationId xmlns:a16="http://schemas.microsoft.com/office/drawing/2014/main" id="{617D99A8-F9E2-45DC-9E36-200DCF461EC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5" y="3897313"/>
            <a:ext cx="1825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sp>
        <p:nvSpPr>
          <p:cNvPr id="923788" name="Rectangle 140">
            <a:extLst>
              <a:ext uri="{FF2B5EF4-FFF2-40B4-BE49-F238E27FC236}">
                <a16:creationId xmlns:a16="http://schemas.microsoft.com/office/drawing/2014/main" id="{7C2D9C58-062A-437D-AFAB-3EF87E138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1675"/>
            <a:ext cx="57150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9" name="Text Box 141">
            <a:extLst>
              <a:ext uri="{FF2B5EF4-FFF2-40B4-BE49-F238E27FC236}">
                <a16:creationId xmlns:a16="http://schemas.microsoft.com/office/drawing/2014/main" id="{551EFA95-F2AE-44D2-9552-DF4E393A2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4387850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23790" name="Rectangle 142">
            <a:extLst>
              <a:ext uri="{FF2B5EF4-FFF2-40B4-BE49-F238E27FC236}">
                <a16:creationId xmlns:a16="http://schemas.microsoft.com/office/drawing/2014/main" id="{85FAA43A-5842-49FB-8901-666B4E33202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74832" y="4345781"/>
            <a:ext cx="68262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91" name="Rectangle 143">
            <a:extLst>
              <a:ext uri="{FF2B5EF4-FFF2-40B4-BE49-F238E27FC236}">
                <a16:creationId xmlns:a16="http://schemas.microsoft.com/office/drawing/2014/main" id="{BCE5AB9C-C780-4701-AC85-032660443C6B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8045450" y="4087813"/>
            <a:ext cx="63500" cy="400050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3871" name="Picture 223" descr="txp_fig">
            <a:extLst>
              <a:ext uri="{FF2B5EF4-FFF2-40B4-BE49-F238E27FC236}">
                <a16:creationId xmlns:a16="http://schemas.microsoft.com/office/drawing/2014/main" id="{8CEFC688-4EB4-4005-95AC-154511403718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4957763"/>
            <a:ext cx="195263" cy="18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72" name="Picture 224" descr="txp_fig">
            <a:extLst>
              <a:ext uri="{FF2B5EF4-FFF2-40B4-BE49-F238E27FC236}">
                <a16:creationId xmlns:a16="http://schemas.microsoft.com/office/drawing/2014/main" id="{4EC8C630-EDA0-48D4-81C6-AFC8C1B5A525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4306888"/>
            <a:ext cx="20161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73" name="Picture 225" descr="txp_fig">
            <a:extLst>
              <a:ext uri="{FF2B5EF4-FFF2-40B4-BE49-F238E27FC236}">
                <a16:creationId xmlns:a16="http://schemas.microsoft.com/office/drawing/2014/main" id="{B66E2AAE-B90A-47F5-856C-9995BA7AE045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3921125"/>
            <a:ext cx="1825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sp>
        <p:nvSpPr>
          <p:cNvPr id="923795" name="Text Box 147">
            <a:extLst>
              <a:ext uri="{FF2B5EF4-FFF2-40B4-BE49-F238E27FC236}">
                <a16:creationId xmlns:a16="http://schemas.microsoft.com/office/drawing/2014/main" id="{5287B8F0-0BCF-4DAE-B111-9E26A38AF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286000"/>
            <a:ext cx="16002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CP-WOPT</a:t>
            </a:r>
          </a:p>
        </p:txBody>
      </p:sp>
      <p:sp>
        <p:nvSpPr>
          <p:cNvPr id="923796" name="Text Box 148">
            <a:extLst>
              <a:ext uri="{FF2B5EF4-FFF2-40B4-BE49-F238E27FC236}">
                <a16:creationId xmlns:a16="http://schemas.microsoft.com/office/drawing/2014/main" id="{5E6AD558-3255-4253-B92F-AB8F58ACD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360863"/>
            <a:ext cx="20574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923797" name="Line 149">
            <a:extLst>
              <a:ext uri="{FF2B5EF4-FFF2-40B4-BE49-F238E27FC236}">
                <a16:creationId xmlns:a16="http://schemas.microsoft.com/office/drawing/2014/main" id="{8F9E1EF3-B058-45BF-BDC3-F70B31A132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2971800"/>
            <a:ext cx="6096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23798" name="Line 150">
            <a:extLst>
              <a:ext uri="{FF2B5EF4-FFF2-40B4-BE49-F238E27FC236}">
                <a16:creationId xmlns:a16="http://schemas.microsoft.com/office/drawing/2014/main" id="{10FEFB08-C98F-4944-AA84-78759FA20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038600"/>
            <a:ext cx="60960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9A6908-29DB-496D-951A-8445F7EB2D18}"/>
              </a:ext>
            </a:extLst>
          </p:cNvPr>
          <p:cNvGrpSpPr/>
          <p:nvPr/>
        </p:nvGrpSpPr>
        <p:grpSpPr>
          <a:xfrm>
            <a:off x="72008" y="93486"/>
            <a:ext cx="899592" cy="887242"/>
            <a:chOff x="3276600" y="2895600"/>
            <a:chExt cx="914400" cy="1066800"/>
          </a:xfrm>
        </p:grpSpPr>
        <p:grpSp>
          <p:nvGrpSpPr>
            <p:cNvPr id="78" name="Group 49">
              <a:extLst>
                <a:ext uri="{FF2B5EF4-FFF2-40B4-BE49-F238E27FC236}">
                  <a16:creationId xmlns:a16="http://schemas.microsoft.com/office/drawing/2014/main" id="{EFDFE229-1BF3-446B-9357-82D1E216B2DB}"/>
                </a:ext>
              </a:extLst>
            </p:cNvPr>
            <p:cNvGrpSpPr/>
            <p:nvPr/>
          </p:nvGrpSpPr>
          <p:grpSpPr>
            <a:xfrm>
              <a:off x="3276600" y="2895600"/>
              <a:ext cx="914400" cy="1066800"/>
              <a:chOff x="3276600" y="2895600"/>
              <a:chExt cx="914400" cy="1066800"/>
            </a:xfrm>
          </p:grpSpPr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8E8312F6-2426-4BDB-AC6F-A81DC0466975}"/>
                  </a:ext>
                </a:extLst>
              </p:cNvPr>
              <p:cNvSpPr/>
              <p:nvPr/>
            </p:nvSpPr>
            <p:spPr>
              <a:xfrm>
                <a:off x="34290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0F706710-AC45-4210-A40B-6E89688E93A7}"/>
                  </a:ext>
                </a:extLst>
              </p:cNvPr>
              <p:cNvSpPr/>
              <p:nvPr/>
            </p:nvSpPr>
            <p:spPr>
              <a:xfrm>
                <a:off x="3276600" y="2895600"/>
                <a:ext cx="914400" cy="1066800"/>
              </a:xfrm>
              <a:prstGeom prst="cub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7C8C001A-FC68-4453-BD4D-6838725B2FB3}"/>
                  </a:ext>
                </a:extLst>
              </p:cNvPr>
              <p:cNvSpPr/>
              <p:nvPr/>
            </p:nvSpPr>
            <p:spPr>
              <a:xfrm>
                <a:off x="3276600" y="3784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3AEAF64F-FD6D-405E-9D0D-2A4D3FF61B3C}"/>
                  </a:ext>
                </a:extLst>
              </p:cNvPr>
              <p:cNvSpPr/>
              <p:nvPr/>
            </p:nvSpPr>
            <p:spPr>
              <a:xfrm>
                <a:off x="32766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5797D775-27B0-4629-B5B8-C2647B914FD4}"/>
                  </a:ext>
                </a:extLst>
              </p:cNvPr>
              <p:cNvSpPr/>
              <p:nvPr/>
            </p:nvSpPr>
            <p:spPr>
              <a:xfrm>
                <a:off x="3505200" y="34290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C14A12EA-3478-42C7-AC8E-873170552A45}"/>
                  </a:ext>
                </a:extLst>
              </p:cNvPr>
              <p:cNvSpPr/>
              <p:nvPr/>
            </p:nvSpPr>
            <p:spPr>
              <a:xfrm>
                <a:off x="3505200" y="3200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34C178C7-D23E-413A-A562-F5D909FE992D}"/>
                  </a:ext>
                </a:extLst>
              </p:cNvPr>
              <p:cNvSpPr/>
              <p:nvPr/>
            </p:nvSpPr>
            <p:spPr>
              <a:xfrm>
                <a:off x="3276600" y="3276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79DBA3E-380E-4B00-8A96-DD5EECC1231C}"/>
                  </a:ext>
                </a:extLst>
              </p:cNvPr>
              <p:cNvCxnSpPr/>
              <p:nvPr/>
            </p:nvCxnSpPr>
            <p:spPr bwMode="auto">
              <a:xfrm rot="5400000">
                <a:off x="3543300" y="3543300"/>
                <a:ext cx="8382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E201E61A-5E75-43E7-B04C-163CEB332980}"/>
                  </a:ext>
                </a:extLst>
              </p:cNvPr>
              <p:cNvSpPr/>
              <p:nvPr/>
            </p:nvSpPr>
            <p:spPr>
              <a:xfrm>
                <a:off x="3429000" y="29718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D065460-A106-47A2-9088-3033BC4A21AB}"/>
                  </a:ext>
                </a:extLst>
              </p:cNvPr>
              <p:cNvCxnSpPr/>
              <p:nvPr/>
            </p:nvCxnSpPr>
            <p:spPr bwMode="auto">
              <a:xfrm rot="5400000">
                <a:off x="3962400" y="2895600"/>
                <a:ext cx="228600" cy="22860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0C288E7-D1E9-451D-A8A2-6821F89A92D3}"/>
                  </a:ext>
                </a:extLst>
              </p:cNvPr>
              <p:cNvCxnSpPr/>
              <p:nvPr/>
            </p:nvCxnSpPr>
            <p:spPr bwMode="auto">
              <a:xfrm>
                <a:off x="3276600" y="3124200"/>
                <a:ext cx="6858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BE48B0-ED29-4710-9EDC-7338EA7C316A}"/>
                </a:ext>
              </a:extLst>
            </p:cNvPr>
            <p:cNvCxnSpPr/>
            <p:nvPr/>
          </p:nvCxnSpPr>
          <p:spPr bwMode="auto">
            <a:xfrm rot="5400000">
              <a:off x="3086100" y="3314700"/>
              <a:ext cx="8382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3D1F46F-8F90-45E5-9309-F4B5C569041F}"/>
                </a:ext>
              </a:extLst>
            </p:cNvPr>
            <p:cNvCxnSpPr/>
            <p:nvPr/>
          </p:nvCxnSpPr>
          <p:spPr bwMode="auto">
            <a:xfrm rot="5400000">
              <a:off x="3267075" y="3667125"/>
              <a:ext cx="247650" cy="22860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85B0E6-1599-4C30-98A2-A0706CB2468F}"/>
                </a:ext>
              </a:extLst>
            </p:cNvPr>
            <p:cNvCxnSpPr/>
            <p:nvPr/>
          </p:nvCxnSpPr>
          <p:spPr bwMode="auto">
            <a:xfrm rot="10800000">
              <a:off x="3429000" y="3733800"/>
              <a:ext cx="7620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93" name="Picture 77" descr="TP_tmp">
            <a:extLst>
              <a:ext uri="{FF2B5EF4-FFF2-40B4-BE49-F238E27FC236}">
                <a16:creationId xmlns:a16="http://schemas.microsoft.com/office/drawing/2014/main" id="{F96679B5-63C0-4EF0-AC46-351D86FC7E37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530850"/>
            <a:ext cx="391477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4" name="Picture 78" descr="TP_tmp">
            <a:extLst>
              <a:ext uri="{FF2B5EF4-FFF2-40B4-BE49-F238E27FC236}">
                <a16:creationId xmlns:a16="http://schemas.microsoft.com/office/drawing/2014/main" id="{226233D6-9DD8-4DF1-A301-AB2D25D71D5D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38788"/>
            <a:ext cx="3886200" cy="12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5" name="Text Box 79">
            <a:extLst>
              <a:ext uri="{FF2B5EF4-FFF2-40B4-BE49-F238E27FC236}">
                <a16:creationId xmlns:a16="http://schemas.microsoft.com/office/drawing/2014/main" id="{E1506F47-E7D2-4B5A-9801-4BF5682EE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748" y="5130882"/>
            <a:ext cx="16002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CP-WOPT</a:t>
            </a:r>
          </a:p>
        </p:txBody>
      </p:sp>
      <p:sp>
        <p:nvSpPr>
          <p:cNvPr id="96" name="Text Box 80">
            <a:extLst>
              <a:ext uri="{FF2B5EF4-FFF2-40B4-BE49-F238E27FC236}">
                <a16:creationId xmlns:a16="http://schemas.microsoft.com/office/drawing/2014/main" id="{16899CC5-9B2D-4FD9-B840-BB9C35895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5200273"/>
            <a:ext cx="20574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97" name="Oval 81">
            <a:extLst>
              <a:ext uri="{FF2B5EF4-FFF2-40B4-BE49-F238E27FC236}">
                <a16:creationId xmlns:a16="http://schemas.microsoft.com/office/drawing/2014/main" id="{4533E571-4D60-42E9-801D-D98CDB314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819400"/>
            <a:ext cx="914400" cy="1371600"/>
          </a:xfrm>
          <a:prstGeom prst="ellipse">
            <a:avLst/>
          </a:prstGeom>
          <a:noFill/>
          <a:ln w="3175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8" name="Oval 82">
            <a:extLst>
              <a:ext uri="{FF2B5EF4-FFF2-40B4-BE49-F238E27FC236}">
                <a16:creationId xmlns:a16="http://schemas.microsoft.com/office/drawing/2014/main" id="{E813DDDF-8BE3-40BB-B22D-BC2DAE688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209800"/>
            <a:ext cx="914400" cy="1371600"/>
          </a:xfrm>
          <a:prstGeom prst="ellipse">
            <a:avLst/>
          </a:prstGeom>
          <a:noFill/>
          <a:ln w="3175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9" name="Line 83">
            <a:extLst>
              <a:ext uri="{FF2B5EF4-FFF2-40B4-BE49-F238E27FC236}">
                <a16:creationId xmlns:a16="http://schemas.microsoft.com/office/drawing/2014/main" id="{DD361E8B-BAF5-4444-B89D-86BF87AD3E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5715000"/>
            <a:ext cx="8382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88166-BD49-4266-B32E-4C5AC3A645A9}"/>
              </a:ext>
            </a:extLst>
          </p:cNvPr>
          <p:cNvSpPr txBox="1"/>
          <p:nvPr/>
        </p:nvSpPr>
        <p:spPr>
          <a:xfrm>
            <a:off x="48860" y="4642148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901A1E"/>
                </a:solidFill>
              </a:rPr>
              <a:t>sim:</a:t>
            </a:r>
            <a:r>
              <a:rPr lang="en-US" sz="1200" b="1" i="1" dirty="0">
                <a:solidFill>
                  <a:srgbClr val="901A1E"/>
                </a:solidFill>
              </a:rPr>
              <a:t> Similarity score similar to the </a:t>
            </a:r>
          </a:p>
          <a:p>
            <a:r>
              <a:rPr lang="en-US" sz="1200" b="1" i="1" dirty="0">
                <a:solidFill>
                  <a:srgbClr val="901A1E"/>
                </a:solidFill>
              </a:rPr>
              <a:t>previously defined Factor Match Score (FMS)</a:t>
            </a:r>
          </a:p>
        </p:txBody>
      </p:sp>
    </p:spTree>
    <p:extLst>
      <p:ext uri="{BB962C8B-B14F-4D97-AF65-F5344CB8AC3E}">
        <p14:creationId xmlns:p14="http://schemas.microsoft.com/office/powerpoint/2010/main" val="1991859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E802FF8F-D869-44EA-BDF2-509357B9CF67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650" name="Rectangle 2">
            <a:extLst>
              <a:ext uri="{FF2B5EF4-FFF2-40B4-BE49-F238E27FC236}">
                <a16:creationId xmlns:a16="http://schemas.microsoft.com/office/drawing/2014/main" id="{DC045036-F5C9-4EE9-A90D-B0198CF11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5075" y="25281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Ignoring missing entries vs. Imputation</a:t>
            </a:r>
          </a:p>
        </p:txBody>
      </p:sp>
      <p:sp>
        <p:nvSpPr>
          <p:cNvPr id="923699" name="Rectangle 51">
            <a:extLst>
              <a:ext uri="{FF2B5EF4-FFF2-40B4-BE49-F238E27FC236}">
                <a16:creationId xmlns:a16="http://schemas.microsoft.com/office/drawing/2014/main" id="{50A57F10-7CFE-40A6-BD9D-6F51D38FD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3" y="1221208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b="0" baseline="0" dirty="0">
                <a:latin typeface="+mj-lt"/>
              </a:rPr>
              <a:t>Ignoring missing entries, in particular, when there is large amount of missing data is </a:t>
            </a:r>
          </a:p>
          <a:p>
            <a:pPr>
              <a:buFontTx/>
              <a:buNone/>
            </a:pPr>
            <a:r>
              <a:rPr lang="en-US" altLang="en-US" sz="1400" b="0" baseline="0" dirty="0">
                <a:latin typeface="+mj-lt"/>
              </a:rPr>
              <a:t>better than alternatives based on imputation, e.g., imputing missing entries with mean.</a:t>
            </a:r>
          </a:p>
        </p:txBody>
      </p:sp>
      <p:sp>
        <p:nvSpPr>
          <p:cNvPr id="923712" name="AutoShape 64">
            <a:extLst>
              <a:ext uri="{FF2B5EF4-FFF2-40B4-BE49-F238E27FC236}">
                <a16:creationId xmlns:a16="http://schemas.microsoft.com/office/drawing/2014/main" id="{FD4FEBD9-F06C-4ABE-BA94-B9E08116C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3" y="2981325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3" name="AutoShape 65">
            <a:extLst>
              <a:ext uri="{FF2B5EF4-FFF2-40B4-BE49-F238E27FC236}">
                <a16:creationId xmlns:a16="http://schemas.microsoft.com/office/drawing/2014/main" id="{1025757D-6AA6-4065-9BE3-F71E662BE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103563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4" name="Text Box 66">
            <a:extLst>
              <a:ext uri="{FF2B5EF4-FFF2-40B4-BE49-F238E27FC236}">
                <a16:creationId xmlns:a16="http://schemas.microsoft.com/office/drawing/2014/main" id="{C44FA000-1A02-41C4-B5D8-7BD2726CFEEC}"/>
              </a:ext>
            </a:extLst>
          </p:cNvPr>
          <p:cNvSpPr txBox="1">
            <a:spLocks noChangeArrowheads="1"/>
          </p:cNvSpPr>
          <p:nvPr/>
        </p:nvSpPr>
        <p:spPr bwMode="auto">
          <a:xfrm rot="18389428">
            <a:off x="-6937" y="2801551"/>
            <a:ext cx="9092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subjects</a:t>
            </a:r>
          </a:p>
        </p:txBody>
      </p:sp>
      <p:sp>
        <p:nvSpPr>
          <p:cNvPr id="923715" name="AutoShape 67">
            <a:extLst>
              <a:ext uri="{FF2B5EF4-FFF2-40B4-BE49-F238E27FC236}">
                <a16:creationId xmlns:a16="http://schemas.microsoft.com/office/drawing/2014/main" id="{E687DF39-E73A-4CD8-BEEC-EFF90F66E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3224213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6" name="Text Box 68">
            <a:extLst>
              <a:ext uri="{FF2B5EF4-FFF2-40B4-BE49-F238E27FC236}">
                <a16:creationId xmlns:a16="http://schemas.microsoft.com/office/drawing/2014/main" id="{AE81FD9E-DCBC-4FD9-B057-E110AA4B3FB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6850" y="3678568"/>
            <a:ext cx="950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channels</a:t>
            </a:r>
          </a:p>
        </p:txBody>
      </p:sp>
      <p:sp>
        <p:nvSpPr>
          <p:cNvPr id="923717" name="Text Box 69">
            <a:extLst>
              <a:ext uri="{FF2B5EF4-FFF2-40B4-BE49-F238E27FC236}">
                <a16:creationId xmlns:a16="http://schemas.microsoft.com/office/drawing/2014/main" id="{092079A0-8CE1-4D7F-BE87-6EFF8B8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4100513"/>
            <a:ext cx="1510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time-frequency</a:t>
            </a:r>
          </a:p>
        </p:txBody>
      </p:sp>
      <p:sp>
        <p:nvSpPr>
          <p:cNvPr id="923718" name="Text Box 70">
            <a:extLst>
              <a:ext uri="{FF2B5EF4-FFF2-40B4-BE49-F238E27FC236}">
                <a16:creationId xmlns:a16="http://schemas.microsoft.com/office/drawing/2014/main" id="{5002BF0C-9345-4B6A-9039-0512918A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379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≈</a:t>
            </a:r>
          </a:p>
        </p:txBody>
      </p:sp>
      <p:grpSp>
        <p:nvGrpSpPr>
          <p:cNvPr id="923719" name="Group 71">
            <a:extLst>
              <a:ext uri="{FF2B5EF4-FFF2-40B4-BE49-F238E27FC236}">
                <a16:creationId xmlns:a16="http://schemas.microsoft.com/office/drawing/2014/main" id="{53EE0F3E-43F1-4A1C-AC6A-42D7C1C9639B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895600"/>
            <a:ext cx="2709863" cy="1214438"/>
            <a:chOff x="2467" y="1344"/>
            <a:chExt cx="2189" cy="960"/>
          </a:xfrm>
        </p:grpSpPr>
        <p:sp>
          <p:nvSpPr>
            <p:cNvPr id="923720" name="Rectangle 72">
              <a:extLst>
                <a:ext uri="{FF2B5EF4-FFF2-40B4-BE49-F238E27FC236}">
                  <a16:creationId xmlns:a16="http://schemas.microsoft.com/office/drawing/2014/main" id="{E147B031-4EA7-40EB-8030-610446CAD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1819"/>
              <a:ext cx="47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1" name="Rectangle 73">
              <a:extLst>
                <a:ext uri="{FF2B5EF4-FFF2-40B4-BE49-F238E27FC236}">
                  <a16:creationId xmlns:a16="http://schemas.microsoft.com/office/drawing/2014/main" id="{82EC25C1-4C04-49A4-9790-E16A20D42D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708" y="1686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2" name="Rectangle 74">
              <a:extLst>
                <a:ext uri="{FF2B5EF4-FFF2-40B4-BE49-F238E27FC236}">
                  <a16:creationId xmlns:a16="http://schemas.microsoft.com/office/drawing/2014/main" id="{13F7D5C9-2258-46B6-9157-1655219E6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1819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3" name="Text Box 75">
              <a:extLst>
                <a:ext uri="{FF2B5EF4-FFF2-40B4-BE49-F238E27FC236}">
                  <a16:creationId xmlns:a16="http://schemas.microsoft.com/office/drawing/2014/main" id="{78A40245-BCDB-4710-B1B4-5931641A1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722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24" name="Rectangle 76">
              <a:extLst>
                <a:ext uri="{FF2B5EF4-FFF2-40B4-BE49-F238E27FC236}">
                  <a16:creationId xmlns:a16="http://schemas.microsoft.com/office/drawing/2014/main" id="{CF024551-E604-4013-9031-B39FC05F62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3" y="1482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5" name="Rectangle 77">
              <a:extLst>
                <a:ext uri="{FF2B5EF4-FFF2-40B4-BE49-F238E27FC236}">
                  <a16:creationId xmlns:a16="http://schemas.microsoft.com/office/drawing/2014/main" id="{F15F4A18-A30B-4E86-B9B3-3AE49D0E3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68" y="1685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6" name="Rectangle 78">
              <a:extLst>
                <a:ext uri="{FF2B5EF4-FFF2-40B4-BE49-F238E27FC236}">
                  <a16:creationId xmlns:a16="http://schemas.microsoft.com/office/drawing/2014/main" id="{6B103F58-9FA2-4045-B2DB-2265FCF322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363" y="1481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727" name="Picture 79" descr="txp_fig">
              <a:extLst>
                <a:ext uri="{FF2B5EF4-FFF2-40B4-BE49-F238E27FC236}">
                  <a16:creationId xmlns:a16="http://schemas.microsoft.com/office/drawing/2014/main" id="{51E9B5E4-D566-46AF-9915-82E00645165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2182"/>
              <a:ext cx="162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28" name="Picture 80" descr="txp_fig">
              <a:extLst>
                <a:ext uri="{FF2B5EF4-FFF2-40B4-BE49-F238E27FC236}">
                  <a16:creationId xmlns:a16="http://schemas.microsoft.com/office/drawing/2014/main" id="{5FF4F257-87CF-4CF6-9D87-5E1D3876A0C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" y="2160"/>
              <a:ext cx="158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29" name="Picture 81" descr="txp_fig">
              <a:extLst>
                <a:ext uri="{FF2B5EF4-FFF2-40B4-BE49-F238E27FC236}">
                  <a16:creationId xmlns:a16="http://schemas.microsoft.com/office/drawing/2014/main" id="{70647B0B-6424-42F4-B3FC-C03F919518C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" y="1640"/>
              <a:ext cx="158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0" name="Picture 82" descr="txp_fig">
              <a:extLst>
                <a:ext uri="{FF2B5EF4-FFF2-40B4-BE49-F238E27FC236}">
                  <a16:creationId xmlns:a16="http://schemas.microsoft.com/office/drawing/2014/main" id="{C8C49DB6-AAA4-443B-B3FC-8AB505CD452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3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" y="1657"/>
              <a:ext cx="17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1" name="Picture 83" descr="txp_fig">
              <a:extLst>
                <a:ext uri="{FF2B5EF4-FFF2-40B4-BE49-F238E27FC236}">
                  <a16:creationId xmlns:a16="http://schemas.microsoft.com/office/drawing/2014/main" id="{720879E8-E0AB-48E5-A3A9-FEA491B5140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" y="1344"/>
              <a:ext cx="15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2" name="Picture 84" descr="txp_fig">
              <a:extLst>
                <a:ext uri="{FF2B5EF4-FFF2-40B4-BE49-F238E27FC236}">
                  <a16:creationId xmlns:a16="http://schemas.microsoft.com/office/drawing/2014/main" id="{B9764FC7-824D-4E41-83F8-C67DCD4276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3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" y="1353"/>
              <a:ext cx="155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sp>
          <p:nvSpPr>
            <p:cNvPr id="923733" name="Rectangle 85">
              <a:extLst>
                <a:ext uri="{FF2B5EF4-FFF2-40B4-BE49-F238E27FC236}">
                  <a16:creationId xmlns:a16="http://schemas.microsoft.com/office/drawing/2014/main" id="{FE4239E0-C663-4E09-B985-BC80511F0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1838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34" name="Text Box 86">
              <a:extLst>
                <a:ext uri="{FF2B5EF4-FFF2-40B4-BE49-F238E27FC236}">
                  <a16:creationId xmlns:a16="http://schemas.microsoft.com/office/drawing/2014/main" id="{D2DC52F0-EB17-473D-97F0-002D49413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3" y="1741"/>
              <a:ext cx="25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35" name="Rectangle 87">
              <a:extLst>
                <a:ext uri="{FF2B5EF4-FFF2-40B4-BE49-F238E27FC236}">
                  <a16:creationId xmlns:a16="http://schemas.microsoft.com/office/drawing/2014/main" id="{4F546875-1C93-46FC-8980-25832BDFC3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32" y="1704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36" name="Rectangle 88">
              <a:extLst>
                <a:ext uri="{FF2B5EF4-FFF2-40B4-BE49-F238E27FC236}">
                  <a16:creationId xmlns:a16="http://schemas.microsoft.com/office/drawing/2014/main" id="{D282E1D1-CAC6-4C75-BAF4-E3A556077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227" y="1500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737" name="Picture 89" descr="txp_fig">
              <a:extLst>
                <a:ext uri="{FF2B5EF4-FFF2-40B4-BE49-F238E27FC236}">
                  <a16:creationId xmlns:a16="http://schemas.microsoft.com/office/drawing/2014/main" id="{F77052D2-BB4E-4660-9DAC-6EB4CBA4B04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3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" y="2191"/>
              <a:ext cx="158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8" name="Picture 90" descr="txp_fig">
              <a:extLst>
                <a:ext uri="{FF2B5EF4-FFF2-40B4-BE49-F238E27FC236}">
                  <a16:creationId xmlns:a16="http://schemas.microsoft.com/office/drawing/2014/main" id="{D2A0DB0D-9301-411C-B3F0-22567A5F7D2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3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1676"/>
              <a:ext cx="17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9" name="Picture 91" descr="txp_fig">
              <a:extLst>
                <a:ext uri="{FF2B5EF4-FFF2-40B4-BE49-F238E27FC236}">
                  <a16:creationId xmlns:a16="http://schemas.microsoft.com/office/drawing/2014/main" id="{8C3437C6-0DF3-4410-B247-E84705E6E47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" y="1372"/>
              <a:ext cx="155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</p:grpSp>
      <p:grpSp>
        <p:nvGrpSpPr>
          <p:cNvPr id="923828" name="Group 180">
            <a:extLst>
              <a:ext uri="{FF2B5EF4-FFF2-40B4-BE49-F238E27FC236}">
                <a16:creationId xmlns:a16="http://schemas.microsoft.com/office/drawing/2014/main" id="{4F6969E0-200C-4EAC-918E-07E8CE41558D}"/>
              </a:ext>
            </a:extLst>
          </p:cNvPr>
          <p:cNvGrpSpPr>
            <a:grpSpLocks/>
          </p:cNvGrpSpPr>
          <p:nvPr/>
        </p:nvGrpSpPr>
        <p:grpSpPr bwMode="auto">
          <a:xfrm>
            <a:off x="5976938" y="2286000"/>
            <a:ext cx="2709862" cy="1241425"/>
            <a:chOff x="3765" y="1440"/>
            <a:chExt cx="1707" cy="782"/>
          </a:xfrm>
        </p:grpSpPr>
        <p:sp>
          <p:nvSpPr>
            <p:cNvPr id="923754" name="Rectangle 106">
              <a:extLst>
                <a:ext uri="{FF2B5EF4-FFF2-40B4-BE49-F238E27FC236}">
                  <a16:creationId xmlns:a16="http://schemas.microsoft.com/office/drawing/2014/main" id="{ECD3DAE6-6B34-4840-B7AD-310F21AB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819"/>
              <a:ext cx="36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5" name="Rectangle 107">
              <a:extLst>
                <a:ext uri="{FF2B5EF4-FFF2-40B4-BE49-F238E27FC236}">
                  <a16:creationId xmlns:a16="http://schemas.microsoft.com/office/drawing/2014/main" id="{754CBEDF-29AD-41FB-8AD7-0261782BF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952" y="1716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6" name="Rectangle 108">
              <a:extLst>
                <a:ext uri="{FF2B5EF4-FFF2-40B4-BE49-F238E27FC236}">
                  <a16:creationId xmlns:a16="http://schemas.microsoft.com/office/drawing/2014/main" id="{E2543752-BDFB-476E-BEF8-812A7A584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1819"/>
              <a:ext cx="35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7" name="Text Box 109">
              <a:extLst>
                <a:ext uri="{FF2B5EF4-FFF2-40B4-BE49-F238E27FC236}">
                  <a16:creationId xmlns:a16="http://schemas.microsoft.com/office/drawing/2014/main" id="{E2248F57-E2C0-4FAD-988D-11A9938AE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7" y="1741"/>
              <a:ext cx="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58" name="Rectangle 110">
              <a:extLst>
                <a:ext uri="{FF2B5EF4-FFF2-40B4-BE49-F238E27FC236}">
                  <a16:creationId xmlns:a16="http://schemas.microsoft.com/office/drawing/2014/main" id="{D7039298-1060-499D-94F6-E9BCA2D1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871" y="1552"/>
              <a:ext cx="40" cy="251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9" name="Rectangle 111">
              <a:extLst>
                <a:ext uri="{FF2B5EF4-FFF2-40B4-BE49-F238E27FC236}">
                  <a16:creationId xmlns:a16="http://schemas.microsoft.com/office/drawing/2014/main" id="{B60F62A9-0779-4A63-BFB1-55CE267E16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545" y="1715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60" name="Rectangle 112">
              <a:extLst>
                <a:ext uri="{FF2B5EF4-FFF2-40B4-BE49-F238E27FC236}">
                  <a16:creationId xmlns:a16="http://schemas.microsoft.com/office/drawing/2014/main" id="{6C6773BC-0D44-4407-84A0-5AF8BEE080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464" y="1552"/>
              <a:ext cx="39" cy="251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802" name="Picture 154" descr="txp_fig">
              <a:extLst>
                <a:ext uri="{FF2B5EF4-FFF2-40B4-BE49-F238E27FC236}">
                  <a16:creationId xmlns:a16="http://schemas.microsoft.com/office/drawing/2014/main" id="{5D353AC0-CC6A-4CBC-A8A4-7CDCAF11B53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" y="2108"/>
              <a:ext cx="127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05" name="Picture 157" descr="txp_fig">
              <a:extLst>
                <a:ext uri="{FF2B5EF4-FFF2-40B4-BE49-F238E27FC236}">
                  <a16:creationId xmlns:a16="http://schemas.microsoft.com/office/drawing/2014/main" id="{87A675BA-77BE-4BB6-B3B7-E147A6DF0DC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" y="2090"/>
              <a:ext cx="123" cy="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08" name="Picture 160" descr="txp_fig">
              <a:extLst>
                <a:ext uri="{FF2B5EF4-FFF2-40B4-BE49-F238E27FC236}">
                  <a16:creationId xmlns:a16="http://schemas.microsoft.com/office/drawing/2014/main" id="{9FB2B33B-C45A-4056-8AA4-F5CEE3F80B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" y="1676"/>
              <a:ext cx="123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91240B29-F687-4F45-9708-019B960494DF}">
                <a14:hiddenLine xmlns:a14="http://schemas.microsoft.com/office/drawing/2010/main" w="317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811" name="Picture 163" descr="txp_fig">
              <a:extLst>
                <a:ext uri="{FF2B5EF4-FFF2-40B4-BE49-F238E27FC236}">
                  <a16:creationId xmlns:a16="http://schemas.microsoft.com/office/drawing/2014/main" id="{BF708A51-80BE-4124-8962-DB6C183DD7A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4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" y="1689"/>
              <a:ext cx="132" cy="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14" name="Picture 166" descr="txp_fig">
              <a:extLst>
                <a:ext uri="{FF2B5EF4-FFF2-40B4-BE49-F238E27FC236}">
                  <a16:creationId xmlns:a16="http://schemas.microsoft.com/office/drawing/2014/main" id="{E1BBB16C-4647-42AD-B043-3DBD3E7EC0C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4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1440"/>
              <a:ext cx="123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17" name="Picture 169" descr="txp_fig">
              <a:extLst>
                <a:ext uri="{FF2B5EF4-FFF2-40B4-BE49-F238E27FC236}">
                  <a16:creationId xmlns:a16="http://schemas.microsoft.com/office/drawing/2014/main" id="{1260C8AC-5ADA-411F-8668-1718930E6D6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4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" y="1447"/>
              <a:ext cx="121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sp>
          <p:nvSpPr>
            <p:cNvPr id="923767" name="Rectangle 119">
              <a:extLst>
                <a:ext uri="{FF2B5EF4-FFF2-40B4-BE49-F238E27FC236}">
                  <a16:creationId xmlns:a16="http://schemas.microsoft.com/office/drawing/2014/main" id="{89D9B041-2167-4F1A-B6B7-40842AF99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34"/>
              <a:ext cx="36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68" name="Text Box 120">
              <a:extLst>
                <a:ext uri="{FF2B5EF4-FFF2-40B4-BE49-F238E27FC236}">
                  <a16:creationId xmlns:a16="http://schemas.microsoft.com/office/drawing/2014/main" id="{8ED3FD6A-1842-4F74-988B-1D73B2AA2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" y="1756"/>
              <a:ext cx="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69" name="Rectangle 121">
              <a:extLst>
                <a:ext uri="{FF2B5EF4-FFF2-40B4-BE49-F238E27FC236}">
                  <a16:creationId xmlns:a16="http://schemas.microsoft.com/office/drawing/2014/main" id="{FAAE5C4E-70EA-4A57-A58A-32640C4E5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218" y="1730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70" name="Rectangle 122">
              <a:extLst>
                <a:ext uri="{FF2B5EF4-FFF2-40B4-BE49-F238E27FC236}">
                  <a16:creationId xmlns:a16="http://schemas.microsoft.com/office/drawing/2014/main" id="{E18AF908-F4D4-4282-AD18-FC7EDC3C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137" y="1567"/>
              <a:ext cx="40" cy="25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820" name="Picture 172" descr="txp_fig">
              <a:extLst>
                <a:ext uri="{FF2B5EF4-FFF2-40B4-BE49-F238E27FC236}">
                  <a16:creationId xmlns:a16="http://schemas.microsoft.com/office/drawing/2014/main" id="{E07E1679-8037-4B7B-99D4-D2450AC4A62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" y="2115"/>
              <a:ext cx="123" cy="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23" name="Picture 175" descr="txp_fig">
              <a:extLst>
                <a:ext uri="{FF2B5EF4-FFF2-40B4-BE49-F238E27FC236}">
                  <a16:creationId xmlns:a16="http://schemas.microsoft.com/office/drawing/2014/main" id="{49BBEF2D-2139-4A7C-991B-8A1737B9C9A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4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9" y="1705"/>
              <a:ext cx="133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26" name="Picture 178" descr="txp_fig">
              <a:extLst>
                <a:ext uri="{FF2B5EF4-FFF2-40B4-BE49-F238E27FC236}">
                  <a16:creationId xmlns:a16="http://schemas.microsoft.com/office/drawing/2014/main" id="{0BC5BC6B-BFED-4C5F-851D-7F542BE2908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4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" y="1462"/>
              <a:ext cx="121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</p:grpSp>
      <p:sp>
        <p:nvSpPr>
          <p:cNvPr id="923775" name="Rectangle 127">
            <a:extLst>
              <a:ext uri="{FF2B5EF4-FFF2-40B4-BE49-F238E27FC236}">
                <a16:creationId xmlns:a16="http://schemas.microsoft.com/office/drawing/2014/main" id="{C25BE733-2306-4DF0-8A6F-47224F1DE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563" y="4487863"/>
            <a:ext cx="57150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6" name="Rectangle 128">
            <a:extLst>
              <a:ext uri="{FF2B5EF4-FFF2-40B4-BE49-F238E27FC236}">
                <a16:creationId xmlns:a16="http://schemas.microsoft.com/office/drawing/2014/main" id="{4712B2A8-7418-458C-BDF4-74FEB8C9575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65057" y="4323556"/>
            <a:ext cx="68262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7" name="Rectangle 129">
            <a:extLst>
              <a:ext uri="{FF2B5EF4-FFF2-40B4-BE49-F238E27FC236}">
                <a16:creationId xmlns:a16="http://schemas.microsoft.com/office/drawing/2014/main" id="{DDE79688-A37E-4209-813B-F29B973AA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4487863"/>
            <a:ext cx="55563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8" name="Text Box 130">
            <a:extLst>
              <a:ext uri="{FF2B5EF4-FFF2-40B4-BE49-F238E27FC236}">
                <a16:creationId xmlns:a16="http://schemas.microsoft.com/office/drawing/2014/main" id="{5DE13E8C-BED8-4B2E-A11E-EE41B05C6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4364038"/>
            <a:ext cx="317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23779" name="Rectangle 131">
            <a:extLst>
              <a:ext uri="{FF2B5EF4-FFF2-40B4-BE49-F238E27FC236}">
                <a16:creationId xmlns:a16="http://schemas.microsoft.com/office/drawing/2014/main" id="{3DB20709-F8C8-442F-AD24-7F21BA19B5F8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6034882" y="4064793"/>
            <a:ext cx="63500" cy="398463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0" name="Rectangle 132">
            <a:extLst>
              <a:ext uri="{FF2B5EF4-FFF2-40B4-BE49-F238E27FC236}">
                <a16:creationId xmlns:a16="http://schemas.microsoft.com/office/drawing/2014/main" id="{F57B26AC-3D99-4B0F-9AFC-EC3480B707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106444" y="4321969"/>
            <a:ext cx="68263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1" name="Rectangle 133">
            <a:extLst>
              <a:ext uri="{FF2B5EF4-FFF2-40B4-BE49-F238E27FC236}">
                <a16:creationId xmlns:a16="http://schemas.microsoft.com/office/drawing/2014/main" id="{A62711DB-8874-4606-A2DA-392D4395F3DA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6977062" y="4064001"/>
            <a:ext cx="61913" cy="398462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3864" name="Picture 216" descr="txp_fig">
            <a:extLst>
              <a:ext uri="{FF2B5EF4-FFF2-40B4-BE49-F238E27FC236}">
                <a16:creationId xmlns:a16="http://schemas.microsoft.com/office/drawing/2014/main" id="{1696FBEA-E511-47BA-A82C-BB56475BEA4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8" y="4946650"/>
            <a:ext cx="198437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7" name="Picture 219" descr="txp_fig">
            <a:extLst>
              <a:ext uri="{FF2B5EF4-FFF2-40B4-BE49-F238E27FC236}">
                <a16:creationId xmlns:a16="http://schemas.microsoft.com/office/drawing/2014/main" id="{DDC0C8C4-9B62-4DC1-97FB-424474B629D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5" y="4918075"/>
            <a:ext cx="195263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5" name="Picture 217" descr="txp_fig">
            <a:extLst>
              <a:ext uri="{FF2B5EF4-FFF2-40B4-BE49-F238E27FC236}">
                <a16:creationId xmlns:a16="http://schemas.microsoft.com/office/drawing/2014/main" id="{419EE91A-470D-41BA-900B-EB79ECDA1A4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260850"/>
            <a:ext cx="185738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8" name="Picture 220" descr="txp_fig">
            <a:extLst>
              <a:ext uri="{FF2B5EF4-FFF2-40B4-BE49-F238E27FC236}">
                <a16:creationId xmlns:a16="http://schemas.microsoft.com/office/drawing/2014/main" id="{06FFF6BF-9C00-494B-AB61-7750AEB600D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4281488"/>
            <a:ext cx="20002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6" name="Picture 218" descr="txp_fig">
            <a:extLst>
              <a:ext uri="{FF2B5EF4-FFF2-40B4-BE49-F238E27FC236}">
                <a16:creationId xmlns:a16="http://schemas.microsoft.com/office/drawing/2014/main" id="{52D13E80-275B-4F3F-8A2C-238DF3EB6913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3886200"/>
            <a:ext cx="195262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9" name="Picture 221" descr="txp_fig">
            <a:extLst>
              <a:ext uri="{FF2B5EF4-FFF2-40B4-BE49-F238E27FC236}">
                <a16:creationId xmlns:a16="http://schemas.microsoft.com/office/drawing/2014/main" id="{617D99A8-F9E2-45DC-9E36-200DCF461EC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5" y="3897313"/>
            <a:ext cx="1825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sp>
        <p:nvSpPr>
          <p:cNvPr id="923788" name="Rectangle 140">
            <a:extLst>
              <a:ext uri="{FF2B5EF4-FFF2-40B4-BE49-F238E27FC236}">
                <a16:creationId xmlns:a16="http://schemas.microsoft.com/office/drawing/2014/main" id="{7C2D9C58-062A-437D-AFAB-3EF87E138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1675"/>
            <a:ext cx="57150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9" name="Text Box 141">
            <a:extLst>
              <a:ext uri="{FF2B5EF4-FFF2-40B4-BE49-F238E27FC236}">
                <a16:creationId xmlns:a16="http://schemas.microsoft.com/office/drawing/2014/main" id="{551EFA95-F2AE-44D2-9552-DF4E393A2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4387850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23790" name="Rectangle 142">
            <a:extLst>
              <a:ext uri="{FF2B5EF4-FFF2-40B4-BE49-F238E27FC236}">
                <a16:creationId xmlns:a16="http://schemas.microsoft.com/office/drawing/2014/main" id="{85FAA43A-5842-49FB-8901-666B4E33202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74832" y="4345781"/>
            <a:ext cx="68262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91" name="Rectangle 143">
            <a:extLst>
              <a:ext uri="{FF2B5EF4-FFF2-40B4-BE49-F238E27FC236}">
                <a16:creationId xmlns:a16="http://schemas.microsoft.com/office/drawing/2014/main" id="{BCE5AB9C-C780-4701-AC85-032660443C6B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8045450" y="4087813"/>
            <a:ext cx="63500" cy="400050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3871" name="Picture 223" descr="txp_fig">
            <a:extLst>
              <a:ext uri="{FF2B5EF4-FFF2-40B4-BE49-F238E27FC236}">
                <a16:creationId xmlns:a16="http://schemas.microsoft.com/office/drawing/2014/main" id="{8CEFC688-4EB4-4005-95AC-154511403718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4957763"/>
            <a:ext cx="195263" cy="18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72" name="Picture 224" descr="txp_fig">
            <a:extLst>
              <a:ext uri="{FF2B5EF4-FFF2-40B4-BE49-F238E27FC236}">
                <a16:creationId xmlns:a16="http://schemas.microsoft.com/office/drawing/2014/main" id="{4EC8C630-EDA0-48D4-81C6-AFC8C1B5A525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4306888"/>
            <a:ext cx="20161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73" name="Picture 225" descr="txp_fig">
            <a:extLst>
              <a:ext uri="{FF2B5EF4-FFF2-40B4-BE49-F238E27FC236}">
                <a16:creationId xmlns:a16="http://schemas.microsoft.com/office/drawing/2014/main" id="{B66E2AAE-B90A-47F5-856C-9995BA7AE045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3921125"/>
            <a:ext cx="1825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sp>
        <p:nvSpPr>
          <p:cNvPr id="923795" name="Text Box 147">
            <a:extLst>
              <a:ext uri="{FF2B5EF4-FFF2-40B4-BE49-F238E27FC236}">
                <a16:creationId xmlns:a16="http://schemas.microsoft.com/office/drawing/2014/main" id="{5287B8F0-0BCF-4DAE-B111-9E26A38AF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286000"/>
            <a:ext cx="16002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CP-WOPT</a:t>
            </a:r>
          </a:p>
        </p:txBody>
      </p:sp>
      <p:sp>
        <p:nvSpPr>
          <p:cNvPr id="923796" name="Text Box 148">
            <a:extLst>
              <a:ext uri="{FF2B5EF4-FFF2-40B4-BE49-F238E27FC236}">
                <a16:creationId xmlns:a16="http://schemas.microsoft.com/office/drawing/2014/main" id="{5E6AD558-3255-4253-B92F-AB8F58ACD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360863"/>
            <a:ext cx="20574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923797" name="Line 149">
            <a:extLst>
              <a:ext uri="{FF2B5EF4-FFF2-40B4-BE49-F238E27FC236}">
                <a16:creationId xmlns:a16="http://schemas.microsoft.com/office/drawing/2014/main" id="{8F9E1EF3-B058-45BF-BDC3-F70B31A132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2971800"/>
            <a:ext cx="6096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23798" name="Line 150">
            <a:extLst>
              <a:ext uri="{FF2B5EF4-FFF2-40B4-BE49-F238E27FC236}">
                <a16:creationId xmlns:a16="http://schemas.microsoft.com/office/drawing/2014/main" id="{10FEFB08-C98F-4944-AA84-78759FA20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038600"/>
            <a:ext cx="60960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9A6908-29DB-496D-951A-8445F7EB2D18}"/>
              </a:ext>
            </a:extLst>
          </p:cNvPr>
          <p:cNvGrpSpPr/>
          <p:nvPr/>
        </p:nvGrpSpPr>
        <p:grpSpPr>
          <a:xfrm>
            <a:off x="72008" y="93486"/>
            <a:ext cx="899592" cy="887242"/>
            <a:chOff x="3276600" y="2895600"/>
            <a:chExt cx="914400" cy="1066800"/>
          </a:xfrm>
        </p:grpSpPr>
        <p:grpSp>
          <p:nvGrpSpPr>
            <p:cNvPr id="78" name="Group 49">
              <a:extLst>
                <a:ext uri="{FF2B5EF4-FFF2-40B4-BE49-F238E27FC236}">
                  <a16:creationId xmlns:a16="http://schemas.microsoft.com/office/drawing/2014/main" id="{EFDFE229-1BF3-446B-9357-82D1E216B2DB}"/>
                </a:ext>
              </a:extLst>
            </p:cNvPr>
            <p:cNvGrpSpPr/>
            <p:nvPr/>
          </p:nvGrpSpPr>
          <p:grpSpPr>
            <a:xfrm>
              <a:off x="3276600" y="2895600"/>
              <a:ext cx="914400" cy="1066800"/>
              <a:chOff x="3276600" y="2895600"/>
              <a:chExt cx="914400" cy="1066800"/>
            </a:xfrm>
          </p:grpSpPr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8E8312F6-2426-4BDB-AC6F-A81DC0466975}"/>
                  </a:ext>
                </a:extLst>
              </p:cNvPr>
              <p:cNvSpPr/>
              <p:nvPr/>
            </p:nvSpPr>
            <p:spPr>
              <a:xfrm>
                <a:off x="34290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0F706710-AC45-4210-A40B-6E89688E93A7}"/>
                  </a:ext>
                </a:extLst>
              </p:cNvPr>
              <p:cNvSpPr/>
              <p:nvPr/>
            </p:nvSpPr>
            <p:spPr>
              <a:xfrm>
                <a:off x="3276600" y="2895600"/>
                <a:ext cx="914400" cy="1066800"/>
              </a:xfrm>
              <a:prstGeom prst="cub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7C8C001A-FC68-4453-BD4D-6838725B2FB3}"/>
                  </a:ext>
                </a:extLst>
              </p:cNvPr>
              <p:cNvSpPr/>
              <p:nvPr/>
            </p:nvSpPr>
            <p:spPr>
              <a:xfrm>
                <a:off x="3276600" y="3784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3AEAF64F-FD6D-405E-9D0D-2A4D3FF61B3C}"/>
                  </a:ext>
                </a:extLst>
              </p:cNvPr>
              <p:cNvSpPr/>
              <p:nvPr/>
            </p:nvSpPr>
            <p:spPr>
              <a:xfrm>
                <a:off x="32766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5797D775-27B0-4629-B5B8-C2647B914FD4}"/>
                  </a:ext>
                </a:extLst>
              </p:cNvPr>
              <p:cNvSpPr/>
              <p:nvPr/>
            </p:nvSpPr>
            <p:spPr>
              <a:xfrm>
                <a:off x="3505200" y="34290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C14A12EA-3478-42C7-AC8E-873170552A45}"/>
                  </a:ext>
                </a:extLst>
              </p:cNvPr>
              <p:cNvSpPr/>
              <p:nvPr/>
            </p:nvSpPr>
            <p:spPr>
              <a:xfrm>
                <a:off x="3505200" y="3200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34C178C7-D23E-413A-A562-F5D909FE992D}"/>
                  </a:ext>
                </a:extLst>
              </p:cNvPr>
              <p:cNvSpPr/>
              <p:nvPr/>
            </p:nvSpPr>
            <p:spPr>
              <a:xfrm>
                <a:off x="3276600" y="3276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79DBA3E-380E-4B00-8A96-DD5EECC1231C}"/>
                  </a:ext>
                </a:extLst>
              </p:cNvPr>
              <p:cNvCxnSpPr/>
              <p:nvPr/>
            </p:nvCxnSpPr>
            <p:spPr bwMode="auto">
              <a:xfrm rot="5400000">
                <a:off x="3543300" y="3543300"/>
                <a:ext cx="8382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E201E61A-5E75-43E7-B04C-163CEB332980}"/>
                  </a:ext>
                </a:extLst>
              </p:cNvPr>
              <p:cNvSpPr/>
              <p:nvPr/>
            </p:nvSpPr>
            <p:spPr>
              <a:xfrm>
                <a:off x="3429000" y="29718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D065460-A106-47A2-9088-3033BC4A21AB}"/>
                  </a:ext>
                </a:extLst>
              </p:cNvPr>
              <p:cNvCxnSpPr/>
              <p:nvPr/>
            </p:nvCxnSpPr>
            <p:spPr bwMode="auto">
              <a:xfrm rot="5400000">
                <a:off x="3962400" y="2895600"/>
                <a:ext cx="228600" cy="22860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0C288E7-D1E9-451D-A8A2-6821F89A92D3}"/>
                  </a:ext>
                </a:extLst>
              </p:cNvPr>
              <p:cNvCxnSpPr/>
              <p:nvPr/>
            </p:nvCxnSpPr>
            <p:spPr bwMode="auto">
              <a:xfrm>
                <a:off x="3276600" y="3124200"/>
                <a:ext cx="6858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BE48B0-ED29-4710-9EDC-7338EA7C316A}"/>
                </a:ext>
              </a:extLst>
            </p:cNvPr>
            <p:cNvCxnSpPr/>
            <p:nvPr/>
          </p:nvCxnSpPr>
          <p:spPr bwMode="auto">
            <a:xfrm rot="5400000">
              <a:off x="3086100" y="3314700"/>
              <a:ext cx="8382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3D1F46F-8F90-45E5-9309-F4B5C569041F}"/>
                </a:ext>
              </a:extLst>
            </p:cNvPr>
            <p:cNvCxnSpPr/>
            <p:nvPr/>
          </p:nvCxnSpPr>
          <p:spPr bwMode="auto">
            <a:xfrm rot="5400000">
              <a:off x="3267075" y="3667125"/>
              <a:ext cx="247650" cy="22860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85B0E6-1599-4C30-98A2-A0706CB2468F}"/>
                </a:ext>
              </a:extLst>
            </p:cNvPr>
            <p:cNvCxnSpPr/>
            <p:nvPr/>
          </p:nvCxnSpPr>
          <p:spPr bwMode="auto">
            <a:xfrm rot="10800000">
              <a:off x="3429000" y="3733800"/>
              <a:ext cx="7620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93" name="Picture 77" descr="TP_tmp">
            <a:extLst>
              <a:ext uri="{FF2B5EF4-FFF2-40B4-BE49-F238E27FC236}">
                <a16:creationId xmlns:a16="http://schemas.microsoft.com/office/drawing/2014/main" id="{F96679B5-63C0-4EF0-AC46-351D86FC7E37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530850"/>
            <a:ext cx="391477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4" name="Picture 78" descr="TP_tmp">
            <a:extLst>
              <a:ext uri="{FF2B5EF4-FFF2-40B4-BE49-F238E27FC236}">
                <a16:creationId xmlns:a16="http://schemas.microsoft.com/office/drawing/2014/main" id="{226233D6-9DD8-4DF1-A301-AB2D25D71D5D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38788"/>
            <a:ext cx="3886200" cy="12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5" name="Text Box 79">
            <a:extLst>
              <a:ext uri="{FF2B5EF4-FFF2-40B4-BE49-F238E27FC236}">
                <a16:creationId xmlns:a16="http://schemas.microsoft.com/office/drawing/2014/main" id="{E1506F47-E7D2-4B5A-9801-4BF5682EE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748" y="5130882"/>
            <a:ext cx="16002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CP-WOPT</a:t>
            </a:r>
          </a:p>
        </p:txBody>
      </p:sp>
      <p:sp>
        <p:nvSpPr>
          <p:cNvPr id="96" name="Text Box 80">
            <a:extLst>
              <a:ext uri="{FF2B5EF4-FFF2-40B4-BE49-F238E27FC236}">
                <a16:creationId xmlns:a16="http://schemas.microsoft.com/office/drawing/2014/main" id="{16899CC5-9B2D-4FD9-B840-BB9C35895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5200273"/>
            <a:ext cx="20574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101" name="Oval 81">
            <a:extLst>
              <a:ext uri="{FF2B5EF4-FFF2-40B4-BE49-F238E27FC236}">
                <a16:creationId xmlns:a16="http://schemas.microsoft.com/office/drawing/2014/main" id="{45A074BD-8D6B-4EDC-AE06-18B800231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819400"/>
            <a:ext cx="914400" cy="1371600"/>
          </a:xfrm>
          <a:prstGeom prst="ellipse">
            <a:avLst/>
          </a:prstGeom>
          <a:noFill/>
          <a:ln w="3175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" name="Oval 82">
            <a:extLst>
              <a:ext uri="{FF2B5EF4-FFF2-40B4-BE49-F238E27FC236}">
                <a16:creationId xmlns:a16="http://schemas.microsoft.com/office/drawing/2014/main" id="{B8E3C626-938F-4152-AE84-FE75D9A77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86200"/>
            <a:ext cx="914400" cy="1371600"/>
          </a:xfrm>
          <a:prstGeom prst="ellipse">
            <a:avLst/>
          </a:prstGeom>
          <a:noFill/>
          <a:ln w="31750" algn="ctr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3" name="Line 83">
            <a:extLst>
              <a:ext uri="{FF2B5EF4-FFF2-40B4-BE49-F238E27FC236}">
                <a16:creationId xmlns:a16="http://schemas.microsoft.com/office/drawing/2014/main" id="{6B70350B-2E15-4065-AFE8-DE682D4F1FB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715000"/>
            <a:ext cx="838200" cy="0"/>
          </a:xfrm>
          <a:prstGeom prst="lin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23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E802FF8F-D869-44EA-BDF2-509357B9CF67}"/>
              </a:ext>
            </a:extLst>
          </p:cNvPr>
          <p:cNvSpPr/>
          <p:nvPr/>
        </p:nvSpPr>
        <p:spPr>
          <a:xfrm>
            <a:off x="7373590" y="6210504"/>
            <a:ext cx="1685521" cy="647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650" name="Rectangle 2">
            <a:extLst>
              <a:ext uri="{FF2B5EF4-FFF2-40B4-BE49-F238E27FC236}">
                <a16:creationId xmlns:a16="http://schemas.microsoft.com/office/drawing/2014/main" id="{DC045036-F5C9-4EE9-A90D-B0198CF11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5075" y="25281"/>
            <a:ext cx="77724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Ignoring missing entries vs. Imputation</a:t>
            </a:r>
          </a:p>
        </p:txBody>
      </p:sp>
      <p:sp>
        <p:nvSpPr>
          <p:cNvPr id="923699" name="Rectangle 51">
            <a:extLst>
              <a:ext uri="{FF2B5EF4-FFF2-40B4-BE49-F238E27FC236}">
                <a16:creationId xmlns:a16="http://schemas.microsoft.com/office/drawing/2014/main" id="{50A57F10-7CFE-40A6-BD9D-6F51D38FD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3" y="1221208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1400" b="0" baseline="0" dirty="0">
                <a:latin typeface="+mj-lt"/>
              </a:rPr>
              <a:t>Ignoring missing entries, in particular, when there is large amount of missing data is </a:t>
            </a:r>
          </a:p>
          <a:p>
            <a:pPr>
              <a:buFontTx/>
              <a:buNone/>
            </a:pPr>
            <a:r>
              <a:rPr lang="en-US" altLang="en-US" sz="1400" b="0" baseline="0" dirty="0">
                <a:latin typeface="+mj-lt"/>
              </a:rPr>
              <a:t>better than alternatives based on imputation, e.g., imputing missing entries with mean.</a:t>
            </a:r>
          </a:p>
        </p:txBody>
      </p:sp>
      <p:sp>
        <p:nvSpPr>
          <p:cNvPr id="923712" name="AutoShape 64">
            <a:extLst>
              <a:ext uri="{FF2B5EF4-FFF2-40B4-BE49-F238E27FC236}">
                <a16:creationId xmlns:a16="http://schemas.microsoft.com/office/drawing/2014/main" id="{FD4FEBD9-F06C-4ABE-BA94-B9E08116C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3" y="2981325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3" name="AutoShape 65">
            <a:extLst>
              <a:ext uri="{FF2B5EF4-FFF2-40B4-BE49-F238E27FC236}">
                <a16:creationId xmlns:a16="http://schemas.microsoft.com/office/drawing/2014/main" id="{1025757D-6AA6-4065-9BE3-F71E662BE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103563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4" name="Text Box 66">
            <a:extLst>
              <a:ext uri="{FF2B5EF4-FFF2-40B4-BE49-F238E27FC236}">
                <a16:creationId xmlns:a16="http://schemas.microsoft.com/office/drawing/2014/main" id="{C44FA000-1A02-41C4-B5D8-7BD2726CFEEC}"/>
              </a:ext>
            </a:extLst>
          </p:cNvPr>
          <p:cNvSpPr txBox="1">
            <a:spLocks noChangeArrowheads="1"/>
          </p:cNvSpPr>
          <p:nvPr/>
        </p:nvSpPr>
        <p:spPr bwMode="auto">
          <a:xfrm rot="18389428">
            <a:off x="-6937" y="2801551"/>
            <a:ext cx="9092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subjects</a:t>
            </a:r>
          </a:p>
        </p:txBody>
      </p:sp>
      <p:sp>
        <p:nvSpPr>
          <p:cNvPr id="923715" name="AutoShape 67">
            <a:extLst>
              <a:ext uri="{FF2B5EF4-FFF2-40B4-BE49-F238E27FC236}">
                <a16:creationId xmlns:a16="http://schemas.microsoft.com/office/drawing/2014/main" id="{E687DF39-E73A-4CD8-BEEC-EFF90F66E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3224213"/>
            <a:ext cx="1127125" cy="911225"/>
          </a:xfrm>
          <a:prstGeom prst="cube">
            <a:avLst>
              <a:gd name="adj" fmla="val 5264"/>
            </a:avLst>
          </a:prstGeom>
          <a:solidFill>
            <a:srgbClr val="000080"/>
          </a:solidFill>
          <a:ln w="3175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16" name="Text Box 68">
            <a:extLst>
              <a:ext uri="{FF2B5EF4-FFF2-40B4-BE49-F238E27FC236}">
                <a16:creationId xmlns:a16="http://schemas.microsoft.com/office/drawing/2014/main" id="{AE81FD9E-DCBC-4FD9-B057-E110AA4B3FB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6850" y="3678568"/>
            <a:ext cx="9509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channels</a:t>
            </a:r>
          </a:p>
        </p:txBody>
      </p:sp>
      <p:sp>
        <p:nvSpPr>
          <p:cNvPr id="923717" name="Text Box 69">
            <a:extLst>
              <a:ext uri="{FF2B5EF4-FFF2-40B4-BE49-F238E27FC236}">
                <a16:creationId xmlns:a16="http://schemas.microsoft.com/office/drawing/2014/main" id="{092079A0-8CE1-4D7F-BE87-6EFF8B821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3" y="4100513"/>
            <a:ext cx="1510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b="1" baseline="0" dirty="0">
                <a:solidFill>
                  <a:schemeClr val="tx1"/>
                </a:solidFill>
              </a:rPr>
              <a:t>time-frequency</a:t>
            </a:r>
          </a:p>
        </p:txBody>
      </p:sp>
      <p:sp>
        <p:nvSpPr>
          <p:cNvPr id="923718" name="Text Box 70">
            <a:extLst>
              <a:ext uri="{FF2B5EF4-FFF2-40B4-BE49-F238E27FC236}">
                <a16:creationId xmlns:a16="http://schemas.microsoft.com/office/drawing/2014/main" id="{5002BF0C-9345-4B6A-9039-0512918A2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76600"/>
            <a:ext cx="379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/>
                </a:solidFill>
              </a14:hiddenFill>
            </a:ext>
            <a:ext uri="{91240B29-F687-4F45-9708-019B960494DF}">
              <a14:hiddenLine xmlns:a14="http://schemas.microsoft.com/office/drawing/2010/main" w="31750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aseline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≈</a:t>
            </a:r>
          </a:p>
        </p:txBody>
      </p:sp>
      <p:grpSp>
        <p:nvGrpSpPr>
          <p:cNvPr id="923719" name="Group 71">
            <a:extLst>
              <a:ext uri="{FF2B5EF4-FFF2-40B4-BE49-F238E27FC236}">
                <a16:creationId xmlns:a16="http://schemas.microsoft.com/office/drawing/2014/main" id="{53EE0F3E-43F1-4A1C-AC6A-42D7C1C9639B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2895600"/>
            <a:ext cx="2709863" cy="1214438"/>
            <a:chOff x="2467" y="1344"/>
            <a:chExt cx="2189" cy="960"/>
          </a:xfrm>
        </p:grpSpPr>
        <p:sp>
          <p:nvSpPr>
            <p:cNvPr id="923720" name="Rectangle 72">
              <a:extLst>
                <a:ext uri="{FF2B5EF4-FFF2-40B4-BE49-F238E27FC236}">
                  <a16:creationId xmlns:a16="http://schemas.microsoft.com/office/drawing/2014/main" id="{E147B031-4EA7-40EB-8030-610446CAD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1" y="1819"/>
              <a:ext cx="47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1" name="Rectangle 73">
              <a:extLst>
                <a:ext uri="{FF2B5EF4-FFF2-40B4-BE49-F238E27FC236}">
                  <a16:creationId xmlns:a16="http://schemas.microsoft.com/office/drawing/2014/main" id="{82EC25C1-4C04-49A4-9790-E16A20D42D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708" y="1686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2" name="Rectangle 74">
              <a:extLst>
                <a:ext uri="{FF2B5EF4-FFF2-40B4-BE49-F238E27FC236}">
                  <a16:creationId xmlns:a16="http://schemas.microsoft.com/office/drawing/2014/main" id="{13F7D5C9-2258-46B6-9157-1655219E6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" y="1819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3" name="Text Box 75">
              <a:extLst>
                <a:ext uri="{FF2B5EF4-FFF2-40B4-BE49-F238E27FC236}">
                  <a16:creationId xmlns:a16="http://schemas.microsoft.com/office/drawing/2014/main" id="{78A40245-BCDB-4710-B1B4-5931641A1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" y="1722"/>
              <a:ext cx="257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24" name="Rectangle 76">
              <a:extLst>
                <a:ext uri="{FF2B5EF4-FFF2-40B4-BE49-F238E27FC236}">
                  <a16:creationId xmlns:a16="http://schemas.microsoft.com/office/drawing/2014/main" id="{CF024551-E604-4013-9031-B39FC05F62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2603" y="1482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5" name="Rectangle 77">
              <a:extLst>
                <a:ext uri="{FF2B5EF4-FFF2-40B4-BE49-F238E27FC236}">
                  <a16:creationId xmlns:a16="http://schemas.microsoft.com/office/drawing/2014/main" id="{F15F4A18-A30B-4E86-B9B3-3AE49D0E36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468" y="1685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26" name="Rectangle 78">
              <a:extLst>
                <a:ext uri="{FF2B5EF4-FFF2-40B4-BE49-F238E27FC236}">
                  <a16:creationId xmlns:a16="http://schemas.microsoft.com/office/drawing/2014/main" id="{6B103F58-9FA2-4045-B2DB-2265FCF322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363" y="1481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727" name="Picture 79" descr="txp_fig">
              <a:extLst>
                <a:ext uri="{FF2B5EF4-FFF2-40B4-BE49-F238E27FC236}">
                  <a16:creationId xmlns:a16="http://schemas.microsoft.com/office/drawing/2014/main" id="{51E9B5E4-D566-46AF-9915-82E00645165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2182"/>
              <a:ext cx="162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28" name="Picture 80" descr="txp_fig">
              <a:extLst>
                <a:ext uri="{FF2B5EF4-FFF2-40B4-BE49-F238E27FC236}">
                  <a16:creationId xmlns:a16="http://schemas.microsoft.com/office/drawing/2014/main" id="{5FF4F257-87CF-4CF6-9D87-5E1D3876A0C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" y="2160"/>
              <a:ext cx="158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29" name="Picture 81" descr="txp_fig">
              <a:extLst>
                <a:ext uri="{FF2B5EF4-FFF2-40B4-BE49-F238E27FC236}">
                  <a16:creationId xmlns:a16="http://schemas.microsoft.com/office/drawing/2014/main" id="{70647B0B-6424-42F4-B3FC-C03F919518C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3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" y="1640"/>
              <a:ext cx="158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0" name="Picture 82" descr="txp_fig">
              <a:extLst>
                <a:ext uri="{FF2B5EF4-FFF2-40B4-BE49-F238E27FC236}">
                  <a16:creationId xmlns:a16="http://schemas.microsoft.com/office/drawing/2014/main" id="{C8C49DB6-AAA4-443B-B3FC-8AB505CD452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3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" y="1657"/>
              <a:ext cx="17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1" name="Picture 83" descr="txp_fig">
              <a:extLst>
                <a:ext uri="{FF2B5EF4-FFF2-40B4-BE49-F238E27FC236}">
                  <a16:creationId xmlns:a16="http://schemas.microsoft.com/office/drawing/2014/main" id="{720879E8-E0AB-48E5-A3A9-FEA491B5140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" y="1344"/>
              <a:ext cx="158" cy="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2" name="Picture 84" descr="txp_fig">
              <a:extLst>
                <a:ext uri="{FF2B5EF4-FFF2-40B4-BE49-F238E27FC236}">
                  <a16:creationId xmlns:a16="http://schemas.microsoft.com/office/drawing/2014/main" id="{B9764FC7-824D-4E41-83F8-C67DCD4276B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3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" y="1353"/>
              <a:ext cx="155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sp>
          <p:nvSpPr>
            <p:cNvPr id="923733" name="Rectangle 85">
              <a:extLst>
                <a:ext uri="{FF2B5EF4-FFF2-40B4-BE49-F238E27FC236}">
                  <a16:creationId xmlns:a16="http://schemas.microsoft.com/office/drawing/2014/main" id="{FE4239E0-C663-4E09-B985-BC80511F0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1838"/>
              <a:ext cx="46" cy="422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34" name="Text Box 86">
              <a:extLst>
                <a:ext uri="{FF2B5EF4-FFF2-40B4-BE49-F238E27FC236}">
                  <a16:creationId xmlns:a16="http://schemas.microsoft.com/office/drawing/2014/main" id="{D2DC52F0-EB17-473D-97F0-002D49413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3" y="1741"/>
              <a:ext cx="25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35" name="Rectangle 87">
              <a:extLst>
                <a:ext uri="{FF2B5EF4-FFF2-40B4-BE49-F238E27FC236}">
                  <a16:creationId xmlns:a16="http://schemas.microsoft.com/office/drawing/2014/main" id="{4F546875-1C93-46FC-8980-25832BDFC3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332" y="1704"/>
              <a:ext cx="54" cy="300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36" name="Rectangle 88">
              <a:extLst>
                <a:ext uri="{FF2B5EF4-FFF2-40B4-BE49-F238E27FC236}">
                  <a16:creationId xmlns:a16="http://schemas.microsoft.com/office/drawing/2014/main" id="{D282E1D1-CAC6-4C75-BAF4-E3A556077C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227" y="1500"/>
              <a:ext cx="50" cy="32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737" name="Picture 89" descr="txp_fig">
              <a:extLst>
                <a:ext uri="{FF2B5EF4-FFF2-40B4-BE49-F238E27FC236}">
                  <a16:creationId xmlns:a16="http://schemas.microsoft.com/office/drawing/2014/main" id="{F77052D2-BB4E-4660-9DAC-6EB4CBA4B04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3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" y="2191"/>
              <a:ext cx="158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8" name="Picture 90" descr="txp_fig">
              <a:extLst>
                <a:ext uri="{FF2B5EF4-FFF2-40B4-BE49-F238E27FC236}">
                  <a16:creationId xmlns:a16="http://schemas.microsoft.com/office/drawing/2014/main" id="{D2A0DB0D-9301-411C-B3F0-22567A5F7D2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3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" y="1676"/>
              <a:ext cx="170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739" name="Picture 91" descr="txp_fig">
              <a:extLst>
                <a:ext uri="{FF2B5EF4-FFF2-40B4-BE49-F238E27FC236}">
                  <a16:creationId xmlns:a16="http://schemas.microsoft.com/office/drawing/2014/main" id="{8C3437C6-0DF3-4410-B247-E84705E6E47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" y="1372"/>
              <a:ext cx="155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</p:grpSp>
      <p:grpSp>
        <p:nvGrpSpPr>
          <p:cNvPr id="923828" name="Group 180">
            <a:extLst>
              <a:ext uri="{FF2B5EF4-FFF2-40B4-BE49-F238E27FC236}">
                <a16:creationId xmlns:a16="http://schemas.microsoft.com/office/drawing/2014/main" id="{4F6969E0-200C-4EAC-918E-07E8CE41558D}"/>
              </a:ext>
            </a:extLst>
          </p:cNvPr>
          <p:cNvGrpSpPr>
            <a:grpSpLocks/>
          </p:cNvGrpSpPr>
          <p:nvPr/>
        </p:nvGrpSpPr>
        <p:grpSpPr bwMode="auto">
          <a:xfrm>
            <a:off x="5976938" y="2286000"/>
            <a:ext cx="2709862" cy="1241425"/>
            <a:chOff x="3765" y="1440"/>
            <a:chExt cx="1707" cy="782"/>
          </a:xfrm>
        </p:grpSpPr>
        <p:sp>
          <p:nvSpPr>
            <p:cNvPr id="923754" name="Rectangle 106">
              <a:extLst>
                <a:ext uri="{FF2B5EF4-FFF2-40B4-BE49-F238E27FC236}">
                  <a16:creationId xmlns:a16="http://schemas.microsoft.com/office/drawing/2014/main" id="{ECD3DAE6-6B34-4840-B7AD-310F21AB5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4" y="1819"/>
              <a:ext cx="36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5" name="Rectangle 107">
              <a:extLst>
                <a:ext uri="{FF2B5EF4-FFF2-40B4-BE49-F238E27FC236}">
                  <a16:creationId xmlns:a16="http://schemas.microsoft.com/office/drawing/2014/main" id="{754CBEDF-29AD-41FB-8AD7-0261782BFE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952" y="1716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6" name="Rectangle 108">
              <a:extLst>
                <a:ext uri="{FF2B5EF4-FFF2-40B4-BE49-F238E27FC236}">
                  <a16:creationId xmlns:a16="http://schemas.microsoft.com/office/drawing/2014/main" id="{E2543752-BDFB-476E-BEF8-812A7A584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" y="1819"/>
              <a:ext cx="35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7" name="Text Box 109">
              <a:extLst>
                <a:ext uri="{FF2B5EF4-FFF2-40B4-BE49-F238E27FC236}">
                  <a16:creationId xmlns:a16="http://schemas.microsoft.com/office/drawing/2014/main" id="{E2248F57-E2C0-4FAD-988D-11A9938AE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7" y="1741"/>
              <a:ext cx="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58" name="Rectangle 110">
              <a:extLst>
                <a:ext uri="{FF2B5EF4-FFF2-40B4-BE49-F238E27FC236}">
                  <a16:creationId xmlns:a16="http://schemas.microsoft.com/office/drawing/2014/main" id="{D7039298-1060-499D-94F6-E9BCA2D1B21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871" y="1552"/>
              <a:ext cx="40" cy="251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59" name="Rectangle 111">
              <a:extLst>
                <a:ext uri="{FF2B5EF4-FFF2-40B4-BE49-F238E27FC236}">
                  <a16:creationId xmlns:a16="http://schemas.microsoft.com/office/drawing/2014/main" id="{B60F62A9-0779-4A63-BFB1-55CE267E16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545" y="1715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60" name="Rectangle 112">
              <a:extLst>
                <a:ext uri="{FF2B5EF4-FFF2-40B4-BE49-F238E27FC236}">
                  <a16:creationId xmlns:a16="http://schemas.microsoft.com/office/drawing/2014/main" id="{6C6773BC-0D44-4407-84A0-5AF8BEE080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464" y="1552"/>
              <a:ext cx="39" cy="251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802" name="Picture 154" descr="txp_fig">
              <a:extLst>
                <a:ext uri="{FF2B5EF4-FFF2-40B4-BE49-F238E27FC236}">
                  <a16:creationId xmlns:a16="http://schemas.microsoft.com/office/drawing/2014/main" id="{5D353AC0-CC6A-4CBC-A8A4-7CDCAF11B53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" y="2108"/>
              <a:ext cx="127" cy="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05" name="Picture 157" descr="txp_fig">
              <a:extLst>
                <a:ext uri="{FF2B5EF4-FFF2-40B4-BE49-F238E27FC236}">
                  <a16:creationId xmlns:a16="http://schemas.microsoft.com/office/drawing/2014/main" id="{87A675BA-77BE-4BB6-B3B7-E147A6DF0DC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" y="2090"/>
              <a:ext cx="123" cy="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08" name="Picture 160" descr="txp_fig">
              <a:extLst>
                <a:ext uri="{FF2B5EF4-FFF2-40B4-BE49-F238E27FC236}">
                  <a16:creationId xmlns:a16="http://schemas.microsoft.com/office/drawing/2014/main" id="{9FB2B33B-C45A-4056-8AA4-F5CEE3F80B3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" y="1676"/>
              <a:ext cx="123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91240B29-F687-4F45-9708-019B960494DF}">
                <a14:hiddenLine xmlns:a14="http://schemas.microsoft.com/office/drawing/2010/main" w="317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811" name="Picture 163" descr="txp_fig">
              <a:extLst>
                <a:ext uri="{FF2B5EF4-FFF2-40B4-BE49-F238E27FC236}">
                  <a16:creationId xmlns:a16="http://schemas.microsoft.com/office/drawing/2014/main" id="{BF708A51-80BE-4124-8962-DB6C183DD7A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4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" y="1689"/>
              <a:ext cx="132" cy="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14" name="Picture 166" descr="txp_fig">
              <a:extLst>
                <a:ext uri="{FF2B5EF4-FFF2-40B4-BE49-F238E27FC236}">
                  <a16:creationId xmlns:a16="http://schemas.microsoft.com/office/drawing/2014/main" id="{E1BBB16C-4647-42AD-B043-3DBD3E7EC0C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4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1440"/>
              <a:ext cx="123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17" name="Picture 169" descr="txp_fig">
              <a:extLst>
                <a:ext uri="{FF2B5EF4-FFF2-40B4-BE49-F238E27FC236}">
                  <a16:creationId xmlns:a16="http://schemas.microsoft.com/office/drawing/2014/main" id="{1260C8AC-5ADA-411F-8668-1718930E6D6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4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" y="1447"/>
              <a:ext cx="121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sp>
          <p:nvSpPr>
            <p:cNvPr id="923767" name="Rectangle 119">
              <a:extLst>
                <a:ext uri="{FF2B5EF4-FFF2-40B4-BE49-F238E27FC236}">
                  <a16:creationId xmlns:a16="http://schemas.microsoft.com/office/drawing/2014/main" id="{89D9B041-2167-4F1A-B6B7-40842AF99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1834"/>
              <a:ext cx="36" cy="336"/>
            </a:xfrm>
            <a:prstGeom prst="rect">
              <a:avLst/>
            </a:prstGeom>
            <a:noFill/>
            <a:ln w="19050" cap="sq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68" name="Text Box 120">
              <a:extLst>
                <a:ext uri="{FF2B5EF4-FFF2-40B4-BE49-F238E27FC236}">
                  <a16:creationId xmlns:a16="http://schemas.microsoft.com/office/drawing/2014/main" id="{8ED3FD6A-1842-4F74-988B-1D73B2AA2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" y="1756"/>
              <a:ext cx="2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0" baseline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923769" name="Rectangle 121">
              <a:extLst>
                <a:ext uri="{FF2B5EF4-FFF2-40B4-BE49-F238E27FC236}">
                  <a16:creationId xmlns:a16="http://schemas.microsoft.com/office/drawing/2014/main" id="{FAAE5C4E-70EA-4A57-A58A-32640C4E5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218" y="1730"/>
              <a:ext cx="43" cy="234"/>
            </a:xfrm>
            <a:prstGeom prst="rect">
              <a:avLst/>
            </a:prstGeom>
            <a:noFill/>
            <a:ln w="19050" cap="sq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23770" name="Rectangle 122">
              <a:extLst>
                <a:ext uri="{FF2B5EF4-FFF2-40B4-BE49-F238E27FC236}">
                  <a16:creationId xmlns:a16="http://schemas.microsoft.com/office/drawing/2014/main" id="{E18AF908-F4D4-4282-AD18-FC7EDC3C053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5137" y="1567"/>
              <a:ext cx="40" cy="252"/>
            </a:xfrm>
            <a:prstGeom prst="rect">
              <a:avLst/>
            </a:prstGeom>
            <a:noFill/>
            <a:ln w="19050" cap="sq" algn="ctr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23820" name="Picture 172" descr="txp_fig">
              <a:extLst>
                <a:ext uri="{FF2B5EF4-FFF2-40B4-BE49-F238E27FC236}">
                  <a16:creationId xmlns:a16="http://schemas.microsoft.com/office/drawing/2014/main" id="{E07E1679-8037-4B7B-99D4-D2450AC4A62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" y="2115"/>
              <a:ext cx="123" cy="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23" name="Picture 175" descr="txp_fig">
              <a:extLst>
                <a:ext uri="{FF2B5EF4-FFF2-40B4-BE49-F238E27FC236}">
                  <a16:creationId xmlns:a16="http://schemas.microsoft.com/office/drawing/2014/main" id="{49BBEF2D-2139-4A7C-991B-8A1737B9C9A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4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9" y="1705"/>
              <a:ext cx="133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  <p:pic>
          <p:nvPicPr>
            <p:cNvPr id="923826" name="Picture 178" descr="txp_fig">
              <a:extLst>
                <a:ext uri="{FF2B5EF4-FFF2-40B4-BE49-F238E27FC236}">
                  <a16:creationId xmlns:a16="http://schemas.microsoft.com/office/drawing/2014/main" id="{0BC5BC6B-BFED-4C5F-851D-7F542BE2908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4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" y="1462"/>
              <a:ext cx="121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BDF53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99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69696"/>
                    </a:outerShdw>
                  </a:effectLst>
                </a14:hiddenEffects>
              </a:ext>
            </a:extLst>
          </p:spPr>
        </p:pic>
      </p:grpSp>
      <p:sp>
        <p:nvSpPr>
          <p:cNvPr id="923775" name="Rectangle 127">
            <a:extLst>
              <a:ext uri="{FF2B5EF4-FFF2-40B4-BE49-F238E27FC236}">
                <a16:creationId xmlns:a16="http://schemas.microsoft.com/office/drawing/2014/main" id="{C25BE733-2306-4DF0-8A6F-47224F1DE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7563" y="4487863"/>
            <a:ext cx="57150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6" name="Rectangle 128">
            <a:extLst>
              <a:ext uri="{FF2B5EF4-FFF2-40B4-BE49-F238E27FC236}">
                <a16:creationId xmlns:a16="http://schemas.microsoft.com/office/drawing/2014/main" id="{4712B2A8-7418-458C-BDF4-74FEB8C9575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65057" y="4323556"/>
            <a:ext cx="68262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7" name="Rectangle 129">
            <a:extLst>
              <a:ext uri="{FF2B5EF4-FFF2-40B4-BE49-F238E27FC236}">
                <a16:creationId xmlns:a16="http://schemas.microsoft.com/office/drawing/2014/main" id="{DDE79688-A37E-4209-813B-F29B973AA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450" y="4487863"/>
            <a:ext cx="55563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78" name="Text Box 130">
            <a:extLst>
              <a:ext uri="{FF2B5EF4-FFF2-40B4-BE49-F238E27FC236}">
                <a16:creationId xmlns:a16="http://schemas.microsoft.com/office/drawing/2014/main" id="{5DE13E8C-BED8-4B2E-A11E-EE41B05C6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6200" y="4364038"/>
            <a:ext cx="317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23779" name="Rectangle 131">
            <a:extLst>
              <a:ext uri="{FF2B5EF4-FFF2-40B4-BE49-F238E27FC236}">
                <a16:creationId xmlns:a16="http://schemas.microsoft.com/office/drawing/2014/main" id="{3DB20709-F8C8-442F-AD24-7F21BA19B5F8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6034882" y="4064793"/>
            <a:ext cx="63500" cy="398463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0" name="Rectangle 132">
            <a:extLst>
              <a:ext uri="{FF2B5EF4-FFF2-40B4-BE49-F238E27FC236}">
                <a16:creationId xmlns:a16="http://schemas.microsoft.com/office/drawing/2014/main" id="{F57B26AC-3D99-4B0F-9AFC-EC3480B707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106444" y="4321969"/>
            <a:ext cx="68263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1" name="Rectangle 133">
            <a:extLst>
              <a:ext uri="{FF2B5EF4-FFF2-40B4-BE49-F238E27FC236}">
                <a16:creationId xmlns:a16="http://schemas.microsoft.com/office/drawing/2014/main" id="{A62711DB-8874-4606-A2DA-392D4395F3DA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6977062" y="4064001"/>
            <a:ext cx="61913" cy="398462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3864" name="Picture 216" descr="txp_fig">
            <a:extLst>
              <a:ext uri="{FF2B5EF4-FFF2-40B4-BE49-F238E27FC236}">
                <a16:creationId xmlns:a16="http://schemas.microsoft.com/office/drawing/2014/main" id="{1696FBEA-E511-47BA-A82C-BB56475BEA4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8" y="4946650"/>
            <a:ext cx="198437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7" name="Picture 219" descr="txp_fig">
            <a:extLst>
              <a:ext uri="{FF2B5EF4-FFF2-40B4-BE49-F238E27FC236}">
                <a16:creationId xmlns:a16="http://schemas.microsoft.com/office/drawing/2014/main" id="{DDC0C8C4-9B62-4DC1-97FB-424474B629D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5" y="4918075"/>
            <a:ext cx="195263" cy="18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5" name="Picture 217" descr="txp_fig">
            <a:extLst>
              <a:ext uri="{FF2B5EF4-FFF2-40B4-BE49-F238E27FC236}">
                <a16:creationId xmlns:a16="http://schemas.microsoft.com/office/drawing/2014/main" id="{419EE91A-470D-41BA-900B-EB79ECDA1A4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4260850"/>
            <a:ext cx="185738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8" name="Picture 220" descr="txp_fig">
            <a:extLst>
              <a:ext uri="{FF2B5EF4-FFF2-40B4-BE49-F238E27FC236}">
                <a16:creationId xmlns:a16="http://schemas.microsoft.com/office/drawing/2014/main" id="{06FFF6BF-9C00-494B-AB61-7750AEB600D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4281488"/>
            <a:ext cx="20002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6" name="Picture 218" descr="txp_fig">
            <a:extLst>
              <a:ext uri="{FF2B5EF4-FFF2-40B4-BE49-F238E27FC236}">
                <a16:creationId xmlns:a16="http://schemas.microsoft.com/office/drawing/2014/main" id="{52D13E80-275B-4F3F-8A2C-238DF3EB6913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3886200"/>
            <a:ext cx="195262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69" name="Picture 221" descr="txp_fig">
            <a:extLst>
              <a:ext uri="{FF2B5EF4-FFF2-40B4-BE49-F238E27FC236}">
                <a16:creationId xmlns:a16="http://schemas.microsoft.com/office/drawing/2014/main" id="{617D99A8-F9E2-45DC-9E36-200DCF461EC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5" y="3897313"/>
            <a:ext cx="1825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sp>
        <p:nvSpPr>
          <p:cNvPr id="923788" name="Rectangle 140">
            <a:extLst>
              <a:ext uri="{FF2B5EF4-FFF2-40B4-BE49-F238E27FC236}">
                <a16:creationId xmlns:a16="http://schemas.microsoft.com/office/drawing/2014/main" id="{7C2D9C58-062A-437D-AFAB-3EF87E138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1675"/>
            <a:ext cx="57150" cy="533400"/>
          </a:xfrm>
          <a:prstGeom prst="rect">
            <a:avLst/>
          </a:prstGeom>
          <a:noFill/>
          <a:ln w="19050" cap="sq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89" name="Text Box 141">
            <a:extLst>
              <a:ext uri="{FF2B5EF4-FFF2-40B4-BE49-F238E27FC236}">
                <a16:creationId xmlns:a16="http://schemas.microsoft.com/office/drawing/2014/main" id="{551EFA95-F2AE-44D2-9552-DF4E393A2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6175" y="4387850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23790" name="Rectangle 142">
            <a:extLst>
              <a:ext uri="{FF2B5EF4-FFF2-40B4-BE49-F238E27FC236}">
                <a16:creationId xmlns:a16="http://schemas.microsoft.com/office/drawing/2014/main" id="{85FAA43A-5842-49FB-8901-666B4E33202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74832" y="4345781"/>
            <a:ext cx="68262" cy="371475"/>
          </a:xfrm>
          <a:prstGeom prst="rect">
            <a:avLst/>
          </a:prstGeom>
          <a:noFill/>
          <a:ln w="19050" cap="sq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23791" name="Rectangle 143">
            <a:extLst>
              <a:ext uri="{FF2B5EF4-FFF2-40B4-BE49-F238E27FC236}">
                <a16:creationId xmlns:a16="http://schemas.microsoft.com/office/drawing/2014/main" id="{BCE5AB9C-C780-4701-AC85-032660443C6B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8045450" y="4087813"/>
            <a:ext cx="63500" cy="400050"/>
          </a:xfrm>
          <a:prstGeom prst="rect">
            <a:avLst/>
          </a:prstGeom>
          <a:noFill/>
          <a:ln w="19050" cap="sq" algn="ctr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923871" name="Picture 223" descr="txp_fig">
            <a:extLst>
              <a:ext uri="{FF2B5EF4-FFF2-40B4-BE49-F238E27FC236}">
                <a16:creationId xmlns:a16="http://schemas.microsoft.com/office/drawing/2014/main" id="{8CEFC688-4EB4-4005-95AC-154511403718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5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75" y="4957763"/>
            <a:ext cx="195263" cy="18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72" name="Picture 224" descr="txp_fig">
            <a:extLst>
              <a:ext uri="{FF2B5EF4-FFF2-40B4-BE49-F238E27FC236}">
                <a16:creationId xmlns:a16="http://schemas.microsoft.com/office/drawing/2014/main" id="{4EC8C630-EDA0-48D4-81C6-AFC8C1B5A525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5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4306888"/>
            <a:ext cx="20161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pic>
        <p:nvPicPr>
          <p:cNvPr id="923873" name="Picture 225" descr="txp_fig">
            <a:extLst>
              <a:ext uri="{FF2B5EF4-FFF2-40B4-BE49-F238E27FC236}">
                <a16:creationId xmlns:a16="http://schemas.microsoft.com/office/drawing/2014/main" id="{B66E2AAE-B90A-47F5-856C-9995BA7AE045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5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700" y="3921125"/>
            <a:ext cx="1825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BDF53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99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969696"/>
                  </a:outerShdw>
                </a:effectLst>
              </a14:hiddenEffects>
            </a:ext>
          </a:extLst>
        </p:spPr>
      </p:pic>
      <p:sp>
        <p:nvSpPr>
          <p:cNvPr id="923795" name="Text Box 147">
            <a:extLst>
              <a:ext uri="{FF2B5EF4-FFF2-40B4-BE49-F238E27FC236}">
                <a16:creationId xmlns:a16="http://schemas.microsoft.com/office/drawing/2014/main" id="{5287B8F0-0BCF-4DAE-B111-9E26A38AF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286000"/>
            <a:ext cx="16002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CP-WOPT</a:t>
            </a:r>
          </a:p>
        </p:txBody>
      </p:sp>
      <p:sp>
        <p:nvSpPr>
          <p:cNvPr id="923796" name="Text Box 148">
            <a:extLst>
              <a:ext uri="{FF2B5EF4-FFF2-40B4-BE49-F238E27FC236}">
                <a16:creationId xmlns:a16="http://schemas.microsoft.com/office/drawing/2014/main" id="{5E6AD558-3255-4253-B92F-AB8F58ACD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360863"/>
            <a:ext cx="20574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923797" name="Line 149">
            <a:extLst>
              <a:ext uri="{FF2B5EF4-FFF2-40B4-BE49-F238E27FC236}">
                <a16:creationId xmlns:a16="http://schemas.microsoft.com/office/drawing/2014/main" id="{8F9E1EF3-B058-45BF-BDC3-F70B31A132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2971800"/>
            <a:ext cx="6096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923798" name="Line 150">
            <a:extLst>
              <a:ext uri="{FF2B5EF4-FFF2-40B4-BE49-F238E27FC236}">
                <a16:creationId xmlns:a16="http://schemas.microsoft.com/office/drawing/2014/main" id="{10FEFB08-C98F-4944-AA84-78759FA20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038600"/>
            <a:ext cx="60960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9A6908-29DB-496D-951A-8445F7EB2D18}"/>
              </a:ext>
            </a:extLst>
          </p:cNvPr>
          <p:cNvGrpSpPr/>
          <p:nvPr/>
        </p:nvGrpSpPr>
        <p:grpSpPr>
          <a:xfrm>
            <a:off x="72008" y="93486"/>
            <a:ext cx="899592" cy="887242"/>
            <a:chOff x="3276600" y="2895600"/>
            <a:chExt cx="914400" cy="1066800"/>
          </a:xfrm>
        </p:grpSpPr>
        <p:grpSp>
          <p:nvGrpSpPr>
            <p:cNvPr id="78" name="Group 49">
              <a:extLst>
                <a:ext uri="{FF2B5EF4-FFF2-40B4-BE49-F238E27FC236}">
                  <a16:creationId xmlns:a16="http://schemas.microsoft.com/office/drawing/2014/main" id="{EFDFE229-1BF3-446B-9357-82D1E216B2DB}"/>
                </a:ext>
              </a:extLst>
            </p:cNvPr>
            <p:cNvGrpSpPr/>
            <p:nvPr/>
          </p:nvGrpSpPr>
          <p:grpSpPr>
            <a:xfrm>
              <a:off x="3276600" y="2895600"/>
              <a:ext cx="914400" cy="1066800"/>
              <a:chOff x="3276600" y="2895600"/>
              <a:chExt cx="914400" cy="1066800"/>
            </a:xfrm>
          </p:grpSpPr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8E8312F6-2426-4BDB-AC6F-A81DC0466975}"/>
                  </a:ext>
                </a:extLst>
              </p:cNvPr>
              <p:cNvSpPr/>
              <p:nvPr/>
            </p:nvSpPr>
            <p:spPr>
              <a:xfrm>
                <a:off x="34290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0F706710-AC45-4210-A40B-6E89688E93A7}"/>
                  </a:ext>
                </a:extLst>
              </p:cNvPr>
              <p:cNvSpPr/>
              <p:nvPr/>
            </p:nvSpPr>
            <p:spPr>
              <a:xfrm>
                <a:off x="3276600" y="2895600"/>
                <a:ext cx="914400" cy="1066800"/>
              </a:xfrm>
              <a:prstGeom prst="cub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7C8C001A-FC68-4453-BD4D-6838725B2FB3}"/>
                  </a:ext>
                </a:extLst>
              </p:cNvPr>
              <p:cNvSpPr/>
              <p:nvPr/>
            </p:nvSpPr>
            <p:spPr>
              <a:xfrm>
                <a:off x="3276600" y="3784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3AEAF64F-FD6D-405E-9D0D-2A4D3FF61B3C}"/>
                  </a:ext>
                </a:extLst>
              </p:cNvPr>
              <p:cNvSpPr/>
              <p:nvPr/>
            </p:nvSpPr>
            <p:spPr>
              <a:xfrm>
                <a:off x="32766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5797D775-27B0-4629-B5B8-C2647B914FD4}"/>
                  </a:ext>
                </a:extLst>
              </p:cNvPr>
              <p:cNvSpPr/>
              <p:nvPr/>
            </p:nvSpPr>
            <p:spPr>
              <a:xfrm>
                <a:off x="3505200" y="34290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C14A12EA-3478-42C7-AC8E-873170552A45}"/>
                  </a:ext>
                </a:extLst>
              </p:cNvPr>
              <p:cNvSpPr/>
              <p:nvPr/>
            </p:nvSpPr>
            <p:spPr>
              <a:xfrm>
                <a:off x="3505200" y="3200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34C178C7-D23E-413A-A562-F5D909FE992D}"/>
                  </a:ext>
                </a:extLst>
              </p:cNvPr>
              <p:cNvSpPr/>
              <p:nvPr/>
            </p:nvSpPr>
            <p:spPr>
              <a:xfrm>
                <a:off x="3276600" y="3276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79DBA3E-380E-4B00-8A96-DD5EECC1231C}"/>
                  </a:ext>
                </a:extLst>
              </p:cNvPr>
              <p:cNvCxnSpPr/>
              <p:nvPr/>
            </p:nvCxnSpPr>
            <p:spPr bwMode="auto">
              <a:xfrm rot="5400000">
                <a:off x="3543300" y="3543300"/>
                <a:ext cx="8382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0" name="Cube 89">
                <a:extLst>
                  <a:ext uri="{FF2B5EF4-FFF2-40B4-BE49-F238E27FC236}">
                    <a16:creationId xmlns:a16="http://schemas.microsoft.com/office/drawing/2014/main" id="{E201E61A-5E75-43E7-B04C-163CEB332980}"/>
                  </a:ext>
                </a:extLst>
              </p:cNvPr>
              <p:cNvSpPr/>
              <p:nvPr/>
            </p:nvSpPr>
            <p:spPr>
              <a:xfrm>
                <a:off x="3429000" y="29718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D065460-A106-47A2-9088-3033BC4A21AB}"/>
                  </a:ext>
                </a:extLst>
              </p:cNvPr>
              <p:cNvCxnSpPr/>
              <p:nvPr/>
            </p:nvCxnSpPr>
            <p:spPr bwMode="auto">
              <a:xfrm rot="5400000">
                <a:off x="3962400" y="2895600"/>
                <a:ext cx="228600" cy="22860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0C288E7-D1E9-451D-A8A2-6821F89A92D3}"/>
                  </a:ext>
                </a:extLst>
              </p:cNvPr>
              <p:cNvCxnSpPr/>
              <p:nvPr/>
            </p:nvCxnSpPr>
            <p:spPr bwMode="auto">
              <a:xfrm>
                <a:off x="3276600" y="3124200"/>
                <a:ext cx="6858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BE48B0-ED29-4710-9EDC-7338EA7C316A}"/>
                </a:ext>
              </a:extLst>
            </p:cNvPr>
            <p:cNvCxnSpPr/>
            <p:nvPr/>
          </p:nvCxnSpPr>
          <p:spPr bwMode="auto">
            <a:xfrm rot="5400000">
              <a:off x="3086100" y="3314700"/>
              <a:ext cx="8382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3D1F46F-8F90-45E5-9309-F4B5C569041F}"/>
                </a:ext>
              </a:extLst>
            </p:cNvPr>
            <p:cNvCxnSpPr/>
            <p:nvPr/>
          </p:nvCxnSpPr>
          <p:spPr bwMode="auto">
            <a:xfrm rot="5400000">
              <a:off x="3267075" y="3667125"/>
              <a:ext cx="247650" cy="22860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85B0E6-1599-4C30-98A2-A0706CB2468F}"/>
                </a:ext>
              </a:extLst>
            </p:cNvPr>
            <p:cNvCxnSpPr/>
            <p:nvPr/>
          </p:nvCxnSpPr>
          <p:spPr bwMode="auto">
            <a:xfrm rot="10800000">
              <a:off x="3429000" y="3733800"/>
              <a:ext cx="7620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93" name="Picture 77" descr="TP_tmp">
            <a:extLst>
              <a:ext uri="{FF2B5EF4-FFF2-40B4-BE49-F238E27FC236}">
                <a16:creationId xmlns:a16="http://schemas.microsoft.com/office/drawing/2014/main" id="{F96679B5-63C0-4EF0-AC46-351D86FC7E37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530850"/>
            <a:ext cx="3914775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4" name="Picture 78" descr="TP_tmp">
            <a:extLst>
              <a:ext uri="{FF2B5EF4-FFF2-40B4-BE49-F238E27FC236}">
                <a16:creationId xmlns:a16="http://schemas.microsoft.com/office/drawing/2014/main" id="{226233D6-9DD8-4DF1-A301-AB2D25D71D5D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38788"/>
            <a:ext cx="3886200" cy="12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5" name="Text Box 79">
            <a:extLst>
              <a:ext uri="{FF2B5EF4-FFF2-40B4-BE49-F238E27FC236}">
                <a16:creationId xmlns:a16="http://schemas.microsoft.com/office/drawing/2014/main" id="{E1506F47-E7D2-4B5A-9801-4BF5682EE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748" y="5130882"/>
            <a:ext cx="16002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CP-WOPT</a:t>
            </a:r>
          </a:p>
        </p:txBody>
      </p:sp>
      <p:sp>
        <p:nvSpPr>
          <p:cNvPr id="96" name="Text Box 80">
            <a:extLst>
              <a:ext uri="{FF2B5EF4-FFF2-40B4-BE49-F238E27FC236}">
                <a16:creationId xmlns:a16="http://schemas.microsoft.com/office/drawing/2014/main" id="{16899CC5-9B2D-4FD9-B840-BB9C35895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5200273"/>
            <a:ext cx="2057400" cy="26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  <a:buClr>
                <a:schemeClr val="accent2"/>
              </a:buClr>
            </a:pPr>
            <a:r>
              <a:rPr lang="en-US" altLang="en-US" sz="1400" b="1" baseline="0" dirty="0">
                <a:solidFill>
                  <a:schemeClr val="tx1"/>
                </a:solidFill>
              </a:rPr>
              <a:t>IMPUTATION</a:t>
            </a:r>
          </a:p>
        </p:txBody>
      </p:sp>
      <p:grpSp>
        <p:nvGrpSpPr>
          <p:cNvPr id="104" name="Group 84">
            <a:extLst>
              <a:ext uri="{FF2B5EF4-FFF2-40B4-BE49-F238E27FC236}">
                <a16:creationId xmlns:a16="http://schemas.microsoft.com/office/drawing/2014/main" id="{DC91CDB1-1ABE-4DF7-878D-02E705400ACD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6400800"/>
            <a:ext cx="8763000" cy="228600"/>
            <a:chOff x="96" y="2736"/>
            <a:chExt cx="5520" cy="144"/>
          </a:xfrm>
        </p:grpSpPr>
        <p:sp>
          <p:nvSpPr>
            <p:cNvPr id="105" name="Rectangle 85">
              <a:extLst>
                <a:ext uri="{FF2B5EF4-FFF2-40B4-BE49-F238E27FC236}">
                  <a16:creationId xmlns:a16="http://schemas.microsoft.com/office/drawing/2014/main" id="{A852334C-7E55-4A4F-88FB-99AB0CB09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736"/>
              <a:ext cx="2688" cy="144"/>
            </a:xfrm>
            <a:prstGeom prst="rect">
              <a:avLst/>
            </a:prstGeom>
            <a:noFill/>
            <a:ln w="3175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6" name="Rectangle 86">
              <a:extLst>
                <a:ext uri="{FF2B5EF4-FFF2-40B4-BE49-F238E27FC236}">
                  <a16:creationId xmlns:a16="http://schemas.microsoft.com/office/drawing/2014/main" id="{8F192761-D154-4FBC-A7C6-A46142097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736"/>
              <a:ext cx="2688" cy="144"/>
            </a:xfrm>
            <a:prstGeom prst="rect">
              <a:avLst/>
            </a:prstGeom>
            <a:noFill/>
            <a:ln w="31750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580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9B0D3-FC11-4E1D-92C3-697C1D3B6D9F}"/>
              </a:ext>
            </a:extLst>
          </p:cNvPr>
          <p:cNvSpPr/>
          <p:nvPr/>
        </p:nvSpPr>
        <p:spPr>
          <a:xfrm>
            <a:off x="7622961" y="6061975"/>
            <a:ext cx="1423810" cy="751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349771"/>
            <a:ext cx="9217024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Another popular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ten</a:t>
            </a:r>
            <a:r>
              <a:rPr kumimoji="0" lang="en-US" sz="1700" b="1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sor</a:t>
            </a: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factorization model: Tucker</a:t>
            </a:r>
          </a:p>
        </p:txBody>
      </p:sp>
      <p:sp>
        <p:nvSpPr>
          <p:cNvPr id="7" name="Rectangle 3 1"/>
          <p:cNvSpPr txBox="1">
            <a:spLocks noChangeArrowheads="1"/>
          </p:cNvSpPr>
          <p:nvPr/>
        </p:nvSpPr>
        <p:spPr bwMode="auto">
          <a:xfrm>
            <a:off x="6343086" y="889323"/>
            <a:ext cx="2677142" cy="30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u="none" strike="noStrike" kern="0" cap="none" spc="0" normalizeH="0" noProof="0" dirty="0">
                <a:ln>
                  <a:noFill/>
                </a:ln>
                <a:solidFill>
                  <a:srgbClr val="DAA6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[Tucker, 1963 &amp; 1964 &amp; 1966]</a:t>
            </a:r>
            <a:r>
              <a:rPr kumimoji="0" lang="en-US" sz="1100" b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B99ADF-0FCE-4C99-BB95-8E8838E22F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66" y="4378464"/>
            <a:ext cx="2885008" cy="599262"/>
          </a:xfrm>
          <a:prstGeom prst="rect">
            <a:avLst/>
          </a:prstGeom>
          <a:noFill/>
          <a:ln/>
          <a:effectLst/>
        </p:spPr>
      </p:pic>
      <p:pic>
        <p:nvPicPr>
          <p:cNvPr id="40" name="Picture 39" descr="TP_t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910359" y="5228115"/>
            <a:ext cx="2038653" cy="295376"/>
          </a:xfrm>
          <a:prstGeom prst="rect">
            <a:avLst/>
          </a:prstGeom>
          <a:noFill/>
          <a:ln/>
          <a:effectLst/>
        </p:spPr>
      </p:pic>
      <p:sp>
        <p:nvSpPr>
          <p:cNvPr id="45" name="Rectangle 3 2 1">
            <a:extLst>
              <a:ext uri="{FF2B5EF4-FFF2-40B4-BE49-F238E27FC236}">
                <a16:creationId xmlns:a16="http://schemas.microsoft.com/office/drawing/2014/main" id="{B803841B-2B4F-4118-9499-029E5F0A2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12" y="1340768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  <a:r>
              <a:rPr lang="en-US" sz="1400" kern="0" dirty="0">
                <a:solidFill>
                  <a:srgbClr val="212121"/>
                </a:solidFill>
                <a:latin typeface="+mn-lt"/>
              </a:rPr>
              <a:t>A more flexible tensor factorization model compared to the CP model is the Tucker3 model, which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models a third-order tensor using three factor matrices corresponding to each mode as well as 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 core array.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45E262-1783-43C8-A225-460AB9558FDB}"/>
              </a:ext>
            </a:extLst>
          </p:cNvPr>
          <p:cNvGrpSpPr/>
          <p:nvPr/>
        </p:nvGrpSpPr>
        <p:grpSpPr>
          <a:xfrm>
            <a:off x="1576012" y="1988840"/>
            <a:ext cx="5156228" cy="2336974"/>
            <a:chOff x="1447227" y="1999873"/>
            <a:chExt cx="5156228" cy="2336974"/>
          </a:xfrm>
        </p:grpSpPr>
        <p:grpSp>
          <p:nvGrpSpPr>
            <p:cNvPr id="95" name="Group 31">
              <a:extLst>
                <a:ext uri="{FF2B5EF4-FFF2-40B4-BE49-F238E27FC236}">
                  <a16:creationId xmlns:a16="http://schemas.microsoft.com/office/drawing/2014/main" id="{ACF394A8-A7D3-4AC7-AA1F-F43CF2B6F3DB}"/>
                </a:ext>
              </a:extLst>
            </p:cNvPr>
            <p:cNvGrpSpPr/>
            <p:nvPr/>
          </p:nvGrpSpPr>
          <p:grpSpPr>
            <a:xfrm>
              <a:off x="1447227" y="1999873"/>
              <a:ext cx="5156228" cy="2336974"/>
              <a:chOff x="4375844" y="969187"/>
              <a:chExt cx="3932400" cy="1869579"/>
            </a:xfrm>
          </p:grpSpPr>
          <p:sp>
            <p:nvSpPr>
              <p:cNvPr id="96" name="AutoShape 10 1">
                <a:extLst>
                  <a:ext uri="{FF2B5EF4-FFF2-40B4-BE49-F238E27FC236}">
                    <a16:creationId xmlns:a16="http://schemas.microsoft.com/office/drawing/2014/main" id="{509A6C60-5602-43BE-A42E-A1099587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4008" y="1576437"/>
                <a:ext cx="852538" cy="1044912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97" name="Picture 96" descr="txp_fig">
                <a:extLst>
                  <a:ext uri="{FF2B5EF4-FFF2-40B4-BE49-F238E27FC236}">
                    <a16:creationId xmlns:a16="http://schemas.microsoft.com/office/drawing/2014/main" id="{67E73769-0FD2-4D83-B0BF-A79ED93DD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884835" y="2080826"/>
                <a:ext cx="238740" cy="243865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98" name="AutoShape 10 2">
                <a:extLst>
                  <a:ext uri="{FF2B5EF4-FFF2-40B4-BE49-F238E27FC236}">
                    <a16:creationId xmlns:a16="http://schemas.microsoft.com/office/drawing/2014/main" id="{647E343B-E2CD-404A-B448-FE7F872F3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1449" y="1937790"/>
                <a:ext cx="496855" cy="451691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99" name="Picture 98" descr="txp_fig">
                <a:extLst>
                  <a:ext uri="{FF2B5EF4-FFF2-40B4-BE49-F238E27FC236}">
                    <a16:creationId xmlns:a16="http://schemas.microsoft.com/office/drawing/2014/main" id="{AA3F50B6-F1AA-49A1-89CD-9F288524CB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5663006" y="1937790"/>
                <a:ext cx="223140" cy="16260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03" name="Picture 102" descr="txp_fig">
                <a:extLst>
                  <a:ext uri="{FF2B5EF4-FFF2-40B4-BE49-F238E27FC236}">
                    <a16:creationId xmlns:a16="http://schemas.microsoft.com/office/drawing/2014/main" id="{9CE4EA43-CB62-4C14-BB17-BF563E34490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6948264" y="2121426"/>
                <a:ext cx="103632" cy="155448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108" name="Text Box 24 1">
                <a:extLst>
                  <a:ext uri="{FF2B5EF4-FFF2-40B4-BE49-F238E27FC236}">
                    <a16:creationId xmlns:a16="http://schemas.microsoft.com/office/drawing/2014/main" id="{6F44585C-47D6-4FED-A859-C12E9881B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7852" y="1465039"/>
                <a:ext cx="484188" cy="2215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200" b="0" i="1" baseline="0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109" name="Text Box 22 1">
                <a:extLst>
                  <a:ext uri="{FF2B5EF4-FFF2-40B4-BE49-F238E27FC236}">
                    <a16:creationId xmlns:a16="http://schemas.microsoft.com/office/drawing/2014/main" id="{40AED9BF-42F2-4E65-AA78-5305642484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5844" y="2041103"/>
                <a:ext cx="484188" cy="2215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200" b="0" i="1" baseline="0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110" name="Text Box 60 1">
                <a:extLst>
                  <a:ext uri="{FF2B5EF4-FFF2-40B4-BE49-F238E27FC236}">
                    <a16:creationId xmlns:a16="http://schemas.microsoft.com/office/drawing/2014/main" id="{AB9385A7-E1A0-433E-8989-79CB13BCE6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1778" y="2617167"/>
                <a:ext cx="484187" cy="2215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200" b="0" i="1" baseline="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grpSp>
            <p:nvGrpSpPr>
              <p:cNvPr id="112" name="Group 156">
                <a:extLst>
                  <a:ext uri="{FF2B5EF4-FFF2-40B4-BE49-F238E27FC236}">
                    <a16:creationId xmlns:a16="http://schemas.microsoft.com/office/drawing/2014/main" id="{A2E8329A-9053-4B0C-9818-3F05A554A3DC}"/>
                  </a:ext>
                </a:extLst>
              </p:cNvPr>
              <p:cNvGrpSpPr/>
              <p:nvPr/>
            </p:nvGrpSpPr>
            <p:grpSpPr>
              <a:xfrm>
                <a:off x="5889247" y="1850481"/>
                <a:ext cx="731381" cy="785689"/>
                <a:chOff x="5817239" y="1850481"/>
                <a:chExt cx="731381" cy="785689"/>
              </a:xfrm>
            </p:grpSpPr>
            <p:sp>
              <p:nvSpPr>
                <p:cNvPr id="133" name="Rectangle 11 1">
                  <a:extLst>
                    <a:ext uri="{FF2B5EF4-FFF2-40B4-BE49-F238E27FC236}">
                      <a16:creationId xmlns:a16="http://schemas.microsoft.com/office/drawing/2014/main" id="{3610633D-A6E6-4330-AE24-F0AD4EA2A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62116" y="2088847"/>
                  <a:ext cx="486504" cy="547323"/>
                </a:xfrm>
                <a:prstGeom prst="rect">
                  <a:avLst/>
                </a:prstGeom>
                <a:solidFill>
                  <a:srgbClr val="666666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134" name="Picture 133" descr="txp_fig">
                  <a:extLst>
                    <a:ext uri="{FF2B5EF4-FFF2-40B4-BE49-F238E27FC236}">
                      <a16:creationId xmlns:a16="http://schemas.microsoft.com/office/drawing/2014/main" id="{220095D1-76C9-41A5-B561-61D54C86E6C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6206181" y="2265440"/>
                  <a:ext cx="166019" cy="15544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35" name="Text Box 22 2">
                  <a:extLst>
                    <a:ext uri="{FF2B5EF4-FFF2-40B4-BE49-F238E27FC236}">
                      <a16:creationId xmlns:a16="http://schemas.microsoft.com/office/drawing/2014/main" id="{0E54F9A0-1A57-41E1-9819-83198F8F81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77620" y="1850481"/>
                  <a:ext cx="223140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i="1" dirty="0"/>
                    <a:t>P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Text Box 22 3">
                  <a:extLst>
                    <a:ext uri="{FF2B5EF4-FFF2-40B4-BE49-F238E27FC236}">
                      <a16:creationId xmlns:a16="http://schemas.microsoft.com/office/drawing/2014/main" id="{9E5CD346-1FE2-4787-8048-51CFE1F743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7239" y="2231712"/>
                  <a:ext cx="296305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i="1" dirty="0"/>
                    <a:t>I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Group 155">
                <a:extLst>
                  <a:ext uri="{FF2B5EF4-FFF2-40B4-BE49-F238E27FC236}">
                    <a16:creationId xmlns:a16="http://schemas.microsoft.com/office/drawing/2014/main" id="{AAEFBBB6-4D04-4F55-9705-0359559A657B}"/>
                  </a:ext>
                </a:extLst>
              </p:cNvPr>
              <p:cNvGrpSpPr/>
              <p:nvPr/>
            </p:nvGrpSpPr>
            <p:grpSpPr>
              <a:xfrm>
                <a:off x="6680100" y="969187"/>
                <a:ext cx="686260" cy="751533"/>
                <a:chOff x="6680100" y="969187"/>
                <a:chExt cx="686260" cy="751533"/>
              </a:xfrm>
            </p:grpSpPr>
            <p:sp>
              <p:nvSpPr>
                <p:cNvPr id="125" name="Rectangle 11 2">
                  <a:extLst>
                    <a:ext uri="{FF2B5EF4-FFF2-40B4-BE49-F238E27FC236}">
                      <a16:creationId xmlns:a16="http://schemas.microsoft.com/office/drawing/2014/main" id="{07760C7F-E6FC-4AD2-9CDF-672A566577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9856" y="1124746"/>
                  <a:ext cx="486504" cy="59597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sq" algn="ctr">
                  <a:solidFill>
                    <a:srgbClr val="9B994D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isometricRightUp"/>
                  <a:lightRig rig="threePt" dir="t"/>
                </a:scene3d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pic>
              <p:nvPicPr>
                <p:cNvPr id="130" name="Picture 129" descr="txp_fig">
                  <a:extLst>
                    <a:ext uri="{FF2B5EF4-FFF2-40B4-BE49-F238E27FC236}">
                      <a16:creationId xmlns:a16="http://schemas.microsoft.com/office/drawing/2014/main" id="{1F5221A9-BE2B-43C7-8231-3029BFE8975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070278" y="1329336"/>
                  <a:ext cx="166018" cy="15544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31" name="Text Box 22 4">
                  <a:extLst>
                    <a:ext uri="{FF2B5EF4-FFF2-40B4-BE49-F238E27FC236}">
                      <a16:creationId xmlns:a16="http://schemas.microsoft.com/office/drawing/2014/main" id="{4AC54EAB-7D9D-418F-BDC6-7F64B21D8D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51852" y="969187"/>
                  <a:ext cx="246437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i="1" dirty="0"/>
                    <a:t>R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Text Box 22 5">
                  <a:extLst>
                    <a:ext uri="{FF2B5EF4-FFF2-40B4-BE49-F238E27FC236}">
                      <a16:creationId xmlns:a16="http://schemas.microsoft.com/office/drawing/2014/main" id="{20A07B0B-C60E-4FAB-9C1A-CF34CE4057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80100" y="1340768"/>
                  <a:ext cx="484188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200" i="1" dirty="0"/>
                    <a:t>K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6" name="Group 154">
                <a:extLst>
                  <a:ext uri="{FF2B5EF4-FFF2-40B4-BE49-F238E27FC236}">
                    <a16:creationId xmlns:a16="http://schemas.microsoft.com/office/drawing/2014/main" id="{D097603C-43DA-449B-8887-E827624DF70E}"/>
                  </a:ext>
                </a:extLst>
              </p:cNvPr>
              <p:cNvGrpSpPr/>
              <p:nvPr/>
            </p:nvGrpSpPr>
            <p:grpSpPr>
              <a:xfrm>
                <a:off x="7524328" y="1621878"/>
                <a:ext cx="645872" cy="767603"/>
                <a:chOff x="7410071" y="1621878"/>
                <a:chExt cx="645872" cy="767603"/>
              </a:xfrm>
            </p:grpSpPr>
            <p:sp>
              <p:nvSpPr>
                <p:cNvPr id="119" name="Rectangle 16 1">
                  <a:extLst>
                    <a:ext uri="{FF2B5EF4-FFF2-40B4-BE49-F238E27FC236}">
                      <a16:creationId xmlns:a16="http://schemas.microsoft.com/office/drawing/2014/main" id="{CAF042C7-3EEE-42AE-A8A9-3498FF1E11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7416726" y="1849832"/>
                  <a:ext cx="532994" cy="546304"/>
                </a:xfrm>
                <a:prstGeom prst="rect">
                  <a:avLst/>
                </a:prstGeom>
                <a:solidFill>
                  <a:srgbClr val="DAA600"/>
                </a:solidFill>
                <a:ln w="19050" cap="sq" algn="ctr">
                  <a:solidFill>
                    <a:srgbClr val="DAA6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123" name="Picture 122" descr="txp_fig">
                  <a:extLst>
                    <a:ext uri="{FF2B5EF4-FFF2-40B4-BE49-F238E27FC236}">
                      <a16:creationId xmlns:a16="http://schemas.microsoft.com/office/drawing/2014/main" id="{A70F3151-3D80-4510-980E-5B7A9A34F3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596336" y="2045304"/>
                  <a:ext cx="159560" cy="159560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24" name="Text Box 22 6">
                  <a:extLst>
                    <a:ext uri="{FF2B5EF4-FFF2-40B4-BE49-F238E27FC236}">
                      <a16:creationId xmlns:a16="http://schemas.microsoft.com/office/drawing/2014/main" id="{7A1EA744-EFDF-4BCF-95FE-12304E0360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71755" y="1621878"/>
                  <a:ext cx="484188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200" i="1" dirty="0"/>
                    <a:t>Q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8" name="Text Box 22 7">
                <a:extLst>
                  <a:ext uri="{FF2B5EF4-FFF2-40B4-BE49-F238E27FC236}">
                    <a16:creationId xmlns:a16="http://schemas.microsoft.com/office/drawing/2014/main" id="{B2C39C09-0BE0-48C4-A962-22CB57CFE4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76960" y="2006102"/>
                <a:ext cx="231284" cy="2215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200" b="0" i="1" baseline="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</p:grpSp>
        <p:sp>
          <p:nvSpPr>
            <p:cNvPr id="59" name="Text Box 22 15">
              <a:extLst>
                <a:ext uri="{FF2B5EF4-FFF2-40B4-BE49-F238E27FC236}">
                  <a16:creationId xmlns:a16="http://schemas.microsoft.com/office/drawing/2014/main" id="{479E3596-0AAD-47D8-8EE9-DCF1A6E98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431" y="3440033"/>
              <a:ext cx="292585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P</a:t>
              </a:r>
              <a:endParaRPr lang="en-US" sz="1200" b="0" i="1" baseline="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 Box 22 16">
              <a:extLst>
                <a:ext uri="{FF2B5EF4-FFF2-40B4-BE49-F238E27FC236}">
                  <a16:creationId xmlns:a16="http://schemas.microsoft.com/office/drawing/2014/main" id="{77624414-DB66-4BFE-A43B-70EABF877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407" y="3782849"/>
              <a:ext cx="292585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0" i="1" baseline="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61" name="Text Box 22 17">
              <a:extLst>
                <a:ext uri="{FF2B5EF4-FFF2-40B4-BE49-F238E27FC236}">
                  <a16:creationId xmlns:a16="http://schemas.microsoft.com/office/drawing/2014/main" id="{23058B3C-2FE8-4D65-8058-056E47372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992" y="3068960"/>
              <a:ext cx="323132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R</a:t>
              </a:r>
              <a:endParaRPr lang="en-US" sz="1200" b="0" i="1" baseline="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0A0E496-1A03-403B-A530-5DC2DF2152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12" y="4022118"/>
            <a:ext cx="2519985" cy="179607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36F3EC-6E8F-44B7-82DD-52116FF97030}"/>
              </a:ext>
            </a:extLst>
          </p:cNvPr>
          <p:cNvSpPr txBox="1"/>
          <p:nvPr/>
        </p:nvSpPr>
        <p:spPr>
          <a:xfrm>
            <a:off x="97229" y="6048409"/>
            <a:ext cx="7476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6D2C21"/>
                </a:solidFill>
              </a:rPr>
              <a:t>Tucker with orthogonality constraints on </a:t>
            </a:r>
            <a:r>
              <a:rPr lang="en-US" sz="1400" b="1" dirty="0">
                <a:solidFill>
                  <a:srgbClr val="6D2C21"/>
                </a:solidFill>
              </a:rPr>
              <a:t>A</a:t>
            </a:r>
            <a:r>
              <a:rPr lang="en-US" sz="1400" b="1" i="1" dirty="0">
                <a:solidFill>
                  <a:srgbClr val="6D2C21"/>
                </a:solidFill>
              </a:rPr>
              <a:t>, </a:t>
            </a:r>
            <a:r>
              <a:rPr lang="en-US" sz="1400" b="1" dirty="0">
                <a:solidFill>
                  <a:srgbClr val="6D2C21"/>
                </a:solidFill>
              </a:rPr>
              <a:t>B</a:t>
            </a:r>
            <a:r>
              <a:rPr lang="en-US" sz="1400" b="1" i="1" dirty="0">
                <a:solidFill>
                  <a:srgbClr val="6D2C21"/>
                </a:solidFill>
              </a:rPr>
              <a:t>, and</a:t>
            </a:r>
            <a:r>
              <a:rPr lang="en-US" sz="1400" b="1" dirty="0">
                <a:solidFill>
                  <a:srgbClr val="6D2C21"/>
                </a:solidFill>
              </a:rPr>
              <a:t> C</a:t>
            </a:r>
            <a:r>
              <a:rPr lang="en-US" sz="1400" b="1" i="1" dirty="0">
                <a:solidFill>
                  <a:srgbClr val="6D2C21"/>
                </a:solidFill>
              </a:rPr>
              <a:t> corresponds to the </a:t>
            </a:r>
          </a:p>
          <a:p>
            <a:r>
              <a:rPr lang="en-US" sz="1400" b="1" i="1" dirty="0">
                <a:solidFill>
                  <a:srgbClr val="6D2C21"/>
                </a:solidFill>
              </a:rPr>
              <a:t>best rank-(P,Q,R) approximation of the tensor.</a:t>
            </a:r>
          </a:p>
        </p:txBody>
      </p:sp>
    </p:spTree>
    <p:extLst>
      <p:ext uri="{BB962C8B-B14F-4D97-AF65-F5344CB8AC3E}">
        <p14:creationId xmlns:p14="http://schemas.microsoft.com/office/powerpoint/2010/main" val="30158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CA82DB-4F1A-4C7B-8749-8375DDEE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60648"/>
            <a:ext cx="8784976" cy="576263"/>
          </a:xfrm>
        </p:spPr>
        <p:txBody>
          <a:bodyPr>
            <a:normAutofit/>
          </a:bodyPr>
          <a:lstStyle/>
          <a:p>
            <a:r>
              <a:rPr lang="en-US" sz="1700" b="1" dirty="0"/>
              <a:t> 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Data is often squeezed to be two-way!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8669473-80B9-42B3-8D4E-7AD296550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483511"/>
            <a:ext cx="8915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2pPr>
            <a:lvl3pPr marL="11461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212121"/>
                </a:solidFill>
                <a:latin typeface="+mn-lt"/>
              </a:defRPr>
            </a:lvl9pPr>
          </a:lstStyle>
          <a:p>
            <a:r>
              <a:rPr lang="en-US" sz="1400" kern="0" dirty="0"/>
              <a:t>Social networks : </a:t>
            </a:r>
            <a:r>
              <a:rPr lang="en-US" sz="1400" b="1" kern="0" dirty="0"/>
              <a:t>&lt;users, keywords&gt;                          &lt; users, keywords</a:t>
            </a:r>
            <a:r>
              <a:rPr lang="en-US" sz="1400" b="1" kern="0" dirty="0">
                <a:solidFill>
                  <a:srgbClr val="000000"/>
                </a:solidFill>
              </a:rPr>
              <a:t>,</a:t>
            </a:r>
            <a:r>
              <a:rPr lang="en-US" sz="1400" b="1" kern="0" dirty="0">
                <a:solidFill>
                  <a:srgbClr val="901A1E"/>
                </a:solidFill>
              </a:rPr>
              <a:t> time</a:t>
            </a:r>
            <a:r>
              <a:rPr lang="en-US" sz="1400" b="1" kern="0" dirty="0"/>
              <a:t>&gt;   </a:t>
            </a:r>
          </a:p>
          <a:p>
            <a:r>
              <a:rPr lang="en-US" sz="1400" b="1" kern="0" dirty="0"/>
              <a:t>	                     &lt;employee, employee&gt;                   &lt; employee, employee,</a:t>
            </a:r>
            <a:r>
              <a:rPr lang="en-US" sz="1400" b="1" kern="0" dirty="0">
                <a:solidFill>
                  <a:srgbClr val="901A1E"/>
                </a:solidFill>
              </a:rPr>
              <a:t> time</a:t>
            </a:r>
            <a:r>
              <a:rPr lang="en-US" sz="1400" b="1" kern="0" dirty="0"/>
              <a:t>&gt; </a:t>
            </a:r>
          </a:p>
          <a:p>
            <a:r>
              <a:rPr lang="en-US" sz="1400" b="1" kern="0" dirty="0"/>
              <a:t>           	            &lt;users, users&gt;                                 &lt; users, users, </a:t>
            </a:r>
            <a:r>
              <a:rPr lang="en-US" sz="1400" b="1" kern="0" dirty="0">
                <a:solidFill>
                  <a:srgbClr val="901A1E"/>
                </a:solidFill>
              </a:rPr>
              <a:t>communication type</a:t>
            </a:r>
            <a:r>
              <a:rPr lang="en-US" sz="1400" b="1" kern="0" dirty="0"/>
              <a:t>&gt;</a:t>
            </a:r>
          </a:p>
          <a:p>
            <a:endParaRPr lang="en-US" sz="1400" kern="0" dirty="0"/>
          </a:p>
          <a:p>
            <a:r>
              <a:rPr lang="en-US" sz="1400" kern="0" dirty="0"/>
              <a:t>Text mining: </a:t>
            </a:r>
            <a:r>
              <a:rPr lang="en-US" sz="1400" b="1" kern="0" dirty="0"/>
              <a:t>      &lt; documents, terms&gt;                       &lt; documents</a:t>
            </a:r>
            <a:r>
              <a:rPr lang="en-US" sz="1400" b="1" kern="0" dirty="0">
                <a:solidFill>
                  <a:srgbClr val="000000"/>
                </a:solidFill>
              </a:rPr>
              <a:t>, terms</a:t>
            </a:r>
            <a:r>
              <a:rPr lang="en-US" sz="1400" b="1" kern="0" dirty="0">
                <a:solidFill>
                  <a:schemeClr val="tx1"/>
                </a:solidFill>
              </a:rPr>
              <a:t>,</a:t>
            </a:r>
            <a:r>
              <a:rPr lang="en-US" sz="1400" b="1" kern="0" dirty="0">
                <a:solidFill>
                  <a:srgbClr val="901A1E"/>
                </a:solidFill>
              </a:rPr>
              <a:t> terms</a:t>
            </a:r>
            <a:r>
              <a:rPr lang="en-US" sz="1400" b="1" kern="0" dirty="0"/>
              <a:t>&gt;      </a:t>
            </a:r>
          </a:p>
          <a:p>
            <a:endParaRPr lang="en-US" sz="1400" kern="0" dirty="0"/>
          </a:p>
          <a:p>
            <a:r>
              <a:rPr lang="en-US" sz="1400" kern="0" dirty="0"/>
              <a:t>Recommender </a:t>
            </a:r>
          </a:p>
          <a:p>
            <a:r>
              <a:rPr lang="en-US" sz="1400" kern="0" dirty="0"/>
              <a:t>Systems:            </a:t>
            </a:r>
            <a:r>
              <a:rPr lang="en-US" sz="1400" b="1" kern="0" dirty="0"/>
              <a:t> &lt;customers, items&gt;                        &lt;customers, items,</a:t>
            </a:r>
            <a:r>
              <a:rPr lang="en-US" sz="1400" b="1" kern="0" dirty="0">
                <a:solidFill>
                  <a:srgbClr val="901A1E"/>
                </a:solidFill>
              </a:rPr>
              <a:t> tags</a:t>
            </a:r>
            <a:r>
              <a:rPr lang="en-US" sz="1400" b="1" kern="0" dirty="0"/>
              <a:t>&gt;                  </a:t>
            </a:r>
          </a:p>
          <a:p>
            <a:endParaRPr lang="en-US" sz="1400" kern="0" dirty="0"/>
          </a:p>
          <a:p>
            <a:r>
              <a:rPr lang="en-US" sz="1400" kern="0" dirty="0"/>
              <a:t>Computer vision:  </a:t>
            </a:r>
            <a:r>
              <a:rPr lang="en-US" sz="1400" b="1" kern="0" dirty="0"/>
              <a:t>&lt;people, pixels&gt;   	                        &lt;people, pixels</a:t>
            </a:r>
            <a:r>
              <a:rPr lang="en-US" sz="1400" b="1" kern="0" dirty="0">
                <a:solidFill>
                  <a:srgbClr val="000000"/>
                </a:solidFill>
              </a:rPr>
              <a:t>,</a:t>
            </a:r>
            <a:r>
              <a:rPr lang="en-US" sz="1400" b="1" kern="0" dirty="0">
                <a:solidFill>
                  <a:srgbClr val="901A1E"/>
                </a:solidFill>
              </a:rPr>
              <a:t> viewpoints</a:t>
            </a:r>
            <a:r>
              <a:rPr lang="en-US" sz="1400" b="1" kern="0" dirty="0"/>
              <a:t>&gt;  </a:t>
            </a:r>
          </a:p>
          <a:p>
            <a:r>
              <a:rPr lang="en-US" sz="1400" b="1" kern="0" dirty="0"/>
              <a:t>	  		</a:t>
            </a:r>
          </a:p>
          <a:p>
            <a:r>
              <a:rPr lang="en-US" sz="1400" kern="0" dirty="0"/>
              <a:t>Neuroscience:      </a:t>
            </a:r>
            <a:r>
              <a:rPr lang="en-US" sz="1400" b="1" kern="0" dirty="0"/>
              <a:t>&lt;electrodes, time&gt; 	                        &lt;electrodes, time, </a:t>
            </a:r>
            <a:r>
              <a:rPr lang="en-US" sz="1400" b="1" kern="0" dirty="0">
                <a:solidFill>
                  <a:srgbClr val="901A1E"/>
                </a:solidFill>
              </a:rPr>
              <a:t>frequency</a:t>
            </a:r>
            <a:r>
              <a:rPr lang="en-US" sz="1400" b="1" kern="0" dirty="0"/>
              <a:t>&gt; </a:t>
            </a:r>
          </a:p>
          <a:p>
            <a:r>
              <a:rPr lang="en-US" sz="1400" b="1" kern="0" dirty="0"/>
              <a:t>						         &lt;electrodes, time, </a:t>
            </a:r>
            <a:r>
              <a:rPr lang="en-US" sz="1400" b="1" kern="0" dirty="0">
                <a:solidFill>
                  <a:srgbClr val="901A1E"/>
                </a:solidFill>
              </a:rPr>
              <a:t>subjects</a:t>
            </a:r>
            <a:r>
              <a:rPr lang="en-US" sz="1400" b="1" kern="0" dirty="0"/>
              <a:t>&gt;		</a:t>
            </a:r>
          </a:p>
          <a:p>
            <a:pPr lvl="1">
              <a:buFontTx/>
              <a:buNone/>
            </a:pPr>
            <a:endParaRPr lang="en-US" sz="1400" b="1" kern="0" dirty="0"/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A261D909-8C9F-4079-9B8E-E39CD612C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966" y="934287"/>
            <a:ext cx="2160588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2-way</a:t>
            </a:r>
          </a:p>
        </p:txBody>
      </p:sp>
      <p:grpSp>
        <p:nvGrpSpPr>
          <p:cNvPr id="11" name="Group 58">
            <a:extLst>
              <a:ext uri="{FF2B5EF4-FFF2-40B4-BE49-F238E27FC236}">
                <a16:creationId xmlns:a16="http://schemas.microsoft.com/office/drawing/2014/main" id="{D80AA70A-FB67-462C-B369-48FEB6985E9B}"/>
              </a:ext>
            </a:extLst>
          </p:cNvPr>
          <p:cNvGrpSpPr/>
          <p:nvPr/>
        </p:nvGrpSpPr>
        <p:grpSpPr>
          <a:xfrm>
            <a:off x="2090001" y="5248423"/>
            <a:ext cx="1048559" cy="1204913"/>
            <a:chOff x="2730959" y="1385887"/>
            <a:chExt cx="1048559" cy="1204913"/>
          </a:xfrm>
        </p:grpSpPr>
        <p:sp>
          <p:nvSpPr>
            <p:cNvPr id="15" name="Text Box 39">
              <a:extLst>
                <a:ext uri="{FF2B5EF4-FFF2-40B4-BE49-F238E27FC236}">
                  <a16:creationId xmlns:a16="http://schemas.microsoft.com/office/drawing/2014/main" id="{11EFE482-0F70-43D5-AB02-F1D66E10B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0959" y="1385887"/>
              <a:ext cx="1021434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Times New Roman" pitchFamily="18" charset="0"/>
                </a:rPr>
                <a:t>keywords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566167-9884-431A-B5B9-C948DEAD095E}"/>
                </a:ext>
              </a:extLst>
            </p:cNvPr>
            <p:cNvSpPr/>
            <p:nvPr/>
          </p:nvSpPr>
          <p:spPr bwMode="auto">
            <a:xfrm>
              <a:off x="2788918" y="1752600"/>
              <a:ext cx="990600" cy="838200"/>
            </a:xfrm>
            <a:prstGeom prst="rect">
              <a:avLst/>
            </a:prstGeom>
            <a:solidFill>
              <a:srgbClr val="000066"/>
            </a:solidFill>
            <a:ln w="31750" cap="flat" cmpd="sng" algn="ctr">
              <a:solidFill>
                <a:srgbClr val="000066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24" name="Group 4">
            <a:extLst>
              <a:ext uri="{FF2B5EF4-FFF2-40B4-BE49-F238E27FC236}">
                <a16:creationId xmlns:a16="http://schemas.microsoft.com/office/drawing/2014/main" id="{DF7EC6C6-4E1F-451D-B0E2-0443B0BC1CDE}"/>
              </a:ext>
            </a:extLst>
          </p:cNvPr>
          <p:cNvGrpSpPr>
            <a:grpSpLocks/>
          </p:cNvGrpSpPr>
          <p:nvPr/>
        </p:nvGrpSpPr>
        <p:grpSpPr bwMode="auto">
          <a:xfrm>
            <a:off x="6228184" y="5238328"/>
            <a:ext cx="1295400" cy="1143000"/>
            <a:chOff x="3840" y="1056"/>
            <a:chExt cx="1248" cy="10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B64EC3B1-388F-47F6-A40B-23D31B7A1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" y="1056"/>
              <a:ext cx="1054" cy="834"/>
            </a:xfrm>
            <a:prstGeom prst="cube">
              <a:avLst>
                <a:gd name="adj" fmla="val 5264"/>
              </a:avLst>
            </a:prstGeom>
            <a:solidFill>
              <a:srgbClr val="000080"/>
            </a:solidFill>
            <a:ln w="317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6" name="AutoShape 6">
              <a:extLst>
                <a:ext uri="{FF2B5EF4-FFF2-40B4-BE49-F238E27FC236}">
                  <a16:creationId xmlns:a16="http://schemas.microsoft.com/office/drawing/2014/main" id="{DAFCF59F-51B7-4725-ADF3-E1FFAA739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152"/>
              <a:ext cx="1054" cy="834"/>
            </a:xfrm>
            <a:prstGeom prst="cube">
              <a:avLst>
                <a:gd name="adj" fmla="val 5264"/>
              </a:avLst>
            </a:prstGeom>
            <a:solidFill>
              <a:srgbClr val="000080"/>
            </a:solidFill>
            <a:ln w="3175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27" name="AutoShape 7">
              <a:extLst>
                <a:ext uri="{FF2B5EF4-FFF2-40B4-BE49-F238E27FC236}">
                  <a16:creationId xmlns:a16="http://schemas.microsoft.com/office/drawing/2014/main" id="{07EAAD29-44D9-4742-8356-0AA0135C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248"/>
              <a:ext cx="1054" cy="834"/>
            </a:xfrm>
            <a:prstGeom prst="cube">
              <a:avLst>
                <a:gd name="adj" fmla="val 5264"/>
              </a:avLst>
            </a:prstGeom>
            <a:solidFill>
              <a:srgbClr val="000066"/>
            </a:solidFill>
            <a:ln w="317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1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28" name="Text Box 9">
            <a:extLst>
              <a:ext uri="{FF2B5EF4-FFF2-40B4-BE49-F238E27FC236}">
                <a16:creationId xmlns:a16="http://schemas.microsoft.com/office/drawing/2014/main" id="{3C1A9DD5-0BC7-4FAC-8906-D5E0DED6E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8302" y="980728"/>
            <a:ext cx="2160587" cy="307777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Multi-way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A39B06-2C71-4165-918D-6C581E903709}"/>
              </a:ext>
            </a:extLst>
          </p:cNvPr>
          <p:cNvSpPr txBox="1"/>
          <p:nvPr/>
        </p:nvSpPr>
        <p:spPr bwMode="auto">
          <a:xfrm rot="16200000">
            <a:off x="1514281" y="5697615"/>
            <a:ext cx="8132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21A1F0-EFB3-45CF-8876-1766A497E4A9}"/>
              </a:ext>
            </a:extLst>
          </p:cNvPr>
          <p:cNvSpPr txBox="1"/>
          <p:nvPr/>
        </p:nvSpPr>
        <p:spPr bwMode="auto">
          <a:xfrm rot="16200000">
            <a:off x="5618737" y="5675691"/>
            <a:ext cx="8132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users</a:t>
            </a:r>
          </a:p>
        </p:txBody>
      </p:sp>
      <p:sp>
        <p:nvSpPr>
          <p:cNvPr id="31" name="Text Box 39">
            <a:extLst>
              <a:ext uri="{FF2B5EF4-FFF2-40B4-BE49-F238E27FC236}">
                <a16:creationId xmlns:a16="http://schemas.microsoft.com/office/drawing/2014/main" id="{F26F5E04-8CD7-4494-8DDF-4B67A4EC8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950" y="4921538"/>
            <a:ext cx="1021434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keywords</a:t>
            </a:r>
          </a:p>
        </p:txBody>
      </p:sp>
      <p:sp>
        <p:nvSpPr>
          <p:cNvPr id="32" name="Text Box 39">
            <a:extLst>
              <a:ext uri="{FF2B5EF4-FFF2-40B4-BE49-F238E27FC236}">
                <a16:creationId xmlns:a16="http://schemas.microsoft.com/office/drawing/2014/main" id="{67CB86D5-8B7F-46B9-BDFC-C580A391B125}"/>
              </a:ext>
            </a:extLst>
          </p:cNvPr>
          <p:cNvSpPr txBox="1">
            <a:spLocks noChangeArrowheads="1"/>
          </p:cNvSpPr>
          <p:nvPr/>
        </p:nvSpPr>
        <p:spPr bwMode="auto">
          <a:xfrm rot="18300410">
            <a:off x="5855724" y="5077980"/>
            <a:ext cx="603735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itchFamily="18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545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16 1 2">
            <a:extLst>
              <a:ext uri="{FF2B5EF4-FFF2-40B4-BE49-F238E27FC236}">
                <a16:creationId xmlns:a16="http://schemas.microsoft.com/office/drawing/2014/main" id="{D98F2D71-17A9-4767-9CF2-E69414FA35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81426" y="1705939"/>
            <a:ext cx="484591" cy="511154"/>
          </a:xfrm>
          <a:prstGeom prst="rect">
            <a:avLst/>
          </a:prstGeom>
          <a:solidFill>
            <a:srgbClr val="DAA600"/>
          </a:solidFill>
          <a:ln w="19050" cap="sq" algn="ctr">
            <a:solidFill>
              <a:srgbClr val="DAA6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Rectangle 11 2 2">
            <a:extLst>
              <a:ext uri="{FF2B5EF4-FFF2-40B4-BE49-F238E27FC236}">
                <a16:creationId xmlns:a16="http://schemas.microsoft.com/office/drawing/2014/main" id="{5DB563AB-FB14-4A86-A52B-1DF52C703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926" y="1124744"/>
            <a:ext cx="455202" cy="541852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sq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677472" y="5967184"/>
            <a:ext cx="1466528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-36512" y="260648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 Tucker is considered to be another generalization of SVD to higher-order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  tensors:  Higher-order SVD (HOSVD) 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grpSp>
        <p:nvGrpSpPr>
          <p:cNvPr id="44" name="Group 31">
            <a:extLst>
              <a:ext uri="{FF2B5EF4-FFF2-40B4-BE49-F238E27FC236}">
                <a16:creationId xmlns:a16="http://schemas.microsoft.com/office/drawing/2014/main" id="{54FC5FE9-0EE7-4E29-AE7B-0834F95092E5}"/>
              </a:ext>
            </a:extLst>
          </p:cNvPr>
          <p:cNvGrpSpPr/>
          <p:nvPr/>
        </p:nvGrpSpPr>
        <p:grpSpPr>
          <a:xfrm>
            <a:off x="3166049" y="1343452"/>
            <a:ext cx="3206151" cy="1067242"/>
            <a:chOff x="4644008" y="1462327"/>
            <a:chExt cx="3426624" cy="1173843"/>
          </a:xfrm>
        </p:grpSpPr>
        <p:sp>
          <p:nvSpPr>
            <p:cNvPr id="51" name="AutoShape 10 1 1">
              <a:extLst>
                <a:ext uri="{FF2B5EF4-FFF2-40B4-BE49-F238E27FC236}">
                  <a16:creationId xmlns:a16="http://schemas.microsoft.com/office/drawing/2014/main" id="{0C8CF7D2-0958-4A96-9EED-8B2FAF2F5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008" y="1576437"/>
              <a:ext cx="852538" cy="1044912"/>
            </a:xfrm>
            <a:prstGeom prst="cube">
              <a:avLst>
                <a:gd name="adj" fmla="val 25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sz="1800" b="0" baseline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pic>
          <p:nvPicPr>
            <p:cNvPr id="59" name="Picture 58" descr="txp_fig">
              <a:extLst>
                <a:ext uri="{FF2B5EF4-FFF2-40B4-BE49-F238E27FC236}">
                  <a16:creationId xmlns:a16="http://schemas.microsoft.com/office/drawing/2014/main" id="{8AFD8D60-3576-42AB-8C86-95E0FA8CF5D0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4884835" y="2080826"/>
              <a:ext cx="238740" cy="243865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60" name="AutoShape 10 2">
              <a:extLst>
                <a:ext uri="{FF2B5EF4-FFF2-40B4-BE49-F238E27FC236}">
                  <a16:creationId xmlns:a16="http://schemas.microsoft.com/office/drawing/2014/main" id="{6A901C06-31CB-46E5-AF95-44A7B944C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449" y="1937790"/>
              <a:ext cx="496855" cy="451691"/>
            </a:xfrm>
            <a:prstGeom prst="cube">
              <a:avLst>
                <a:gd name="adj" fmla="val 25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sz="1800" b="0" baseline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pic>
          <p:nvPicPr>
            <p:cNvPr id="61" name="Picture 60" descr="txp_fig">
              <a:extLst>
                <a:ext uri="{FF2B5EF4-FFF2-40B4-BE49-F238E27FC236}">
                  <a16:creationId xmlns:a16="http://schemas.microsoft.com/office/drawing/2014/main" id="{31CA497C-104C-4F00-A81E-020F6BE4796A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5663006" y="1937790"/>
              <a:ext cx="223140" cy="16260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2" name="Picture 61" descr="txp_fig">
              <a:extLst>
                <a:ext uri="{FF2B5EF4-FFF2-40B4-BE49-F238E27FC236}">
                  <a16:creationId xmlns:a16="http://schemas.microsoft.com/office/drawing/2014/main" id="{C4A138B7-57E9-4976-9BDD-F3ED4452BDC3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948264" y="2121426"/>
              <a:ext cx="103632" cy="155448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87" name="Rectangle 11 1 1">
              <a:extLst>
                <a:ext uri="{FF2B5EF4-FFF2-40B4-BE49-F238E27FC236}">
                  <a16:creationId xmlns:a16="http://schemas.microsoft.com/office/drawing/2014/main" id="{CF4EF958-BCE1-42C8-B71B-948B40684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4124" y="2088847"/>
              <a:ext cx="486504" cy="547323"/>
            </a:xfrm>
            <a:prstGeom prst="rect">
              <a:avLst/>
            </a:prstGeom>
            <a:noFill/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78" name="Group 154">
              <a:extLst>
                <a:ext uri="{FF2B5EF4-FFF2-40B4-BE49-F238E27FC236}">
                  <a16:creationId xmlns:a16="http://schemas.microsoft.com/office/drawing/2014/main" id="{5E96FD26-12BD-46D9-B318-004174771BB8}"/>
                </a:ext>
              </a:extLst>
            </p:cNvPr>
            <p:cNvGrpSpPr/>
            <p:nvPr/>
          </p:nvGrpSpPr>
          <p:grpSpPr>
            <a:xfrm>
              <a:off x="7524328" y="1856487"/>
              <a:ext cx="546304" cy="532994"/>
              <a:chOff x="7410071" y="1856487"/>
              <a:chExt cx="546304" cy="532994"/>
            </a:xfrm>
          </p:grpSpPr>
          <p:sp>
            <p:nvSpPr>
              <p:cNvPr id="80" name="Rectangle 16 1 1">
                <a:extLst>
                  <a:ext uri="{FF2B5EF4-FFF2-40B4-BE49-F238E27FC236}">
                    <a16:creationId xmlns:a16="http://schemas.microsoft.com/office/drawing/2014/main" id="{65BE934A-446D-4031-914B-A39985384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416726" y="1849832"/>
                <a:ext cx="532994" cy="546304"/>
              </a:xfrm>
              <a:prstGeom prst="rect">
                <a:avLst/>
              </a:prstGeom>
              <a:noFill/>
              <a:ln w="19050" cap="sq" algn="ctr">
                <a:solidFill>
                  <a:srgbClr val="DAA6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81" name="Picture 80" descr="txp_fig">
                <a:extLst>
                  <a:ext uri="{FF2B5EF4-FFF2-40B4-BE49-F238E27FC236}">
                    <a16:creationId xmlns:a16="http://schemas.microsoft.com/office/drawing/2014/main" id="{19998CD0-3248-47FE-98CE-4C323E422E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2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7596336" y="2013778"/>
                <a:ext cx="159560" cy="159560"/>
              </a:xfrm>
              <a:prstGeom prst="rect">
                <a:avLst/>
              </a:prstGeom>
              <a:noFill/>
              <a:ln/>
              <a:effectLst/>
            </p:spPr>
          </p:pic>
        </p:grpSp>
        <p:pic>
          <p:nvPicPr>
            <p:cNvPr id="84" name="Picture 83" descr="txp_fig">
              <a:extLst>
                <a:ext uri="{FF2B5EF4-FFF2-40B4-BE49-F238E27FC236}">
                  <a16:creationId xmlns:a16="http://schemas.microsoft.com/office/drawing/2014/main" id="{8E5439DF-4E60-40DB-B378-67312D631EA9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7070156" y="1462327"/>
              <a:ext cx="166018" cy="155448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91" name="Rectangle 3 1">
            <a:extLst>
              <a:ext uri="{FF2B5EF4-FFF2-40B4-BE49-F238E27FC236}">
                <a16:creationId xmlns:a16="http://schemas.microsoft.com/office/drawing/2014/main" id="{3CA88B53-A5E3-458C-8F36-11FC67E5E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643" y="822773"/>
            <a:ext cx="5052103" cy="23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u="none" strike="noStrike" kern="0" cap="none" spc="0" normalizeH="0" noProof="0" dirty="0">
                <a:ln>
                  <a:noFill/>
                </a:ln>
                <a:solidFill>
                  <a:srgbClr val="DAA6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[Tucker, 1966; De Lathauwer</a:t>
            </a:r>
            <a:r>
              <a:rPr lang="en-US" sz="1100" b="1" kern="0" dirty="0">
                <a:solidFill>
                  <a:srgbClr val="DAA600"/>
                </a:solidFill>
                <a:latin typeface="+mn-lt"/>
              </a:rPr>
              <a:t>, De Moor, </a:t>
            </a:r>
            <a:r>
              <a:rPr lang="en-US" sz="1100" b="1" kern="0" dirty="0" err="1">
                <a:solidFill>
                  <a:srgbClr val="DAA600"/>
                </a:solidFill>
                <a:latin typeface="+mn-lt"/>
              </a:rPr>
              <a:t>Vandewalle</a:t>
            </a:r>
            <a:r>
              <a:rPr lang="en-US" sz="1100" b="1" kern="0" dirty="0">
                <a:solidFill>
                  <a:srgbClr val="DAA600"/>
                </a:solidFill>
                <a:latin typeface="+mn-lt"/>
              </a:rPr>
              <a:t>,</a:t>
            </a:r>
            <a:r>
              <a:rPr kumimoji="0" lang="en-US" sz="1100" b="1" u="none" strike="noStrike" kern="0" cap="none" spc="0" normalizeH="0" noProof="0" dirty="0">
                <a:ln>
                  <a:noFill/>
                </a:ln>
                <a:solidFill>
                  <a:srgbClr val="DAA600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2000]</a:t>
            </a:r>
            <a:endParaRPr kumimoji="0" lang="en-US" sz="11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7FD073-76C9-4931-A514-930C5655B71A}"/>
              </a:ext>
            </a:extLst>
          </p:cNvPr>
          <p:cNvGrpSpPr/>
          <p:nvPr/>
        </p:nvGrpSpPr>
        <p:grpSpPr>
          <a:xfrm>
            <a:off x="461947" y="2708920"/>
            <a:ext cx="3894029" cy="950020"/>
            <a:chOff x="461947" y="2708920"/>
            <a:chExt cx="3894029" cy="950020"/>
          </a:xfrm>
        </p:grpSpPr>
        <p:grpSp>
          <p:nvGrpSpPr>
            <p:cNvPr id="19" name="Group 18"/>
            <p:cNvGrpSpPr/>
            <p:nvPr/>
          </p:nvGrpSpPr>
          <p:grpSpPr>
            <a:xfrm>
              <a:off x="1978536" y="2780928"/>
              <a:ext cx="2377440" cy="838200"/>
              <a:chOff x="2051720" y="2046344"/>
              <a:chExt cx="2808312" cy="838200"/>
            </a:xfrm>
            <a:solidFill>
              <a:srgbClr val="595E48"/>
            </a:solidFill>
          </p:grpSpPr>
          <p:sp>
            <p:nvSpPr>
              <p:cNvPr id="13" name="Rectangle 12"/>
              <p:cNvSpPr/>
              <p:nvPr/>
            </p:nvSpPr>
            <p:spPr bwMode="auto">
              <a:xfrm>
                <a:off x="2051720" y="2046344"/>
                <a:ext cx="2808312" cy="838200"/>
              </a:xfrm>
              <a:prstGeom prst="rect">
                <a:avLst/>
              </a:prstGeom>
              <a:grpFill/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1" cstate="print">
                <a:lum bright="70000" contrast="-70000"/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7575" y="2350596"/>
                <a:ext cx="580774" cy="3312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20E4016C-1C7F-4C60-8F3C-81E460B555ED}"/>
                </a:ext>
              </a:extLst>
            </p:cNvPr>
            <p:cNvSpPr/>
            <p:nvPr/>
          </p:nvSpPr>
          <p:spPr>
            <a:xfrm>
              <a:off x="1485229" y="3140968"/>
              <a:ext cx="269776" cy="192357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AutoShape 10 1 2">
              <a:extLst>
                <a:ext uri="{FF2B5EF4-FFF2-40B4-BE49-F238E27FC236}">
                  <a16:creationId xmlns:a16="http://schemas.microsoft.com/office/drawing/2014/main" id="{A33F2C48-42E9-4A5F-9F6F-E34C88524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47" y="2708920"/>
              <a:ext cx="797685" cy="950020"/>
            </a:xfrm>
            <a:prstGeom prst="cube">
              <a:avLst>
                <a:gd name="adj" fmla="val 25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 sz="1800" b="0" baseline="0">
                <a:solidFill>
                  <a:schemeClr val="tx1"/>
                </a:solidFill>
                <a:latin typeface="cmsy8" pitchFamily="34" charset="0"/>
                <a:cs typeface="Arial" charset="0"/>
              </a:endParaRPr>
            </a:p>
          </p:txBody>
        </p:sp>
        <p:pic>
          <p:nvPicPr>
            <p:cNvPr id="93" name="Picture 92" descr="txp_fig">
              <a:extLst>
                <a:ext uri="{FF2B5EF4-FFF2-40B4-BE49-F238E27FC236}">
                  <a16:creationId xmlns:a16="http://schemas.microsoft.com/office/drawing/2014/main" id="{54A4DD0E-EC21-4E16-9F29-0075FD32A111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687279" y="3167503"/>
              <a:ext cx="223379" cy="221719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96" name="Rectangle 11 1 2">
            <a:extLst>
              <a:ext uri="{FF2B5EF4-FFF2-40B4-BE49-F238E27FC236}">
                <a16:creationId xmlns:a16="http://schemas.microsoft.com/office/drawing/2014/main" id="{C8267198-2132-4456-B851-E89DA0CB5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846" y="1923269"/>
            <a:ext cx="455202" cy="497619"/>
          </a:xfrm>
          <a:prstGeom prst="rect">
            <a:avLst/>
          </a:prstGeom>
          <a:solidFill>
            <a:srgbClr val="595E48"/>
          </a:solidFill>
          <a:ln w="19050" cap="sq" algn="ctr">
            <a:solidFill>
              <a:srgbClr val="000066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C00FDC8-D047-419C-BF70-7A45B68937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400" y="6354670"/>
            <a:ext cx="3821295" cy="3277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  <p:sp>
        <p:nvSpPr>
          <p:cNvPr id="67" name="Text Box 22 2 1">
            <a:extLst>
              <a:ext uri="{FF2B5EF4-FFF2-40B4-BE49-F238E27FC236}">
                <a16:creationId xmlns:a16="http://schemas.microsoft.com/office/drawing/2014/main" id="{A73A899F-C865-403D-A983-B557A9AC3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8" y="1639833"/>
            <a:ext cx="292585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i="1" dirty="0"/>
              <a:t>P</a:t>
            </a:r>
            <a:endParaRPr lang="en-US" sz="1200" b="0" i="1" baseline="0" dirty="0">
              <a:solidFill>
                <a:schemeClr val="tx1"/>
              </a:solidFill>
            </a:endParaRPr>
          </a:p>
        </p:txBody>
      </p:sp>
      <p:sp>
        <p:nvSpPr>
          <p:cNvPr id="69" name="Text Box 22 2 2">
            <a:extLst>
              <a:ext uri="{FF2B5EF4-FFF2-40B4-BE49-F238E27FC236}">
                <a16:creationId xmlns:a16="http://schemas.microsoft.com/office/drawing/2014/main" id="{487703B0-D6FD-4B26-9B56-4F77DBC1D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1423809"/>
            <a:ext cx="292585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0" i="1" baseline="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73" name="Text Box 22 2 3">
            <a:extLst>
              <a:ext uri="{FF2B5EF4-FFF2-40B4-BE49-F238E27FC236}">
                <a16:creationId xmlns:a16="http://schemas.microsoft.com/office/drawing/2014/main" id="{7E1CE2DE-9EAA-4379-A958-96A235DFA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2717" y="992909"/>
            <a:ext cx="292585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0" i="1" baseline="0" dirty="0">
                <a:solidFill>
                  <a:schemeClr val="tx1"/>
                </a:solidFill>
              </a:rPr>
              <a:t>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74EA81-5DDF-4A3D-A5C5-FE39A922B9FB}"/>
              </a:ext>
            </a:extLst>
          </p:cNvPr>
          <p:cNvGrpSpPr/>
          <p:nvPr/>
        </p:nvGrpSpPr>
        <p:grpSpPr>
          <a:xfrm>
            <a:off x="4609544" y="2564904"/>
            <a:ext cx="4210928" cy="1038984"/>
            <a:chOff x="4609544" y="2564904"/>
            <a:chExt cx="4210928" cy="10389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4FAE2C-613E-455F-90F1-F90FFB6DF53C}"/>
                </a:ext>
              </a:extLst>
            </p:cNvPr>
            <p:cNvGrpSpPr/>
            <p:nvPr/>
          </p:nvGrpSpPr>
          <p:grpSpPr>
            <a:xfrm>
              <a:off x="4609544" y="2780928"/>
              <a:ext cx="4210928" cy="822960"/>
              <a:chOff x="4609544" y="2780928"/>
              <a:chExt cx="4210928" cy="822960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4609544" y="2780928"/>
                <a:ext cx="4210928" cy="822960"/>
                <a:chOff x="4609544" y="2564904"/>
                <a:chExt cx="4210928" cy="822960"/>
              </a:xfrm>
              <a:solidFill>
                <a:srgbClr val="595E48"/>
              </a:solidFill>
            </p:grpSpPr>
            <p:sp>
              <p:nvSpPr>
                <p:cNvPr id="17" name="Rectangle 26 1 1"/>
                <p:cNvSpPr>
                  <a:spLocks noChangeArrowheads="1"/>
                </p:cNvSpPr>
                <p:nvPr/>
              </p:nvSpPr>
              <p:spPr bwMode="auto">
                <a:xfrm>
                  <a:off x="5012650" y="2564904"/>
                  <a:ext cx="567462" cy="822960"/>
                </a:xfrm>
                <a:prstGeom prst="rect">
                  <a:avLst/>
                </a:prstGeom>
                <a:grpFill/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 29 1"/>
                <p:cNvSpPr>
                  <a:spLocks noChangeArrowheads="1"/>
                </p:cNvSpPr>
                <p:nvPr/>
              </p:nvSpPr>
              <p:spPr bwMode="auto">
                <a:xfrm rot="5400000">
                  <a:off x="7357432" y="1741944"/>
                  <a:ext cx="640080" cy="2286000"/>
                </a:xfrm>
                <a:prstGeom prst="rect">
                  <a:avLst/>
                </a:prstGeom>
                <a:noFill/>
                <a:ln w="19050" cap="sq" algn="ctr">
                  <a:solidFill>
                    <a:srgbClr val="595E48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Line 51 1"/>
                <p:cNvSpPr>
                  <a:spLocks noChangeShapeType="1"/>
                </p:cNvSpPr>
                <p:nvPr/>
              </p:nvSpPr>
              <p:spPr bwMode="auto">
                <a:xfrm>
                  <a:off x="5869280" y="2564904"/>
                  <a:ext cx="502920" cy="594360"/>
                </a:xfrm>
                <a:prstGeom prst="line">
                  <a:avLst/>
                </a:prstGeom>
                <a:grpFill/>
                <a:ln w="53975">
                  <a:solidFill>
                    <a:srgbClr val="595E48"/>
                  </a:solidFill>
                  <a:round/>
                  <a:headEnd/>
                  <a:tailEnd/>
                </a:ln>
                <a:extLst/>
              </p:spPr>
              <p:txBody>
                <a:bodyPr wrap="square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3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9544" y="2879990"/>
                  <a:ext cx="178480" cy="116962"/>
                </a:xfrm>
                <a:prstGeom prst="rect">
                  <a:avLst/>
                </a:prstGeom>
                <a:grpFill/>
                <a:ln/>
                <a:effectLst/>
              </p:spPr>
            </p:pic>
            <p:sp>
              <p:nvSpPr>
                <p:cNvPr id="23" name="Rectangle 26 2 1"/>
                <p:cNvSpPr>
                  <a:spLocks noChangeArrowheads="1"/>
                </p:cNvSpPr>
                <p:nvPr/>
              </p:nvSpPr>
              <p:spPr bwMode="auto">
                <a:xfrm>
                  <a:off x="5804738" y="2564904"/>
                  <a:ext cx="566928" cy="640080"/>
                </a:xfrm>
                <a:prstGeom prst="rect">
                  <a:avLst/>
                </a:prstGeom>
                <a:noFill/>
                <a:ln w="19050" cap="sq" algn="ctr">
                  <a:solidFill>
                    <a:schemeClr val="tx1"/>
                  </a:solidFill>
                  <a:prstDash val="sysDash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anchor="ctr">
                  <a:spAutoFit/>
                </a:bodyPr>
                <a:lstStyle/>
                <a:p>
                  <a:endParaRPr lang="en-US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3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47297" y="2743659"/>
                  <a:ext cx="501940" cy="325301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33" name="Picture 32"/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89295" y="2924944"/>
                  <a:ext cx="318108" cy="245375"/>
                </a:xfrm>
                <a:prstGeom prst="rect">
                  <a:avLst/>
                </a:prstGeom>
                <a:noFill/>
                <a:ln w="12700" algn="ctr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C61B1F3-5A64-44C9-A94D-8C23A5D7CA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6" cstate="print">
                <a:lum bright="70000" contrast="-70000"/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0426" y="3068960"/>
                <a:ext cx="305670" cy="2622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4" name="Text Box 22 2 4">
              <a:extLst>
                <a:ext uri="{FF2B5EF4-FFF2-40B4-BE49-F238E27FC236}">
                  <a16:creationId xmlns:a16="http://schemas.microsoft.com/office/drawing/2014/main" id="{DA221801-DE1D-49B2-82EE-654791C34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3511" y="2564904"/>
              <a:ext cx="292585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P</a:t>
              </a:r>
              <a:endParaRPr lang="en-US" sz="1200" b="0" i="1" baseline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7C1BED-142F-4486-8DD4-B2192AA61361}"/>
              </a:ext>
            </a:extLst>
          </p:cNvPr>
          <p:cNvGrpSpPr/>
          <p:nvPr/>
        </p:nvGrpSpPr>
        <p:grpSpPr>
          <a:xfrm>
            <a:off x="1979712" y="3656057"/>
            <a:ext cx="6841936" cy="1115199"/>
            <a:chOff x="1979712" y="3656057"/>
            <a:chExt cx="6841936" cy="1115199"/>
          </a:xfrm>
        </p:grpSpPr>
        <p:grpSp>
          <p:nvGrpSpPr>
            <p:cNvPr id="71" name="Group 70"/>
            <p:cNvGrpSpPr/>
            <p:nvPr/>
          </p:nvGrpSpPr>
          <p:grpSpPr>
            <a:xfrm>
              <a:off x="1979712" y="3933056"/>
              <a:ext cx="6841936" cy="838200"/>
              <a:chOff x="1979712" y="3933056"/>
              <a:chExt cx="6841936" cy="838200"/>
            </a:xfrm>
          </p:grpSpPr>
          <p:sp>
            <p:nvSpPr>
              <p:cNvPr id="35" name="Rectangle 34"/>
              <p:cNvSpPr/>
              <p:nvPr/>
            </p:nvSpPr>
            <p:spPr bwMode="auto">
              <a:xfrm>
                <a:off x="1979712" y="3933056"/>
                <a:ext cx="2377440" cy="838200"/>
              </a:xfrm>
              <a:prstGeom prst="rect">
                <a:avLst/>
              </a:prstGeom>
              <a:solidFill>
                <a:srgbClr val="DAA600"/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Rectangle 26 1 2 1"/>
              <p:cNvSpPr>
                <a:spLocks noChangeArrowheads="1"/>
              </p:cNvSpPr>
              <p:nvPr/>
            </p:nvSpPr>
            <p:spPr bwMode="auto">
              <a:xfrm>
                <a:off x="5013826" y="3933056"/>
                <a:ext cx="567462" cy="822960"/>
              </a:xfrm>
              <a:prstGeom prst="rect">
                <a:avLst/>
              </a:prstGeom>
              <a:solidFill>
                <a:srgbClr val="DAA600">
                  <a:alpha val="70000"/>
                </a:srgbClr>
              </a:solidFill>
              <a:ln w="19050" cap="sq" algn="ctr">
                <a:solidFill>
                  <a:srgbClr val="DAA6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Rectangle 29 2 1"/>
              <p:cNvSpPr>
                <a:spLocks noChangeArrowheads="1"/>
              </p:cNvSpPr>
              <p:nvPr/>
            </p:nvSpPr>
            <p:spPr bwMode="auto">
              <a:xfrm rot="5400000">
                <a:off x="7358608" y="3110096"/>
                <a:ext cx="640080" cy="2286000"/>
              </a:xfrm>
              <a:prstGeom prst="rect">
                <a:avLst/>
              </a:prstGeom>
              <a:noFill/>
              <a:ln w="19050" cap="sq" algn="ctr">
                <a:solidFill>
                  <a:srgbClr val="DAA6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51 2 1"/>
              <p:cNvSpPr>
                <a:spLocks noChangeShapeType="1"/>
              </p:cNvSpPr>
              <p:nvPr/>
            </p:nvSpPr>
            <p:spPr bwMode="auto">
              <a:xfrm>
                <a:off x="5870456" y="3933056"/>
                <a:ext cx="502920" cy="594360"/>
              </a:xfrm>
              <a:prstGeom prst="line">
                <a:avLst/>
              </a:prstGeom>
              <a:noFill/>
              <a:ln w="53975">
                <a:solidFill>
                  <a:srgbClr val="DAA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720" y="4248142"/>
                <a:ext cx="178480" cy="116962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41" name="Rectangle 26 2 2 1"/>
              <p:cNvSpPr>
                <a:spLocks noChangeArrowheads="1"/>
              </p:cNvSpPr>
              <p:nvPr/>
            </p:nvSpPr>
            <p:spPr bwMode="auto">
              <a:xfrm>
                <a:off x="5805914" y="3933056"/>
                <a:ext cx="566928" cy="640080"/>
              </a:xfrm>
              <a:prstGeom prst="rect">
                <a:avLst/>
              </a:prstGeom>
              <a:noFill/>
              <a:ln w="19050" cap="sq" algn="ctr">
                <a:solidFill>
                  <a:schemeClr val="tx1"/>
                </a:solidFill>
                <a:prstDash val="sysDash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8473" y="4111812"/>
                <a:ext cx="501940" cy="32530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233" y="4183819"/>
                <a:ext cx="343685" cy="24617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9" name="Picture 48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0471" y="4293096"/>
                <a:ext cx="322904" cy="24537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2" name="Picture 51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4221089"/>
                <a:ext cx="545100" cy="31091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75" name="Text Box 22 2 5">
              <a:extLst>
                <a:ext uri="{FF2B5EF4-FFF2-40B4-BE49-F238E27FC236}">
                  <a16:creationId xmlns:a16="http://schemas.microsoft.com/office/drawing/2014/main" id="{8AB11CEF-4787-4468-8EF9-CD7FA37A27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3511" y="3656057"/>
              <a:ext cx="292585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0" i="1" baseline="0" dirty="0">
                  <a:solidFill>
                    <a:schemeClr val="tx1"/>
                  </a:solidFill>
                </a:rPr>
                <a:t>Q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9A5EC9-5920-4994-A674-8E671AC36488}"/>
              </a:ext>
            </a:extLst>
          </p:cNvPr>
          <p:cNvGrpSpPr/>
          <p:nvPr/>
        </p:nvGrpSpPr>
        <p:grpSpPr>
          <a:xfrm>
            <a:off x="1979712" y="4880193"/>
            <a:ext cx="6841936" cy="1043191"/>
            <a:chOff x="1979712" y="4880193"/>
            <a:chExt cx="6841936" cy="1043191"/>
          </a:xfrm>
        </p:grpSpPr>
        <p:grpSp>
          <p:nvGrpSpPr>
            <p:cNvPr id="72" name="Group 71"/>
            <p:cNvGrpSpPr/>
            <p:nvPr/>
          </p:nvGrpSpPr>
          <p:grpSpPr>
            <a:xfrm>
              <a:off x="1979712" y="5085184"/>
              <a:ext cx="6841936" cy="838200"/>
              <a:chOff x="1979712" y="5327104"/>
              <a:chExt cx="6841936" cy="838200"/>
            </a:xfrm>
          </p:grpSpPr>
          <p:sp>
            <p:nvSpPr>
              <p:cNvPr id="53" name="Rectangle 52"/>
              <p:cNvSpPr/>
              <p:nvPr/>
            </p:nvSpPr>
            <p:spPr bwMode="auto">
              <a:xfrm>
                <a:off x="1979712" y="5327104"/>
                <a:ext cx="2377440" cy="838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4" name="Rectangle 26 1 2 2"/>
              <p:cNvSpPr>
                <a:spLocks noChangeArrowheads="1"/>
              </p:cNvSpPr>
              <p:nvPr/>
            </p:nvSpPr>
            <p:spPr bwMode="auto">
              <a:xfrm>
                <a:off x="5013826" y="5327104"/>
                <a:ext cx="567462" cy="822960"/>
              </a:xfrm>
              <a:prstGeom prst="rect">
                <a:avLst/>
              </a:prstGeom>
              <a:solidFill>
                <a:schemeClr val="bg1">
                  <a:lumMod val="50000"/>
                  <a:alpha val="70000"/>
                </a:schemeClr>
              </a:solidFill>
              <a:ln w="19050" cap="sq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Rectangle 29 2 2"/>
              <p:cNvSpPr>
                <a:spLocks noChangeArrowheads="1"/>
              </p:cNvSpPr>
              <p:nvPr/>
            </p:nvSpPr>
            <p:spPr bwMode="auto">
              <a:xfrm rot="5400000">
                <a:off x="7358608" y="4504144"/>
                <a:ext cx="640080" cy="2286000"/>
              </a:xfrm>
              <a:prstGeom prst="rect">
                <a:avLst/>
              </a:prstGeom>
              <a:noFill/>
              <a:ln w="19050" cap="sq" algn="ctr">
                <a:solidFill>
                  <a:schemeClr val="bg1">
                    <a:lumMod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Line 51 2 2"/>
              <p:cNvSpPr>
                <a:spLocks noChangeShapeType="1"/>
              </p:cNvSpPr>
              <p:nvPr/>
            </p:nvSpPr>
            <p:spPr bwMode="auto">
              <a:xfrm>
                <a:off x="5870456" y="5327104"/>
                <a:ext cx="502920" cy="594360"/>
              </a:xfrm>
              <a:prstGeom prst="line">
                <a:avLst/>
              </a:prstGeom>
              <a:noFill/>
              <a:ln w="539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0720" y="5642190"/>
                <a:ext cx="178480" cy="116962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58" name="Rectangle 26 2 2 2"/>
              <p:cNvSpPr>
                <a:spLocks noChangeArrowheads="1"/>
              </p:cNvSpPr>
              <p:nvPr/>
            </p:nvSpPr>
            <p:spPr bwMode="auto">
              <a:xfrm>
                <a:off x="5805914" y="5327104"/>
                <a:ext cx="566928" cy="640080"/>
              </a:xfrm>
              <a:prstGeom prst="rect">
                <a:avLst/>
              </a:prstGeom>
              <a:noFill/>
              <a:ln w="19050" cap="sq" algn="ctr">
                <a:solidFill>
                  <a:schemeClr val="tx1"/>
                </a:solidFill>
                <a:prstDash val="sysDash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8473" y="5505861"/>
                <a:ext cx="501940" cy="327699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4" name="Picture 6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7233" y="5577867"/>
                <a:ext cx="346083" cy="24857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5" name="Picture 64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0471" y="5687144"/>
                <a:ext cx="325302" cy="24777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3" name="Picture 62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7824" y="5615138"/>
                <a:ext cx="545100" cy="31091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76" name="Text Box 22 2 6">
              <a:extLst>
                <a:ext uri="{FF2B5EF4-FFF2-40B4-BE49-F238E27FC236}">
                  <a16:creationId xmlns:a16="http://schemas.microsoft.com/office/drawing/2014/main" id="{C2BD7135-5D96-4A7E-8A61-7A51822B6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8064" y="4880193"/>
              <a:ext cx="292585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0" i="1" baseline="0" dirty="0">
                  <a:solidFill>
                    <a:schemeClr val="tx1"/>
                  </a:solidFill>
                </a:rPr>
                <a:t>R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29CAF1-07F5-4558-ADA0-1C6AD0AC0076}"/>
              </a:ext>
            </a:extLst>
          </p:cNvPr>
          <p:cNvSpPr txBox="1"/>
          <p:nvPr/>
        </p:nvSpPr>
        <p:spPr>
          <a:xfrm>
            <a:off x="-83866" y="1036529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6D2C21"/>
                </a:solidFill>
              </a:rPr>
              <a:t>Truncation of HOSVD gives a good </a:t>
            </a:r>
          </a:p>
          <a:p>
            <a:r>
              <a:rPr lang="en-US" sz="1400" b="1" i="1" dirty="0">
                <a:solidFill>
                  <a:srgbClr val="6D2C21"/>
                </a:solidFill>
              </a:rPr>
              <a:t>rank-(P,Q,R) approximation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6B5AF-5E35-4DCD-9C36-5E4A87A127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98" y="2276873"/>
            <a:ext cx="158829" cy="144499"/>
          </a:xfrm>
          <a:prstGeom prst="rect">
            <a:avLst/>
          </a:prstGeom>
          <a:noFill/>
          <a:ln/>
          <a:effectLst/>
        </p:spPr>
      </p:pic>
      <p:sp>
        <p:nvSpPr>
          <p:cNvPr id="79" name="Rectangle 11 2 2">
            <a:extLst>
              <a:ext uri="{FF2B5EF4-FFF2-40B4-BE49-F238E27FC236}">
                <a16:creationId xmlns:a16="http://schemas.microsoft.com/office/drawing/2014/main" id="{44194CD3-0607-4997-BD53-B7DEF4A03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926" y="1124744"/>
            <a:ext cx="455202" cy="541852"/>
          </a:xfrm>
          <a:prstGeom prst="rect">
            <a:avLst/>
          </a:prstGeom>
          <a:noFill/>
          <a:ln w="19050" cap="sq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  <p:txBody>
          <a:bodyPr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3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6" grpId="0" animBg="1"/>
      <p:bldP spid="7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19B0D3-FC11-4E1D-92C3-697C1D3B6D9F}"/>
              </a:ext>
            </a:extLst>
          </p:cNvPr>
          <p:cNvSpPr/>
          <p:nvPr/>
        </p:nvSpPr>
        <p:spPr>
          <a:xfrm>
            <a:off x="7612686" y="6205991"/>
            <a:ext cx="1423810" cy="751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-36512" y="-27384"/>
            <a:ext cx="9217024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Tucker vs. CP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45E262-1783-43C8-A225-460AB9558FDB}"/>
              </a:ext>
            </a:extLst>
          </p:cNvPr>
          <p:cNvGrpSpPr/>
          <p:nvPr/>
        </p:nvGrpSpPr>
        <p:grpSpPr>
          <a:xfrm>
            <a:off x="367473" y="1181050"/>
            <a:ext cx="3397736" cy="1603533"/>
            <a:chOff x="1447227" y="1793323"/>
            <a:chExt cx="5156228" cy="2543524"/>
          </a:xfrm>
        </p:grpSpPr>
        <p:grpSp>
          <p:nvGrpSpPr>
            <p:cNvPr id="95" name="Group 31">
              <a:extLst>
                <a:ext uri="{FF2B5EF4-FFF2-40B4-BE49-F238E27FC236}">
                  <a16:creationId xmlns:a16="http://schemas.microsoft.com/office/drawing/2014/main" id="{ACF394A8-A7D3-4AC7-AA1F-F43CF2B6F3DB}"/>
                </a:ext>
              </a:extLst>
            </p:cNvPr>
            <p:cNvGrpSpPr/>
            <p:nvPr/>
          </p:nvGrpSpPr>
          <p:grpSpPr>
            <a:xfrm>
              <a:off x="1447227" y="1793323"/>
              <a:ext cx="5156228" cy="2543524"/>
              <a:chOff x="4375844" y="803947"/>
              <a:chExt cx="3932400" cy="2034819"/>
            </a:xfrm>
          </p:grpSpPr>
          <p:sp>
            <p:nvSpPr>
              <p:cNvPr id="96" name="AutoShape 10 1">
                <a:extLst>
                  <a:ext uri="{FF2B5EF4-FFF2-40B4-BE49-F238E27FC236}">
                    <a16:creationId xmlns:a16="http://schemas.microsoft.com/office/drawing/2014/main" id="{509A6C60-5602-43BE-A42E-A1099587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4008" y="1576437"/>
                <a:ext cx="852538" cy="1044912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97" name="Picture 96" descr="txp_fig">
                <a:extLst>
                  <a:ext uri="{FF2B5EF4-FFF2-40B4-BE49-F238E27FC236}">
                    <a16:creationId xmlns:a16="http://schemas.microsoft.com/office/drawing/2014/main" id="{67E73769-0FD2-4D83-B0BF-A79ED93DD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884835" y="2080826"/>
                <a:ext cx="238740" cy="243865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98" name="AutoShape 10 2">
                <a:extLst>
                  <a:ext uri="{FF2B5EF4-FFF2-40B4-BE49-F238E27FC236}">
                    <a16:creationId xmlns:a16="http://schemas.microsoft.com/office/drawing/2014/main" id="{647E343B-E2CD-404A-B448-FE7F872F3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1449" y="1937790"/>
                <a:ext cx="496855" cy="451691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99" name="Picture 98" descr="txp_fig">
                <a:extLst>
                  <a:ext uri="{FF2B5EF4-FFF2-40B4-BE49-F238E27FC236}">
                    <a16:creationId xmlns:a16="http://schemas.microsoft.com/office/drawing/2014/main" id="{AA3F50B6-F1AA-49A1-89CD-9F288524CB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5663006" y="1937790"/>
                <a:ext cx="223140" cy="16260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03" name="Picture 102" descr="txp_fig">
                <a:extLst>
                  <a:ext uri="{FF2B5EF4-FFF2-40B4-BE49-F238E27FC236}">
                    <a16:creationId xmlns:a16="http://schemas.microsoft.com/office/drawing/2014/main" id="{9CE4EA43-CB62-4C14-BB17-BF563E34490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6948264" y="2121426"/>
                <a:ext cx="103632" cy="155448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108" name="Text Box 24 1">
                <a:extLst>
                  <a:ext uri="{FF2B5EF4-FFF2-40B4-BE49-F238E27FC236}">
                    <a16:creationId xmlns:a16="http://schemas.microsoft.com/office/drawing/2014/main" id="{6F44585C-47D6-4FED-A859-C12E9881B9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7852" y="1465039"/>
                <a:ext cx="484188" cy="2215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200" b="0" i="1" baseline="0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109" name="Text Box 22 1">
                <a:extLst>
                  <a:ext uri="{FF2B5EF4-FFF2-40B4-BE49-F238E27FC236}">
                    <a16:creationId xmlns:a16="http://schemas.microsoft.com/office/drawing/2014/main" id="{40AED9BF-42F2-4E65-AA78-5305642484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5844" y="2041103"/>
                <a:ext cx="484188" cy="2215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200" b="0" i="1" baseline="0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110" name="Text Box 60 1">
                <a:extLst>
                  <a:ext uri="{FF2B5EF4-FFF2-40B4-BE49-F238E27FC236}">
                    <a16:creationId xmlns:a16="http://schemas.microsoft.com/office/drawing/2014/main" id="{AB9385A7-E1A0-433E-8989-79CB13BCE6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91778" y="2617167"/>
                <a:ext cx="484187" cy="2215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200" b="0" i="1" baseline="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grpSp>
            <p:nvGrpSpPr>
              <p:cNvPr id="112" name="Group 156">
                <a:extLst>
                  <a:ext uri="{FF2B5EF4-FFF2-40B4-BE49-F238E27FC236}">
                    <a16:creationId xmlns:a16="http://schemas.microsoft.com/office/drawing/2014/main" id="{A2E8329A-9053-4B0C-9818-3F05A554A3DC}"/>
                  </a:ext>
                </a:extLst>
              </p:cNvPr>
              <p:cNvGrpSpPr/>
              <p:nvPr/>
            </p:nvGrpSpPr>
            <p:grpSpPr>
              <a:xfrm>
                <a:off x="5802257" y="1850481"/>
                <a:ext cx="731381" cy="785689"/>
                <a:chOff x="5730249" y="1850481"/>
                <a:chExt cx="731381" cy="785689"/>
              </a:xfrm>
            </p:grpSpPr>
            <p:sp>
              <p:nvSpPr>
                <p:cNvPr id="133" name="Rectangle 11 1">
                  <a:extLst>
                    <a:ext uri="{FF2B5EF4-FFF2-40B4-BE49-F238E27FC236}">
                      <a16:creationId xmlns:a16="http://schemas.microsoft.com/office/drawing/2014/main" id="{3610633D-A6E6-4330-AE24-F0AD4EA2A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75126" y="2088847"/>
                  <a:ext cx="486504" cy="547323"/>
                </a:xfrm>
                <a:prstGeom prst="rect">
                  <a:avLst/>
                </a:prstGeom>
                <a:solidFill>
                  <a:srgbClr val="666666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134" name="Picture 133" descr="txp_fig">
                  <a:extLst>
                    <a:ext uri="{FF2B5EF4-FFF2-40B4-BE49-F238E27FC236}">
                      <a16:creationId xmlns:a16="http://schemas.microsoft.com/office/drawing/2014/main" id="{220095D1-76C9-41A5-B561-61D54C86E6C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6131107" y="2265440"/>
                  <a:ext cx="166019" cy="15544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35" name="Text Box 22 2">
                  <a:extLst>
                    <a:ext uri="{FF2B5EF4-FFF2-40B4-BE49-F238E27FC236}">
                      <a16:creationId xmlns:a16="http://schemas.microsoft.com/office/drawing/2014/main" id="{0E54F9A0-1A57-41E1-9819-83198F8F81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90629" y="1850481"/>
                  <a:ext cx="223140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i="1" dirty="0"/>
                    <a:t>P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Text Box 22 3">
                  <a:extLst>
                    <a:ext uri="{FF2B5EF4-FFF2-40B4-BE49-F238E27FC236}">
                      <a16:creationId xmlns:a16="http://schemas.microsoft.com/office/drawing/2014/main" id="{9E5CD346-1FE2-4787-8048-51CFE1F743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30249" y="2231712"/>
                  <a:ext cx="296305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i="1" dirty="0"/>
                    <a:t>I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Group 155">
                <a:extLst>
                  <a:ext uri="{FF2B5EF4-FFF2-40B4-BE49-F238E27FC236}">
                    <a16:creationId xmlns:a16="http://schemas.microsoft.com/office/drawing/2014/main" id="{AAEFBBB6-4D04-4F55-9705-0359559A657B}"/>
                  </a:ext>
                </a:extLst>
              </p:cNvPr>
              <p:cNvGrpSpPr/>
              <p:nvPr/>
            </p:nvGrpSpPr>
            <p:grpSpPr>
              <a:xfrm>
                <a:off x="6680100" y="803947"/>
                <a:ext cx="686260" cy="839881"/>
                <a:chOff x="6680100" y="803947"/>
                <a:chExt cx="686260" cy="839881"/>
              </a:xfrm>
            </p:grpSpPr>
            <p:sp>
              <p:nvSpPr>
                <p:cNvPr id="125" name="Rectangle 11 2">
                  <a:extLst>
                    <a:ext uri="{FF2B5EF4-FFF2-40B4-BE49-F238E27FC236}">
                      <a16:creationId xmlns:a16="http://schemas.microsoft.com/office/drawing/2014/main" id="{07760C7F-E6FC-4AD2-9CDF-672A566577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9856" y="1047854"/>
                  <a:ext cx="486504" cy="59597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isometricRightUp"/>
                  <a:lightRig rig="threePt" dir="t"/>
                </a:scene3d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/>
                </a:p>
              </p:txBody>
            </p:sp>
            <p:pic>
              <p:nvPicPr>
                <p:cNvPr id="130" name="Picture 129" descr="txp_fig">
                  <a:extLst>
                    <a:ext uri="{FF2B5EF4-FFF2-40B4-BE49-F238E27FC236}">
                      <a16:creationId xmlns:a16="http://schemas.microsoft.com/office/drawing/2014/main" id="{1F5221A9-BE2B-43C7-8231-3029BFE8975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2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070278" y="1252444"/>
                  <a:ext cx="166018" cy="15544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31" name="Text Box 22 4">
                  <a:extLst>
                    <a:ext uri="{FF2B5EF4-FFF2-40B4-BE49-F238E27FC236}">
                      <a16:creationId xmlns:a16="http://schemas.microsoft.com/office/drawing/2014/main" id="{4AC54EAB-7D9D-418F-BDC6-7F64B21D8D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51852" y="803947"/>
                  <a:ext cx="246437" cy="221598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i="1" dirty="0"/>
                    <a:t>R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Text Box 22 5">
                  <a:extLst>
                    <a:ext uri="{FF2B5EF4-FFF2-40B4-BE49-F238E27FC236}">
                      <a16:creationId xmlns:a16="http://schemas.microsoft.com/office/drawing/2014/main" id="{20A07B0B-C60E-4FAB-9C1A-CF34CE4057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80100" y="1263876"/>
                  <a:ext cx="484188" cy="221598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200" i="1" dirty="0"/>
                    <a:t>K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6" name="Group 154">
                <a:extLst>
                  <a:ext uri="{FF2B5EF4-FFF2-40B4-BE49-F238E27FC236}">
                    <a16:creationId xmlns:a16="http://schemas.microsoft.com/office/drawing/2014/main" id="{D097603C-43DA-449B-8887-E827624DF70E}"/>
                  </a:ext>
                </a:extLst>
              </p:cNvPr>
              <p:cNvGrpSpPr/>
              <p:nvPr/>
            </p:nvGrpSpPr>
            <p:grpSpPr>
              <a:xfrm>
                <a:off x="7524328" y="1621878"/>
                <a:ext cx="645872" cy="767603"/>
                <a:chOff x="7410071" y="1621878"/>
                <a:chExt cx="645872" cy="767603"/>
              </a:xfrm>
            </p:grpSpPr>
            <p:sp>
              <p:nvSpPr>
                <p:cNvPr id="119" name="Rectangle 16 1">
                  <a:extLst>
                    <a:ext uri="{FF2B5EF4-FFF2-40B4-BE49-F238E27FC236}">
                      <a16:creationId xmlns:a16="http://schemas.microsoft.com/office/drawing/2014/main" id="{CAF042C7-3EEE-42AE-A8A9-3498FF1E11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7416726" y="1849832"/>
                  <a:ext cx="532994" cy="546304"/>
                </a:xfrm>
                <a:prstGeom prst="rect">
                  <a:avLst/>
                </a:prstGeom>
                <a:solidFill>
                  <a:srgbClr val="DAA600"/>
                </a:solidFill>
                <a:ln w="19050" cap="sq" algn="ctr">
                  <a:solidFill>
                    <a:srgbClr val="DAA6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123" name="Picture 122" descr="txp_fig">
                  <a:extLst>
                    <a:ext uri="{FF2B5EF4-FFF2-40B4-BE49-F238E27FC236}">
                      <a16:creationId xmlns:a16="http://schemas.microsoft.com/office/drawing/2014/main" id="{A70F3151-3D80-4510-980E-5B7A9A34F3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596336" y="2045304"/>
                  <a:ext cx="159560" cy="159560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24" name="Text Box 22 6">
                  <a:extLst>
                    <a:ext uri="{FF2B5EF4-FFF2-40B4-BE49-F238E27FC236}">
                      <a16:creationId xmlns:a16="http://schemas.microsoft.com/office/drawing/2014/main" id="{7A1EA744-EFDF-4BCF-95FE-12304E0360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71755" y="1621878"/>
                  <a:ext cx="484188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200" i="1" dirty="0"/>
                    <a:t>Q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8" name="Text Box 22 7">
                <a:extLst>
                  <a:ext uri="{FF2B5EF4-FFF2-40B4-BE49-F238E27FC236}">
                    <a16:creationId xmlns:a16="http://schemas.microsoft.com/office/drawing/2014/main" id="{B2C39C09-0BE0-48C4-A962-22CB57CFE4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76960" y="2006102"/>
                <a:ext cx="231284" cy="2215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200" b="0" i="1" baseline="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</p:grpSp>
        <p:sp>
          <p:nvSpPr>
            <p:cNvPr id="59" name="Text Box 22 15">
              <a:extLst>
                <a:ext uri="{FF2B5EF4-FFF2-40B4-BE49-F238E27FC236}">
                  <a16:creationId xmlns:a16="http://schemas.microsoft.com/office/drawing/2014/main" id="{479E3596-0AAD-47D8-8EE9-DCF1A6E98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1950" y="3440033"/>
              <a:ext cx="292585" cy="277000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P</a:t>
              </a:r>
              <a:endParaRPr lang="en-US" sz="1200" b="0" i="1" baseline="0" dirty="0">
                <a:solidFill>
                  <a:schemeClr val="tx1"/>
                </a:solidFill>
              </a:endParaRPr>
            </a:p>
          </p:txBody>
        </p:sp>
        <p:sp>
          <p:nvSpPr>
            <p:cNvPr id="60" name="Text Box 22 16">
              <a:extLst>
                <a:ext uri="{FF2B5EF4-FFF2-40B4-BE49-F238E27FC236}">
                  <a16:creationId xmlns:a16="http://schemas.microsoft.com/office/drawing/2014/main" id="{77624414-DB66-4BFE-A43B-70EABF877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407" y="3782849"/>
              <a:ext cx="292585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b="0" i="1" baseline="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61" name="Text Box 22 17">
              <a:extLst>
                <a:ext uri="{FF2B5EF4-FFF2-40B4-BE49-F238E27FC236}">
                  <a16:creationId xmlns:a16="http://schemas.microsoft.com/office/drawing/2014/main" id="{23058B3C-2FE8-4D65-8058-056E47372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992" y="2912258"/>
              <a:ext cx="323132" cy="277000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1200" i="1" dirty="0"/>
                <a:t>R</a:t>
              </a:r>
              <a:endParaRPr lang="en-US" sz="1200" b="0" i="1" baseline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E0192E4-863B-450B-989E-B67B2B80A5BD}"/>
              </a:ext>
            </a:extLst>
          </p:cNvPr>
          <p:cNvGrpSpPr/>
          <p:nvPr/>
        </p:nvGrpSpPr>
        <p:grpSpPr>
          <a:xfrm>
            <a:off x="5436096" y="1288406"/>
            <a:ext cx="3361966" cy="1514145"/>
            <a:chOff x="5827964" y="4653136"/>
            <a:chExt cx="3361966" cy="1514145"/>
          </a:xfrm>
        </p:grpSpPr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2BD45ED7-1F9D-467B-8606-F0428728FC2F}"/>
                </a:ext>
              </a:extLst>
            </p:cNvPr>
            <p:cNvGrpSpPr/>
            <p:nvPr/>
          </p:nvGrpSpPr>
          <p:grpSpPr>
            <a:xfrm>
              <a:off x="5827964" y="4653136"/>
              <a:ext cx="3361966" cy="1514145"/>
              <a:chOff x="4375844" y="908720"/>
              <a:chExt cx="4228604" cy="2016224"/>
            </a:xfrm>
          </p:grpSpPr>
          <p:sp>
            <p:nvSpPr>
              <p:cNvPr id="32" name="AutoShape 10 3">
                <a:extLst>
                  <a:ext uri="{FF2B5EF4-FFF2-40B4-BE49-F238E27FC236}">
                    <a16:creationId xmlns:a16="http://schemas.microsoft.com/office/drawing/2014/main" id="{C787FC3D-0B51-4E79-B1AC-981B3FE47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4008" y="1576437"/>
                <a:ext cx="852538" cy="1044912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33" name="Picture 32" descr="txp_fig">
                <a:extLst>
                  <a:ext uri="{FF2B5EF4-FFF2-40B4-BE49-F238E27FC236}">
                    <a16:creationId xmlns:a16="http://schemas.microsoft.com/office/drawing/2014/main" id="{53BC4E68-EF9F-4785-8CB4-9C03387DB21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884835" y="2080826"/>
                <a:ext cx="238740" cy="243865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34" name="AutoShape 10 4">
                <a:extLst>
                  <a:ext uri="{FF2B5EF4-FFF2-40B4-BE49-F238E27FC236}">
                    <a16:creationId xmlns:a16="http://schemas.microsoft.com/office/drawing/2014/main" id="{E3D377CB-512E-41AE-8CC0-255ADE3DD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11449" y="1937790"/>
                <a:ext cx="496855" cy="451691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>
                    <a:alpha val="51000"/>
                  </a:schemeClr>
                </a:solidFill>
                <a:prstDash val="sysDot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pic>
            <p:nvPicPr>
              <p:cNvPr id="35" name="Picture 34" descr="txp_fig">
                <a:extLst>
                  <a:ext uri="{FF2B5EF4-FFF2-40B4-BE49-F238E27FC236}">
                    <a16:creationId xmlns:a16="http://schemas.microsoft.com/office/drawing/2014/main" id="{F9E41B33-C70F-409C-B79D-91477227EA2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5663006" y="1937790"/>
                <a:ext cx="223140" cy="162609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36" name="Picture 35" descr="txp_fig">
                <a:extLst>
                  <a:ext uri="{FF2B5EF4-FFF2-40B4-BE49-F238E27FC236}">
                    <a16:creationId xmlns:a16="http://schemas.microsoft.com/office/drawing/2014/main" id="{E59B26A2-08E3-4134-9451-5BCC340EB0F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6948264" y="2251114"/>
                <a:ext cx="103632" cy="155447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37" name="Text Box 24 2">
                <a:extLst>
                  <a:ext uri="{FF2B5EF4-FFF2-40B4-BE49-F238E27FC236}">
                    <a16:creationId xmlns:a16="http://schemas.microsoft.com/office/drawing/2014/main" id="{699C0AD3-A320-40C1-A68D-9E72AC9E9F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47852" y="1465039"/>
                <a:ext cx="484188" cy="307777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400" b="0" i="1" baseline="0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38" name="Text Box 22 8">
                <a:extLst>
                  <a:ext uri="{FF2B5EF4-FFF2-40B4-BE49-F238E27FC236}">
                    <a16:creationId xmlns:a16="http://schemas.microsoft.com/office/drawing/2014/main" id="{560EC2A9-CF3D-4FE6-A0CE-FEAA6DFCD7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75844" y="2041103"/>
                <a:ext cx="484188" cy="307777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400" b="0" i="1" baseline="0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39" name="Text Box 60 2">
                <a:extLst>
                  <a:ext uri="{FF2B5EF4-FFF2-40B4-BE49-F238E27FC236}">
                    <a16:creationId xmlns:a16="http://schemas.microsoft.com/office/drawing/2014/main" id="{5F3835B1-43A1-4E2A-ADB7-9A4D91A4C4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8024" y="2617167"/>
                <a:ext cx="484187" cy="307777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400" b="0" i="1" baseline="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  <p:grpSp>
            <p:nvGrpSpPr>
              <p:cNvPr id="41" name="Group 156">
                <a:extLst>
                  <a:ext uri="{FF2B5EF4-FFF2-40B4-BE49-F238E27FC236}">
                    <a16:creationId xmlns:a16="http://schemas.microsoft.com/office/drawing/2014/main" id="{D65FFC42-2D41-4B53-9C9F-9484E1162F5B}"/>
                  </a:ext>
                </a:extLst>
              </p:cNvPr>
              <p:cNvGrpSpPr/>
              <p:nvPr/>
            </p:nvGrpSpPr>
            <p:grpSpPr>
              <a:xfrm>
                <a:off x="5868144" y="1772816"/>
                <a:ext cx="864096" cy="863354"/>
                <a:chOff x="5796136" y="1772816"/>
                <a:chExt cx="864096" cy="863354"/>
              </a:xfrm>
            </p:grpSpPr>
            <p:sp>
              <p:nvSpPr>
                <p:cNvPr id="53" name="Rectangle 11 3">
                  <a:extLst>
                    <a:ext uri="{FF2B5EF4-FFF2-40B4-BE49-F238E27FC236}">
                      <a16:creationId xmlns:a16="http://schemas.microsoft.com/office/drawing/2014/main" id="{8C132F3A-2742-4837-B951-782E4CA154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62116" y="2088847"/>
                  <a:ext cx="486504" cy="547323"/>
                </a:xfrm>
                <a:prstGeom prst="rect">
                  <a:avLst/>
                </a:prstGeom>
                <a:solidFill>
                  <a:srgbClr val="666666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54" name="Picture 53" descr="txp_fig">
                  <a:extLst>
                    <a:ext uri="{FF2B5EF4-FFF2-40B4-BE49-F238E27FC236}">
                      <a16:creationId xmlns:a16="http://schemas.microsoft.com/office/drawing/2014/main" id="{7C4F9242-DE56-496A-B1CA-6307776B404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6206181" y="2265440"/>
                  <a:ext cx="166019" cy="15544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55" name="Text Box 22 9">
                  <a:extLst>
                    <a:ext uri="{FF2B5EF4-FFF2-40B4-BE49-F238E27FC236}">
                      <a16:creationId xmlns:a16="http://schemas.microsoft.com/office/drawing/2014/main" id="{BD6BBB98-776F-4F32-B4DC-3ECD451319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76044" y="1772816"/>
                  <a:ext cx="484188" cy="409834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400" b="0" i="1" baseline="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  <p:sp>
              <p:nvSpPr>
                <p:cNvPr id="56" name="Text Box 22 10">
                  <a:extLst>
                    <a:ext uri="{FF2B5EF4-FFF2-40B4-BE49-F238E27FC236}">
                      <a16:creationId xmlns:a16="http://schemas.microsoft.com/office/drawing/2014/main" id="{64685DA0-D366-45A0-AE3C-4F0468A391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96136" y="2113111"/>
                  <a:ext cx="296305" cy="374685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i="1" dirty="0"/>
                    <a:t>I</a:t>
                  </a:r>
                  <a:endParaRPr lang="en-US" sz="14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2" name="Group 155">
                <a:extLst>
                  <a:ext uri="{FF2B5EF4-FFF2-40B4-BE49-F238E27FC236}">
                    <a16:creationId xmlns:a16="http://schemas.microsoft.com/office/drawing/2014/main" id="{70517076-B57D-4A2F-9F10-59EBC611A0BD}"/>
                  </a:ext>
                </a:extLst>
              </p:cNvPr>
              <p:cNvGrpSpPr/>
              <p:nvPr/>
            </p:nvGrpSpPr>
            <p:grpSpPr>
              <a:xfrm>
                <a:off x="6680100" y="908720"/>
                <a:ext cx="700212" cy="812000"/>
                <a:chOff x="6680100" y="908720"/>
                <a:chExt cx="700212" cy="812000"/>
              </a:xfrm>
            </p:grpSpPr>
            <p:sp>
              <p:nvSpPr>
                <p:cNvPr id="49" name="Rectangle 11 4">
                  <a:extLst>
                    <a:ext uri="{FF2B5EF4-FFF2-40B4-BE49-F238E27FC236}">
                      <a16:creationId xmlns:a16="http://schemas.microsoft.com/office/drawing/2014/main" id="{7CC68C3F-56AA-4F8E-AA9A-7CD8E2162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79856" y="1124746"/>
                  <a:ext cx="486504" cy="595974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isometricRightUp"/>
                  <a:lightRig rig="threePt" dir="t"/>
                </a:scene3d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pic>
              <p:nvPicPr>
                <p:cNvPr id="50" name="Picture 49" descr="txp_fig">
                  <a:extLst>
                    <a:ext uri="{FF2B5EF4-FFF2-40B4-BE49-F238E27FC236}">
                      <a16:creationId xmlns:a16="http://schemas.microsoft.com/office/drawing/2014/main" id="{5F040FD1-2C7C-4618-BCF2-708F9C6EF73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070278" y="1329336"/>
                  <a:ext cx="166018" cy="15544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51" name="Text Box 22 11">
                  <a:extLst>
                    <a:ext uri="{FF2B5EF4-FFF2-40B4-BE49-F238E27FC236}">
                      <a16:creationId xmlns:a16="http://schemas.microsoft.com/office/drawing/2014/main" id="{47B596D5-3124-4F80-8C64-ABC449D552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96124" y="908720"/>
                  <a:ext cx="484188" cy="307777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400" i="1" dirty="0"/>
                    <a:t>R</a:t>
                  </a:r>
                  <a:endParaRPr lang="en-US" sz="1400" b="0" i="1" baseline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Text Box 22 12">
                  <a:extLst>
                    <a:ext uri="{FF2B5EF4-FFF2-40B4-BE49-F238E27FC236}">
                      <a16:creationId xmlns:a16="http://schemas.microsoft.com/office/drawing/2014/main" id="{7911B4C4-6084-44CD-B7BB-40308A3D28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680100" y="1340768"/>
                  <a:ext cx="484188" cy="307777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400" i="1" dirty="0"/>
                    <a:t>K</a:t>
                  </a:r>
                  <a:endParaRPr lang="en-US" sz="14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3" name="Group 154">
                <a:extLst>
                  <a:ext uri="{FF2B5EF4-FFF2-40B4-BE49-F238E27FC236}">
                    <a16:creationId xmlns:a16="http://schemas.microsoft.com/office/drawing/2014/main" id="{3EFE6037-5C47-4735-A8C4-3AA206EC5BA9}"/>
                  </a:ext>
                </a:extLst>
              </p:cNvPr>
              <p:cNvGrpSpPr/>
              <p:nvPr/>
            </p:nvGrpSpPr>
            <p:grpSpPr>
              <a:xfrm>
                <a:off x="7524328" y="1556792"/>
                <a:ext cx="670453" cy="832689"/>
                <a:chOff x="7410071" y="1556792"/>
                <a:chExt cx="670453" cy="832689"/>
              </a:xfrm>
            </p:grpSpPr>
            <p:sp>
              <p:nvSpPr>
                <p:cNvPr id="46" name="Rectangle 16 2">
                  <a:extLst>
                    <a:ext uri="{FF2B5EF4-FFF2-40B4-BE49-F238E27FC236}">
                      <a16:creationId xmlns:a16="http://schemas.microsoft.com/office/drawing/2014/main" id="{AE7744E3-6489-4479-B08A-C70BE22A93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7416726" y="1849832"/>
                  <a:ext cx="532994" cy="546304"/>
                </a:xfrm>
                <a:prstGeom prst="rect">
                  <a:avLst/>
                </a:prstGeom>
                <a:solidFill>
                  <a:srgbClr val="DAA600"/>
                </a:solidFill>
                <a:ln w="19050" cap="sq" algn="ctr">
                  <a:solidFill>
                    <a:srgbClr val="DAA6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47" name="Picture 46" descr="txp_fig">
                  <a:extLst>
                    <a:ext uri="{FF2B5EF4-FFF2-40B4-BE49-F238E27FC236}">
                      <a16:creationId xmlns:a16="http://schemas.microsoft.com/office/drawing/2014/main" id="{21E8922E-DCD3-42F2-A610-D2154DB249A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7596336" y="2045304"/>
                  <a:ext cx="159560" cy="159560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48" name="Text Box 22 13">
                  <a:extLst>
                    <a:ext uri="{FF2B5EF4-FFF2-40B4-BE49-F238E27FC236}">
                      <a16:creationId xmlns:a16="http://schemas.microsoft.com/office/drawing/2014/main" id="{B428407E-4BBB-4EE9-B98F-E569A700D7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596336" y="1556792"/>
                  <a:ext cx="484188" cy="409834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400" b="0" i="1" baseline="0" dirty="0">
                      <a:solidFill>
                        <a:schemeClr val="tx1"/>
                      </a:solidFill>
                    </a:rPr>
                    <a:t>R</a:t>
                  </a:r>
                </a:p>
              </p:txBody>
            </p:sp>
          </p:grpSp>
          <p:sp>
            <p:nvSpPr>
              <p:cNvPr id="44" name="Text Box 22 14">
                <a:extLst>
                  <a:ext uri="{FF2B5EF4-FFF2-40B4-BE49-F238E27FC236}">
                    <a16:creationId xmlns:a16="http://schemas.microsoft.com/office/drawing/2014/main" id="{A3343A81-3564-49D8-AF97-5ACE1A55E1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0260" y="1925216"/>
                <a:ext cx="484188" cy="307777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sz="1400" b="0" i="1" baseline="0" dirty="0">
                    <a:solidFill>
                      <a:schemeClr val="tx1"/>
                    </a:solidFill>
                  </a:rPr>
                  <a:t>J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69412C7-76E3-4218-AAF5-36E02BB5AEC4}"/>
                </a:ext>
              </a:extLst>
            </p:cNvPr>
            <p:cNvCxnSpPr>
              <a:cxnSpLocks/>
            </p:cNvCxnSpPr>
            <p:nvPr/>
          </p:nvCxnSpPr>
          <p:spPr>
            <a:xfrm>
              <a:off x="7756908" y="5503534"/>
              <a:ext cx="410389" cy="190190"/>
            </a:xfrm>
            <a:prstGeom prst="line">
              <a:avLst/>
            </a:prstGeom>
            <a:ln w="317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 1">
            <a:extLst>
              <a:ext uri="{FF2B5EF4-FFF2-40B4-BE49-F238E27FC236}">
                <a16:creationId xmlns:a16="http://schemas.microsoft.com/office/drawing/2014/main" id="{1E734407-E27C-4C18-9D23-FC0AF5028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114" y="812680"/>
            <a:ext cx="1461123" cy="307777"/>
          </a:xfrm>
          <a:prstGeom prst="rect">
            <a:avLst/>
          </a:prstGeom>
          <a:solidFill>
            <a:srgbClr val="901A1E"/>
          </a:solidFill>
          <a:ln w="31750" algn="ctr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77" name="Rectangle 3 2 1">
            <a:extLst>
              <a:ext uri="{FF2B5EF4-FFF2-40B4-BE49-F238E27FC236}">
                <a16:creationId xmlns:a16="http://schemas.microsoft.com/office/drawing/2014/main" id="{DECC4CD6-9E3C-45EF-8CC3-267F05564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28" y="4091898"/>
            <a:ext cx="465086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ct val="20000"/>
              </a:spcBef>
              <a:defRPr/>
            </a:pPr>
            <a:r>
              <a:rPr lang="en-US" sz="1400" b="1" i="1" kern="0" dirty="0">
                <a:solidFill>
                  <a:srgbClr val="901A1E"/>
                </a:solidFill>
                <a:sym typeface="Wingdings" panose="05000000000000000000" pitchFamily="2" charset="2"/>
              </a:rPr>
              <a:t>More flexible than CP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400" b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Different number of components in each mode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The core tensor models the interaction between factors in different modes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400" kern="0" dirty="0">
              <a:solidFill>
                <a:srgbClr val="212121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u="none" strike="noStrike" kern="0" cap="none" spc="0" normalizeH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ＭＳ Ｐゴシック" pitchFamily="-65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dirty="0">
              <a:solidFill>
                <a:srgbClr val="212121"/>
              </a:solidFill>
              <a:latin typeface="+mn-lt"/>
            </a:endParaRPr>
          </a:p>
        </p:txBody>
      </p:sp>
      <p:sp>
        <p:nvSpPr>
          <p:cNvPr id="69" name="Rectangle 7 2">
            <a:extLst>
              <a:ext uri="{FF2B5EF4-FFF2-40B4-BE49-F238E27FC236}">
                <a16:creationId xmlns:a16="http://schemas.microsoft.com/office/drawing/2014/main" id="{929BCC15-5F60-442E-8EF8-E67D3BF21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856" y="736761"/>
            <a:ext cx="1461123" cy="307777"/>
          </a:xfrm>
          <a:prstGeom prst="rect">
            <a:avLst/>
          </a:prstGeom>
          <a:solidFill>
            <a:srgbClr val="901A1E"/>
          </a:solidFill>
          <a:ln w="31750" algn="ctr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Tucker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EC946AF-86E6-440D-BFCC-F35A7AA743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9" y="3015068"/>
            <a:ext cx="2885008" cy="599262"/>
          </a:xfrm>
          <a:prstGeom prst="rect">
            <a:avLst/>
          </a:prstGeom>
          <a:noFill/>
          <a:ln/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1F90F-A8CB-4969-A4CD-4E46939A54E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20" y="3064248"/>
            <a:ext cx="1959463" cy="548884"/>
          </a:xfrm>
          <a:prstGeom prst="rect">
            <a:avLst/>
          </a:prstGeom>
          <a:noFill/>
          <a:ln/>
          <a:effectLst/>
        </p:spPr>
      </p:pic>
      <p:sp>
        <p:nvSpPr>
          <p:cNvPr id="79" name="Rectangle 3 2 2">
            <a:extLst>
              <a:ext uri="{FF2B5EF4-FFF2-40B4-BE49-F238E27FC236}">
                <a16:creationId xmlns:a16="http://schemas.microsoft.com/office/drawing/2014/main" id="{CC870B20-4B31-4DBE-AFEC-17308FF6C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9423" y="4110361"/>
            <a:ext cx="453650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ct val="20000"/>
              </a:spcBef>
              <a:defRPr/>
            </a:pPr>
            <a:r>
              <a:rPr lang="en-US" sz="1400" b="1" i="1" kern="0" dirty="0">
                <a:solidFill>
                  <a:srgbClr val="901A1E"/>
                </a:solidFill>
                <a:sym typeface="Wingdings" panose="05000000000000000000" pitchFamily="2" charset="2"/>
              </a:rPr>
              <a:t>Restricted model with a specific structure</a:t>
            </a:r>
            <a:endParaRPr lang="en-US" sz="1400" b="1" i="1" kern="0" dirty="0">
              <a:solidFill>
                <a:srgbClr val="901A1E"/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400" b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Same number of components in each mode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212121"/>
                </a:solidFill>
                <a:latin typeface="+mn-lt"/>
              </a:rPr>
              <a:t>Super-diagonal core tensor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400" b="1" i="1" kern="0" dirty="0">
              <a:solidFill>
                <a:srgbClr val="901A1E"/>
              </a:solidFill>
              <a:latin typeface="+mn-lt"/>
              <a:sym typeface="Wingdings" panose="05000000000000000000" pitchFamily="2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u="none" strike="noStrike" kern="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kern="0" dirty="0">
              <a:solidFill>
                <a:srgbClr val="212121"/>
              </a:solidFill>
              <a:latin typeface="+mn-lt"/>
            </a:endParaRPr>
          </a:p>
        </p:txBody>
      </p:sp>
      <p:sp>
        <p:nvSpPr>
          <p:cNvPr id="80" name="Rectangle 3 2 3">
            <a:extLst>
              <a:ext uri="{FF2B5EF4-FFF2-40B4-BE49-F238E27FC236}">
                <a16:creationId xmlns:a16="http://schemas.microsoft.com/office/drawing/2014/main" id="{D3FBAB38-9C91-418E-A8A1-D2284C6F8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781212"/>
            <a:ext cx="465086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400" kern="0" dirty="0">
              <a:solidFill>
                <a:srgbClr val="212121"/>
              </a:solidFill>
              <a:latin typeface="+mn-lt"/>
            </a:endParaRPr>
          </a:p>
        </p:txBody>
      </p:sp>
      <p:pic>
        <p:nvPicPr>
          <p:cNvPr id="81" name="Picture 80" descr="TP_tmp">
            <a:extLst>
              <a:ext uri="{FF2B5EF4-FFF2-40B4-BE49-F238E27FC236}">
                <a16:creationId xmlns:a16="http://schemas.microsoft.com/office/drawing/2014/main" id="{27779357-6396-4C42-B41E-FF7ED4967F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675880" y="3753556"/>
            <a:ext cx="1735880" cy="251508"/>
          </a:xfrm>
          <a:prstGeom prst="rect">
            <a:avLst/>
          </a:prstGeom>
          <a:noFill/>
          <a:ln/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49D0D-2123-40A7-B716-9898B6C201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8" y="5445829"/>
            <a:ext cx="3913462" cy="281589"/>
          </a:xfrm>
          <a:prstGeom prst="rect">
            <a:avLst/>
          </a:prstGeom>
          <a:noFill/>
          <a:ln/>
          <a:effectLst/>
        </p:spPr>
      </p:pic>
      <p:sp>
        <p:nvSpPr>
          <p:cNvPr id="88" name="Rectangle 3 2 3">
            <a:extLst>
              <a:ext uri="{FF2B5EF4-FFF2-40B4-BE49-F238E27FC236}">
                <a16:creationId xmlns:a16="http://schemas.microsoft.com/office/drawing/2014/main" id="{287FC382-29E9-4A08-B04C-EE7D7965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919" y="5233975"/>
            <a:ext cx="465086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b="1" i="1" kern="0" dirty="0">
                <a:solidFill>
                  <a:srgbClr val="901A1E"/>
                </a:solidFill>
                <a:latin typeface="+mn-lt"/>
              </a:rPr>
              <a:t>Nice uniqueness properties</a:t>
            </a:r>
          </a:p>
        </p:txBody>
      </p:sp>
      <p:sp>
        <p:nvSpPr>
          <p:cNvPr id="89" name="Rectangle 3 2 3">
            <a:extLst>
              <a:ext uri="{FF2B5EF4-FFF2-40B4-BE49-F238E27FC236}">
                <a16:creationId xmlns:a16="http://schemas.microsoft.com/office/drawing/2014/main" id="{B40F3444-547E-4883-97CC-6B9C80892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00" y="5107934"/>
            <a:ext cx="21782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b="1" i="1" kern="0" dirty="0">
                <a:solidFill>
                  <a:srgbClr val="901A1E"/>
                </a:solidFill>
                <a:latin typeface="+mn-lt"/>
              </a:rPr>
              <a:t>Not-unique</a:t>
            </a:r>
          </a:p>
        </p:txBody>
      </p:sp>
      <p:sp>
        <p:nvSpPr>
          <p:cNvPr id="91" name="Rectangle 3 2 3">
            <a:extLst>
              <a:ext uri="{FF2B5EF4-FFF2-40B4-BE49-F238E27FC236}">
                <a16:creationId xmlns:a16="http://schemas.microsoft.com/office/drawing/2014/main" id="{E088B1D6-FA1D-4D95-966A-2C26AAB93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207" y="6204512"/>
            <a:ext cx="242772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b="1" i="1" kern="0" dirty="0">
                <a:solidFill>
                  <a:srgbClr val="901A1E"/>
                </a:solidFill>
                <a:latin typeface="+mn-lt"/>
              </a:rPr>
              <a:t>INTERPRETABILITY!!!</a:t>
            </a:r>
          </a:p>
        </p:txBody>
      </p:sp>
      <p:sp>
        <p:nvSpPr>
          <p:cNvPr id="92" name="Rectangle 3 2 3">
            <a:extLst>
              <a:ext uri="{FF2B5EF4-FFF2-40B4-BE49-F238E27FC236}">
                <a16:creationId xmlns:a16="http://schemas.microsoft.com/office/drawing/2014/main" id="{1D13D9DD-4FF2-4555-AFF0-24D165076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387" y="6167947"/>
            <a:ext cx="410445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b="1" i="1" kern="0" dirty="0">
                <a:solidFill>
                  <a:srgbClr val="901A1E"/>
                </a:solidFill>
                <a:latin typeface="+mn-lt"/>
              </a:rPr>
              <a:t>EXPLORATORY DATA ANALYSIS &amp;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400" b="1" i="1" kern="0" dirty="0">
                <a:solidFill>
                  <a:srgbClr val="901A1E"/>
                </a:solidFill>
                <a:latin typeface="+mn-lt"/>
              </a:rPr>
              <a:t> COMPRESSION!</a:t>
            </a:r>
          </a:p>
        </p:txBody>
      </p:sp>
      <p:sp>
        <p:nvSpPr>
          <p:cNvPr id="93" name="Rectangle 3 2 3">
            <a:extLst>
              <a:ext uri="{FF2B5EF4-FFF2-40B4-BE49-F238E27FC236}">
                <a16:creationId xmlns:a16="http://schemas.microsoft.com/office/drawing/2014/main" id="{5FFFA412-01BA-4FEB-ADC7-AFBEFAB66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43" y="5919936"/>
            <a:ext cx="217820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1400" b="1" i="1" kern="0" dirty="0">
              <a:solidFill>
                <a:srgbClr val="901A1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825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08062-25F2-4805-AADF-7823B1D1B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257" y="754031"/>
            <a:ext cx="3333739" cy="263131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237990" y="250255"/>
            <a:ext cx="9217024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 eaLnBrk="0" hangingPunct="0">
              <a:defRPr/>
            </a:pPr>
            <a:r>
              <a:rPr lang="en-US" sz="1700" b="1" kern="0" dirty="0">
                <a:solidFill>
                  <a:srgbClr val="44546A"/>
                </a:solidFill>
                <a:latin typeface="Verdana"/>
                <a:cs typeface="+mj-cs"/>
              </a:rPr>
              <a:t>Application</a:t>
            </a:r>
            <a:r>
              <a:rPr lang="en-US" sz="1700" b="1" kern="0" baseline="-25000" dirty="0">
                <a:solidFill>
                  <a:srgbClr val="44546A"/>
                </a:solidFill>
                <a:latin typeface="Verdana"/>
                <a:cs typeface="+mj-cs"/>
              </a:rPr>
              <a:t>5</a:t>
            </a:r>
            <a:r>
              <a:rPr lang="en-US" sz="1700" b="1" kern="0" dirty="0">
                <a:solidFill>
                  <a:srgbClr val="44546A"/>
                </a:solidFill>
                <a:latin typeface="Verdana"/>
                <a:cs typeface="+mj-cs"/>
              </a:rPr>
              <a:t> (Face Recognition): </a:t>
            </a:r>
            <a:r>
              <a:rPr lang="en-US" sz="1700" b="1" kern="0" dirty="0" err="1">
                <a:solidFill>
                  <a:schemeClr val="tx2"/>
                </a:solidFill>
                <a:latin typeface="+mj-lt"/>
                <a:cs typeface="+mj-cs"/>
              </a:rPr>
              <a:t>TensorFaces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 </a:t>
            </a:r>
          </a:p>
          <a:p>
            <a:pPr lvl="0" eaLnBrk="0" hangingPunct="0">
              <a:defRPr/>
            </a:pPr>
            <a:r>
              <a:rPr lang="en-US" sz="1800" b="1" kern="0" dirty="0">
                <a:solidFill>
                  <a:schemeClr val="tx2"/>
                </a:solidFill>
                <a:latin typeface="+mj-lt"/>
                <a:cs typeface="+mj-cs"/>
              </a:rPr>
              <a:t>				</a:t>
            </a:r>
            <a:r>
              <a:rPr lang="en-US" sz="1100" b="1" kern="0" dirty="0">
                <a:solidFill>
                  <a:srgbClr val="DAA600"/>
                </a:solidFill>
              </a:rPr>
              <a:t>[</a:t>
            </a:r>
            <a:r>
              <a:rPr lang="en-US" sz="1100" b="1" kern="0" dirty="0" err="1">
                <a:solidFill>
                  <a:srgbClr val="DAA600"/>
                </a:solidFill>
              </a:rPr>
              <a:t>Vasilescu</a:t>
            </a:r>
            <a:r>
              <a:rPr lang="en-US" sz="1100" b="1" kern="0" dirty="0">
                <a:solidFill>
                  <a:srgbClr val="DAA600"/>
                </a:solidFill>
              </a:rPr>
              <a:t> and </a:t>
            </a:r>
            <a:r>
              <a:rPr lang="en-US" sz="1100" b="1" kern="0" dirty="0" err="1">
                <a:solidFill>
                  <a:srgbClr val="DAA600"/>
                </a:solidFill>
              </a:rPr>
              <a:t>Terzopoulos</a:t>
            </a:r>
            <a:r>
              <a:rPr lang="en-US" sz="1100" b="1" kern="0" dirty="0">
                <a:solidFill>
                  <a:srgbClr val="DAA600"/>
                </a:solidFill>
              </a:rPr>
              <a:t>, 2003]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DAA600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4" name="Rectangle 3 2 1 1">
            <a:extLst>
              <a:ext uri="{FF2B5EF4-FFF2-40B4-BE49-F238E27FC236}">
                <a16:creationId xmlns:a16="http://schemas.microsoft.com/office/drawing/2014/main" id="{5ECE002F-7A98-41F0-8B51-52EBBAD8C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24744"/>
            <a:ext cx="496855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000000"/>
                </a:solidFill>
                <a:latin typeface="+mn-lt"/>
                <a:sym typeface="Wingdings" panose="05000000000000000000" pitchFamily="2" charset="2"/>
              </a:rPr>
              <a:t>Facial image data tensor with modes (people x viewpoints x illuminations x expressions x pixels) is constructed by arranging the images from 28 people in 5 viewpoints, 4 illuminations and 3 expressions. </a:t>
            </a:r>
          </a:p>
          <a:p>
            <a:pPr eaLnBrk="0" hangingPunct="0">
              <a:spcBef>
                <a:spcPct val="20000"/>
              </a:spcBef>
              <a:defRPr/>
            </a:pPr>
            <a:endParaRPr lang="en-US" sz="1400" kern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1400" kern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1400" kern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  <a:p>
            <a:pPr eaLnBrk="0" hangingPunct="0">
              <a:spcBef>
                <a:spcPct val="20000"/>
              </a:spcBef>
              <a:defRPr/>
            </a:pPr>
            <a:endParaRPr lang="en-US" sz="1400" kern="0" dirty="0">
              <a:solidFill>
                <a:srgbClr val="000000"/>
              </a:solidFill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EA041-558E-4C71-85F0-CA7C1524BD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3333739" cy="19821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3D189A2-9C12-452C-BB06-F1241A78644F}"/>
              </a:ext>
            </a:extLst>
          </p:cNvPr>
          <p:cNvGrpSpPr/>
          <p:nvPr/>
        </p:nvGrpSpPr>
        <p:grpSpPr>
          <a:xfrm>
            <a:off x="265779" y="3028758"/>
            <a:ext cx="6257501" cy="791470"/>
            <a:chOff x="265779" y="3028758"/>
            <a:chExt cx="6257501" cy="79147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4A180ED-E79F-46E1-BFC0-41C544F5B47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573016"/>
              <a:ext cx="6199752" cy="24721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sp>
          <p:nvSpPr>
            <p:cNvPr id="11" name="Rectangle 3 2 1 2">
              <a:extLst>
                <a:ext uri="{FF2B5EF4-FFF2-40B4-BE49-F238E27FC236}">
                  <a16:creationId xmlns:a16="http://schemas.microsoft.com/office/drawing/2014/main" id="{BDBD1AD5-3A20-4D3C-B361-5D81A9E7D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779" y="3028758"/>
              <a:ext cx="4968552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spcBef>
                  <a:spcPct val="20000"/>
                </a:spcBef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+mn-lt"/>
                  <a:sym typeface="Wingdings" panose="05000000000000000000" pitchFamily="2" charset="2"/>
                </a:rPr>
                <a:t>HOSVD gives the following: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484BC66-7856-4FE3-9E77-A83BBC4E9F9D}"/>
              </a:ext>
            </a:extLst>
          </p:cNvPr>
          <p:cNvSpPr txBox="1"/>
          <p:nvPr/>
        </p:nvSpPr>
        <p:spPr>
          <a:xfrm>
            <a:off x="6625878" y="370595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01A1E"/>
                </a:solidFill>
              </a:rPr>
              <a:t>eigenfaces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6FD5BB7-32C9-4E1E-9B26-E4817381D9A9}"/>
              </a:ext>
            </a:extLst>
          </p:cNvPr>
          <p:cNvSpPr/>
          <p:nvPr/>
        </p:nvSpPr>
        <p:spPr>
          <a:xfrm>
            <a:off x="5761876" y="3356992"/>
            <a:ext cx="898356" cy="576263"/>
          </a:xfrm>
          <a:prstGeom prst="ellipse">
            <a:avLst/>
          </a:prstGeom>
          <a:noFill/>
          <a:ln>
            <a:solidFill>
              <a:srgbClr val="901A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6ADC3E-45D6-4B98-A0C3-137A4F080A58}"/>
              </a:ext>
            </a:extLst>
          </p:cNvPr>
          <p:cNvGrpSpPr/>
          <p:nvPr/>
        </p:nvGrpSpPr>
        <p:grpSpPr>
          <a:xfrm>
            <a:off x="819200" y="4030696"/>
            <a:ext cx="2916408" cy="729404"/>
            <a:chOff x="819200" y="4030696"/>
            <a:chExt cx="2916408" cy="72940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F4DBC7-3F36-4396-83B9-7352EE81910D}"/>
                </a:ext>
              </a:extLst>
            </p:cNvPr>
            <p:cNvSpPr/>
            <p:nvPr/>
          </p:nvSpPr>
          <p:spPr>
            <a:xfrm>
              <a:off x="819200" y="4030696"/>
              <a:ext cx="1736575" cy="648072"/>
            </a:xfrm>
            <a:prstGeom prst="ellipse">
              <a:avLst/>
            </a:prstGeom>
            <a:noFill/>
            <a:ln>
              <a:solidFill>
                <a:srgbClr val="901A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F1F5DB-6178-41D5-A14B-2E7577DDF0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4264292"/>
              <a:ext cx="1403166" cy="26221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C18401-75E5-4835-8D8B-32088139FCE8}"/>
                </a:ext>
              </a:extLst>
            </p:cNvPr>
            <p:cNvSpPr txBox="1"/>
            <p:nvPr/>
          </p:nvSpPr>
          <p:spPr>
            <a:xfrm>
              <a:off x="2377544" y="4452323"/>
              <a:ext cx="13580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>
                  <a:solidFill>
                    <a:srgbClr val="901A1E"/>
                  </a:solidFill>
                </a:rPr>
                <a:t>tensorfaces</a:t>
              </a:r>
              <a:endParaRPr lang="en-US" sz="1400" b="1" dirty="0">
                <a:solidFill>
                  <a:srgbClr val="901A1E"/>
                </a:solidFill>
              </a:endParaRPr>
            </a:p>
          </p:txBody>
        </p:sp>
      </p:grpSp>
      <p:sp>
        <p:nvSpPr>
          <p:cNvPr id="31" name="Rectangle 3 2 1 1">
            <a:extLst>
              <a:ext uri="{FF2B5EF4-FFF2-40B4-BE49-F238E27FC236}">
                <a16:creationId xmlns:a16="http://schemas.microsoft.com/office/drawing/2014/main" id="{9788332C-E4B5-4E03-9A99-D543FD6A4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5035371"/>
            <a:ext cx="432048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ct val="20000"/>
              </a:spcBef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  <a:sym typeface="Wingdings" panose="05000000000000000000" pitchFamily="2" charset="2"/>
              </a:rPr>
              <a:t>Better face recognition performance using </a:t>
            </a:r>
            <a:r>
              <a:rPr lang="en-US" sz="1400" b="1" kern="0" dirty="0" err="1">
                <a:solidFill>
                  <a:srgbClr val="901A1E"/>
                </a:solidFill>
                <a:latin typeface="+mn-lt"/>
                <a:sym typeface="Wingdings" panose="05000000000000000000" pitchFamily="2" charset="2"/>
              </a:rPr>
              <a:t>tensorfaces</a:t>
            </a:r>
            <a:r>
              <a:rPr lang="en-US" sz="1400" b="1" kern="0" dirty="0">
                <a:solidFill>
                  <a:srgbClr val="901A1E"/>
                </a:solidFill>
                <a:latin typeface="+mn-lt"/>
                <a:sym typeface="Wingdings" panose="05000000000000000000" pitchFamily="2" charset="2"/>
              </a:rPr>
              <a:t> compared to eigenfaces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053D0BC-E30E-4321-A00D-303316CEC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4168" y="3953444"/>
            <a:ext cx="1412689" cy="2848269"/>
          </a:xfrm>
          <a:prstGeom prst="rect">
            <a:avLst/>
          </a:prstGeom>
        </p:spPr>
      </p:pic>
      <p:sp>
        <p:nvSpPr>
          <p:cNvPr id="33" name="Rectangle 3 2 1 1">
            <a:extLst>
              <a:ext uri="{FF2B5EF4-FFF2-40B4-BE49-F238E27FC236}">
                <a16:creationId xmlns:a16="http://schemas.microsoft.com/office/drawing/2014/main" id="{9C38FA17-7115-4F34-9773-B36856E5E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369" y="5570569"/>
            <a:ext cx="205057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ct val="20000"/>
              </a:spcBef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  <a:sym typeface="Wingdings" panose="05000000000000000000" pitchFamily="2" charset="2"/>
              </a:rPr>
              <a:t>Truncation in the</a:t>
            </a:r>
          </a:p>
          <a:p>
            <a:pPr eaLnBrk="0" hangingPunct="0">
              <a:spcBef>
                <a:spcPct val="20000"/>
              </a:spcBef>
              <a:defRPr/>
            </a:pPr>
            <a:r>
              <a:rPr lang="en-US" sz="1400" b="1" kern="0" dirty="0">
                <a:solidFill>
                  <a:srgbClr val="901A1E"/>
                </a:solidFill>
                <a:latin typeface="+mn-lt"/>
                <a:sym typeface="Wingdings" panose="05000000000000000000" pitchFamily="2" charset="2"/>
              </a:rPr>
              <a:t> illumination mode:</a:t>
            </a:r>
          </a:p>
        </p:txBody>
      </p:sp>
    </p:spTree>
    <p:extLst>
      <p:ext uri="{BB962C8B-B14F-4D97-AF65-F5344CB8AC3E}">
        <p14:creationId xmlns:p14="http://schemas.microsoft.com/office/powerpoint/2010/main" val="6698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 animBg="1"/>
      <p:bldP spid="31" grpId="0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53834" y="251764"/>
            <a:ext cx="9217024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Similar to CP, </a:t>
            </a: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Tucker model can be fit to incomplete data using weighted optimization!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60E320-B7C3-4072-8D43-817959FD8C15}"/>
              </a:ext>
            </a:extLst>
          </p:cNvPr>
          <p:cNvGrpSpPr/>
          <p:nvPr/>
        </p:nvGrpSpPr>
        <p:grpSpPr>
          <a:xfrm>
            <a:off x="166152" y="1105387"/>
            <a:ext cx="3397736" cy="2161427"/>
            <a:chOff x="166152" y="1105387"/>
            <a:chExt cx="3397736" cy="216142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A9D3F1F-4870-4C22-99B4-52E0C9D69779}"/>
                </a:ext>
              </a:extLst>
            </p:cNvPr>
            <p:cNvGrpSpPr/>
            <p:nvPr/>
          </p:nvGrpSpPr>
          <p:grpSpPr>
            <a:xfrm>
              <a:off x="166152" y="1105387"/>
              <a:ext cx="3397736" cy="1603533"/>
              <a:chOff x="1447227" y="1793323"/>
              <a:chExt cx="5156228" cy="2543524"/>
            </a:xfrm>
          </p:grpSpPr>
          <p:grpSp>
            <p:nvGrpSpPr>
              <p:cNvPr id="4" name="Group 31">
                <a:extLst>
                  <a:ext uri="{FF2B5EF4-FFF2-40B4-BE49-F238E27FC236}">
                    <a16:creationId xmlns:a16="http://schemas.microsoft.com/office/drawing/2014/main" id="{1631AF7F-91E9-447E-BC40-E7AC689B09B7}"/>
                  </a:ext>
                </a:extLst>
              </p:cNvPr>
              <p:cNvGrpSpPr/>
              <p:nvPr/>
            </p:nvGrpSpPr>
            <p:grpSpPr>
              <a:xfrm>
                <a:off x="1447227" y="1793323"/>
                <a:ext cx="5156228" cy="2543524"/>
                <a:chOff x="4375844" y="803947"/>
                <a:chExt cx="3932400" cy="2034819"/>
              </a:xfrm>
            </p:grpSpPr>
            <p:sp>
              <p:nvSpPr>
                <p:cNvPr id="9" name="AutoShape 10 1">
                  <a:extLst>
                    <a:ext uri="{FF2B5EF4-FFF2-40B4-BE49-F238E27FC236}">
                      <a16:creationId xmlns:a16="http://schemas.microsoft.com/office/drawing/2014/main" id="{307EEB9F-646B-43B6-AC5D-7D535E7BA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4008" y="1576437"/>
                  <a:ext cx="852538" cy="1044912"/>
                </a:xfrm>
                <a:prstGeom prst="cube">
                  <a:avLst>
                    <a:gd name="adj" fmla="val 25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endParaRPr lang="en-US" sz="1800" b="0" baseline="0">
                    <a:solidFill>
                      <a:schemeClr val="tx1"/>
                    </a:solidFill>
                    <a:latin typeface="cmsy8" pitchFamily="34" charset="0"/>
                    <a:cs typeface="Arial" charset="0"/>
                  </a:endParaRPr>
                </a:p>
              </p:txBody>
            </p:sp>
            <p:pic>
              <p:nvPicPr>
                <p:cNvPr id="10" name="Picture 9" descr="txp_fig">
                  <a:extLst>
                    <a:ext uri="{FF2B5EF4-FFF2-40B4-BE49-F238E27FC236}">
                      <a16:creationId xmlns:a16="http://schemas.microsoft.com/office/drawing/2014/main" id="{3BA3F3D0-19F3-44AC-B9B3-903E6FEB9C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4884835" y="2080826"/>
                  <a:ext cx="238740" cy="243865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1" name="AutoShape 10 2 1">
                  <a:extLst>
                    <a:ext uri="{FF2B5EF4-FFF2-40B4-BE49-F238E27FC236}">
                      <a16:creationId xmlns:a16="http://schemas.microsoft.com/office/drawing/2014/main" id="{28FE8E53-F614-498E-BBEA-AA6692E52A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1449" y="1937790"/>
                  <a:ext cx="496855" cy="451691"/>
                </a:xfrm>
                <a:prstGeom prst="cube">
                  <a:avLst>
                    <a:gd name="adj" fmla="val 25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endParaRPr lang="en-US" sz="1800" b="0" baseline="0">
                    <a:solidFill>
                      <a:schemeClr val="tx1"/>
                    </a:solidFill>
                    <a:latin typeface="cmsy8" pitchFamily="34" charset="0"/>
                    <a:cs typeface="Arial" charset="0"/>
                  </a:endParaRPr>
                </a:p>
              </p:txBody>
            </p:sp>
            <p:pic>
              <p:nvPicPr>
                <p:cNvPr id="12" name="Picture 11" descr="txp_fig">
                  <a:extLst>
                    <a:ext uri="{FF2B5EF4-FFF2-40B4-BE49-F238E27FC236}">
                      <a16:creationId xmlns:a16="http://schemas.microsoft.com/office/drawing/2014/main" id="{76EBB419-BAEC-4831-80FA-61E8A4F4B5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5663006" y="1937790"/>
                  <a:ext cx="223140" cy="162609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3" name="Picture 12" descr="txp_fig">
                  <a:extLst>
                    <a:ext uri="{FF2B5EF4-FFF2-40B4-BE49-F238E27FC236}">
                      <a16:creationId xmlns:a16="http://schemas.microsoft.com/office/drawing/2014/main" id="{5152D127-8D98-47D9-9FCB-5F3ED98B619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6948264" y="2121426"/>
                  <a:ext cx="103632" cy="15544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4" name="Text Box 24 1 1">
                  <a:extLst>
                    <a:ext uri="{FF2B5EF4-FFF2-40B4-BE49-F238E27FC236}">
                      <a16:creationId xmlns:a16="http://schemas.microsoft.com/office/drawing/2014/main" id="{B44039FE-1E6A-4F8E-877C-64263BE5F69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47852" y="1465039"/>
                  <a:ext cx="484188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200" b="0" i="1" baseline="0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  <p:sp>
              <p:nvSpPr>
                <p:cNvPr id="15" name="Text Box 22 1 1">
                  <a:extLst>
                    <a:ext uri="{FF2B5EF4-FFF2-40B4-BE49-F238E27FC236}">
                      <a16:creationId xmlns:a16="http://schemas.microsoft.com/office/drawing/2014/main" id="{3F5F1A83-0389-43C3-8B9B-83522C0D1B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75844" y="2041103"/>
                  <a:ext cx="484188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200" b="0" i="1" baseline="0" dirty="0">
                      <a:solidFill>
                        <a:schemeClr val="tx1"/>
                      </a:solidFill>
                    </a:rPr>
                    <a:t>I</a:t>
                  </a:r>
                </a:p>
              </p:txBody>
            </p:sp>
            <p:sp>
              <p:nvSpPr>
                <p:cNvPr id="16" name="Text Box 60 1 1">
                  <a:extLst>
                    <a:ext uri="{FF2B5EF4-FFF2-40B4-BE49-F238E27FC236}">
                      <a16:creationId xmlns:a16="http://schemas.microsoft.com/office/drawing/2014/main" id="{54785AF7-43F2-499D-98CF-33F1910866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91778" y="2617167"/>
                  <a:ext cx="484187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200" b="0" i="1" baseline="0" dirty="0">
                      <a:solidFill>
                        <a:schemeClr val="tx1"/>
                      </a:solidFill>
                    </a:rPr>
                    <a:t>J</a:t>
                  </a:r>
                </a:p>
              </p:txBody>
            </p:sp>
            <p:grpSp>
              <p:nvGrpSpPr>
                <p:cNvPr id="17" name="Group 156">
                  <a:extLst>
                    <a:ext uri="{FF2B5EF4-FFF2-40B4-BE49-F238E27FC236}">
                      <a16:creationId xmlns:a16="http://schemas.microsoft.com/office/drawing/2014/main" id="{67513FEF-FB98-4F7B-A1DB-0C85C275CE8B}"/>
                    </a:ext>
                  </a:extLst>
                </p:cNvPr>
                <p:cNvGrpSpPr/>
                <p:nvPr/>
              </p:nvGrpSpPr>
              <p:grpSpPr>
                <a:xfrm>
                  <a:off x="5802257" y="1850481"/>
                  <a:ext cx="731381" cy="785689"/>
                  <a:chOff x="5730249" y="1850481"/>
                  <a:chExt cx="731381" cy="785689"/>
                </a:xfrm>
              </p:grpSpPr>
              <p:sp>
                <p:nvSpPr>
                  <p:cNvPr id="28" name="Rectangle 11 1 1">
                    <a:extLst>
                      <a:ext uri="{FF2B5EF4-FFF2-40B4-BE49-F238E27FC236}">
                        <a16:creationId xmlns:a16="http://schemas.microsoft.com/office/drawing/2014/main" id="{DA20F128-9659-48C0-93BF-9CE30CF27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75126" y="2088847"/>
                    <a:ext cx="486504" cy="547323"/>
                  </a:xfrm>
                  <a:prstGeom prst="rect">
                    <a:avLst/>
                  </a:prstGeom>
                  <a:solidFill>
                    <a:srgbClr val="666666"/>
                  </a:solidFill>
                  <a:ln w="19050" cap="sq" algn="ctr">
                    <a:solidFill>
                      <a:srgbClr val="000066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pic>
                <p:nvPicPr>
                  <p:cNvPr id="29" name="Picture 28" descr="txp_fig">
                    <a:extLst>
                      <a:ext uri="{FF2B5EF4-FFF2-40B4-BE49-F238E27FC236}">
                        <a16:creationId xmlns:a16="http://schemas.microsoft.com/office/drawing/2014/main" id="{CE0482C6-268B-41E3-B071-D83684BF6FDA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7"/>
                    </p:custDataLst>
                  </p:nvPr>
                </p:nvPicPr>
                <p:blipFill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lum bright="70000" contrast="-70000"/>
                  </a:blip>
                  <a:stretch>
                    <a:fillRect/>
                  </a:stretch>
                </p:blipFill>
                <p:spPr bwMode="auto">
                  <a:xfrm>
                    <a:off x="6131107" y="2265440"/>
                    <a:ext cx="166019" cy="155448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sp>
                <p:nvSpPr>
                  <p:cNvPr id="30" name="Text Box 22 2 1">
                    <a:extLst>
                      <a:ext uri="{FF2B5EF4-FFF2-40B4-BE49-F238E27FC236}">
                        <a16:creationId xmlns:a16="http://schemas.microsoft.com/office/drawing/2014/main" id="{ABBE9D7C-2C44-4203-94F3-322981B4386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090629" y="1850481"/>
                    <a:ext cx="223140" cy="221599"/>
                  </a:xfrm>
                  <a:prstGeom prst="rect">
                    <a:avLst/>
                  </a:prstGeom>
                  <a:noFill/>
                  <a:ln w="317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200" i="1" dirty="0"/>
                      <a:t>P</a:t>
                    </a:r>
                    <a:endParaRPr lang="en-US" sz="1200" b="0" i="1" baseline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Text Box 22 3 1">
                    <a:extLst>
                      <a:ext uri="{FF2B5EF4-FFF2-40B4-BE49-F238E27FC236}">
                        <a16:creationId xmlns:a16="http://schemas.microsoft.com/office/drawing/2014/main" id="{6A86251D-884D-490E-B377-8B97E65E290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730249" y="2231712"/>
                    <a:ext cx="296305" cy="221599"/>
                  </a:xfrm>
                  <a:prstGeom prst="rect">
                    <a:avLst/>
                  </a:prstGeom>
                  <a:noFill/>
                  <a:ln w="317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200" i="1" dirty="0"/>
                      <a:t>I</a:t>
                    </a:r>
                    <a:endParaRPr lang="en-US" sz="1200" b="0" i="1" baseline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" name="Group 155">
                  <a:extLst>
                    <a:ext uri="{FF2B5EF4-FFF2-40B4-BE49-F238E27FC236}">
                      <a16:creationId xmlns:a16="http://schemas.microsoft.com/office/drawing/2014/main" id="{BF94B32A-D99A-498F-B15D-E35DAE22E545}"/>
                    </a:ext>
                  </a:extLst>
                </p:cNvPr>
                <p:cNvGrpSpPr/>
                <p:nvPr/>
              </p:nvGrpSpPr>
              <p:grpSpPr>
                <a:xfrm>
                  <a:off x="6680100" y="803947"/>
                  <a:ext cx="686260" cy="839881"/>
                  <a:chOff x="6680100" y="803947"/>
                  <a:chExt cx="686260" cy="839881"/>
                </a:xfrm>
              </p:grpSpPr>
              <p:sp>
                <p:nvSpPr>
                  <p:cNvPr id="24" name="Rectangle 11 2 1">
                    <a:extLst>
                      <a:ext uri="{FF2B5EF4-FFF2-40B4-BE49-F238E27FC236}">
                        <a16:creationId xmlns:a16="http://schemas.microsoft.com/office/drawing/2014/main" id="{20226F58-4871-4388-9D89-210DF5394B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79856" y="1047854"/>
                    <a:ext cx="486504" cy="59597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sq" algn="ctr">
                    <a:solidFill>
                      <a:srgbClr val="9B994D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isometricRightUp"/>
                    <a:lightRig rig="threePt" dir="t"/>
                  </a:scene3d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pic>
                <p:nvPicPr>
                  <p:cNvPr id="25" name="Picture 24" descr="txp_fig">
                    <a:extLst>
                      <a:ext uri="{FF2B5EF4-FFF2-40B4-BE49-F238E27FC236}">
                        <a16:creationId xmlns:a16="http://schemas.microsoft.com/office/drawing/2014/main" id="{796687BB-1545-4117-8E64-DA08A0860E45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6"/>
                    </p:custDataLst>
                  </p:nvPr>
                </p:nvPicPr>
                <p:blipFill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7070278" y="1252444"/>
                    <a:ext cx="166018" cy="155448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sp>
                <p:nvSpPr>
                  <p:cNvPr id="26" name="Text Box 22 4 1">
                    <a:extLst>
                      <a:ext uri="{FF2B5EF4-FFF2-40B4-BE49-F238E27FC236}">
                        <a16:creationId xmlns:a16="http://schemas.microsoft.com/office/drawing/2014/main" id="{2DDF1C9C-F042-4255-B4CA-2CCC26FD5CB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51852" y="803947"/>
                    <a:ext cx="246437" cy="221598"/>
                  </a:xfrm>
                  <a:prstGeom prst="rect">
                    <a:avLst/>
                  </a:prstGeom>
                  <a:noFill/>
                  <a:ln w="317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200" i="1" dirty="0"/>
                      <a:t>R</a:t>
                    </a:r>
                    <a:endParaRPr lang="en-US" sz="1200" b="0" i="1" baseline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Text Box 22 5 1">
                    <a:extLst>
                      <a:ext uri="{FF2B5EF4-FFF2-40B4-BE49-F238E27FC236}">
                        <a16:creationId xmlns:a16="http://schemas.microsoft.com/office/drawing/2014/main" id="{E9944644-9639-4FC4-AB9D-0CF5349D911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680100" y="1263876"/>
                    <a:ext cx="484188" cy="221598"/>
                  </a:xfrm>
                  <a:prstGeom prst="rect">
                    <a:avLst/>
                  </a:prstGeom>
                  <a:noFill/>
                  <a:ln w="317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r>
                      <a:rPr lang="en-US" sz="1200" i="1" dirty="0"/>
                      <a:t>K</a:t>
                    </a:r>
                    <a:endParaRPr lang="en-US" sz="1200" b="0" i="1" baseline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" name="Group 154">
                  <a:extLst>
                    <a:ext uri="{FF2B5EF4-FFF2-40B4-BE49-F238E27FC236}">
                      <a16:creationId xmlns:a16="http://schemas.microsoft.com/office/drawing/2014/main" id="{5BB28B46-A025-4D32-A8C0-9407AEBC8C84}"/>
                    </a:ext>
                  </a:extLst>
                </p:cNvPr>
                <p:cNvGrpSpPr/>
                <p:nvPr/>
              </p:nvGrpSpPr>
              <p:grpSpPr>
                <a:xfrm>
                  <a:off x="7524328" y="1621878"/>
                  <a:ext cx="645872" cy="767603"/>
                  <a:chOff x="7410071" y="1621878"/>
                  <a:chExt cx="645872" cy="767603"/>
                </a:xfrm>
              </p:grpSpPr>
              <p:sp>
                <p:nvSpPr>
                  <p:cNvPr id="21" name="Rectangle 16 1 1">
                    <a:extLst>
                      <a:ext uri="{FF2B5EF4-FFF2-40B4-BE49-F238E27FC236}">
                        <a16:creationId xmlns:a16="http://schemas.microsoft.com/office/drawing/2014/main" id="{55D09D5C-7C7C-44DD-8802-F94F355811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7416726" y="1849832"/>
                    <a:ext cx="532994" cy="546304"/>
                  </a:xfrm>
                  <a:prstGeom prst="rect">
                    <a:avLst/>
                  </a:prstGeom>
                  <a:solidFill>
                    <a:srgbClr val="DAA600"/>
                  </a:solidFill>
                  <a:ln w="19050" cap="sq" algn="ctr">
                    <a:solidFill>
                      <a:srgbClr val="DAA600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pic>
                <p:nvPicPr>
                  <p:cNvPr id="22" name="Picture 21" descr="txp_fig">
                    <a:extLst>
                      <a:ext uri="{FF2B5EF4-FFF2-40B4-BE49-F238E27FC236}">
                        <a16:creationId xmlns:a16="http://schemas.microsoft.com/office/drawing/2014/main" id="{3DA5185D-19E0-4B84-B265-D8C23A1CDED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5"/>
                    </p:custDataLst>
                  </p:nvPr>
                </p:nvPicPr>
                <p:blipFill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7596336" y="2045304"/>
                    <a:ext cx="159560" cy="159560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sp>
                <p:nvSpPr>
                  <p:cNvPr id="23" name="Text Box 22 6 1">
                    <a:extLst>
                      <a:ext uri="{FF2B5EF4-FFF2-40B4-BE49-F238E27FC236}">
                        <a16:creationId xmlns:a16="http://schemas.microsoft.com/office/drawing/2014/main" id="{EE778CF1-FC77-4BE1-A00D-10BDD2E47FE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571755" y="1621878"/>
                    <a:ext cx="484188" cy="221599"/>
                  </a:xfrm>
                  <a:prstGeom prst="rect">
                    <a:avLst/>
                  </a:prstGeom>
                  <a:noFill/>
                  <a:ln w="317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r>
                      <a:rPr lang="en-US" sz="1200" i="1" dirty="0"/>
                      <a:t>Q</a:t>
                    </a:r>
                    <a:endParaRPr lang="en-US" sz="1200" b="0" i="1" baseline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" name="Text Box 22 7 1">
                  <a:extLst>
                    <a:ext uri="{FF2B5EF4-FFF2-40B4-BE49-F238E27FC236}">
                      <a16:creationId xmlns:a16="http://schemas.microsoft.com/office/drawing/2014/main" id="{CDB5F157-4A36-4C97-B661-F575FFFA86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076960" y="2006102"/>
                  <a:ext cx="231284" cy="2215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0" i="1" baseline="0" dirty="0">
                      <a:solidFill>
                        <a:schemeClr val="tx1"/>
                      </a:solidFill>
                    </a:rPr>
                    <a:t>J</a:t>
                  </a:r>
                </a:p>
              </p:txBody>
            </p:sp>
          </p:grpSp>
          <p:sp>
            <p:nvSpPr>
              <p:cNvPr id="5" name="Text Box 22 15 1">
                <a:extLst>
                  <a:ext uri="{FF2B5EF4-FFF2-40B4-BE49-F238E27FC236}">
                    <a16:creationId xmlns:a16="http://schemas.microsoft.com/office/drawing/2014/main" id="{210219B5-7DAF-4B65-891B-931C529CF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1950" y="3440033"/>
                <a:ext cx="292585" cy="277000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200" i="1" dirty="0"/>
                  <a:t>P</a:t>
                </a:r>
                <a:endParaRPr lang="en-US" sz="1200" b="0" i="1" baseline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 Box 22 16 1">
                <a:extLst>
                  <a:ext uri="{FF2B5EF4-FFF2-40B4-BE49-F238E27FC236}">
                    <a16:creationId xmlns:a16="http://schemas.microsoft.com/office/drawing/2014/main" id="{A81C0A23-FE3D-4217-9B88-A80AD1D3A1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2407" y="3782849"/>
                <a:ext cx="292585" cy="276999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200" b="0" i="1" baseline="0" dirty="0">
                    <a:solidFill>
                      <a:schemeClr val="tx1"/>
                    </a:solidFill>
                  </a:rPr>
                  <a:t>Q</a:t>
                </a:r>
              </a:p>
            </p:txBody>
          </p:sp>
          <p:sp>
            <p:nvSpPr>
              <p:cNvPr id="8" name="Text Box 22 17 1">
                <a:extLst>
                  <a:ext uri="{FF2B5EF4-FFF2-40B4-BE49-F238E27FC236}">
                    <a16:creationId xmlns:a16="http://schemas.microsoft.com/office/drawing/2014/main" id="{55631B01-84F9-4D5A-A7D8-710E7DC9A2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9992" y="2912258"/>
                <a:ext cx="323132" cy="277000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200" i="1" dirty="0"/>
                  <a:t>R</a:t>
                </a:r>
                <a:endParaRPr lang="en-US" sz="1200" b="0" i="1" baseline="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2" name="Picture 31" descr="TP_tmp">
              <a:extLst>
                <a:ext uri="{FF2B5EF4-FFF2-40B4-BE49-F238E27FC236}">
                  <a16:creationId xmlns:a16="http://schemas.microsoft.com/office/drawing/2014/main" id="{23E1882A-A8E7-44DF-988E-03D0A54ED77D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6" cstate="print"/>
            <a:stretch>
              <a:fillRect/>
            </a:stretch>
          </p:blipFill>
          <p:spPr bwMode="auto">
            <a:xfrm>
              <a:off x="1030293" y="3015306"/>
              <a:ext cx="1735880" cy="251508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4AF61830-222C-4C03-8107-637C64076F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6" y="3636025"/>
            <a:ext cx="3685185" cy="5402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0573AE-828F-467E-AE99-2E1EBB490F9E}"/>
              </a:ext>
            </a:extLst>
          </p:cNvPr>
          <p:cNvGrpSpPr/>
          <p:nvPr/>
        </p:nvGrpSpPr>
        <p:grpSpPr>
          <a:xfrm>
            <a:off x="4368437" y="1249403"/>
            <a:ext cx="4554236" cy="4366808"/>
            <a:chOff x="4368437" y="1249403"/>
            <a:chExt cx="4554236" cy="4366808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7256366-4DB6-4E99-84B0-FB4F6201328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083" y="5273008"/>
              <a:ext cx="2184948" cy="343203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5" name="Picture 34" descr="TP_tmp">
              <a:extLst>
                <a:ext uri="{FF2B5EF4-FFF2-40B4-BE49-F238E27FC236}">
                  <a16:creationId xmlns:a16="http://schemas.microsoft.com/office/drawing/2014/main" id="{54DAEDA0-F1E5-498B-ACCA-F2487086778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69550" y="4319782"/>
              <a:ext cx="2819400" cy="61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61BB5AE-385A-45F8-9115-70605E1DDD9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437" y="3595671"/>
              <a:ext cx="4554236" cy="540290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3ECD094-57F5-4746-AF43-09C6DA36E89C}"/>
                </a:ext>
              </a:extLst>
            </p:cNvPr>
            <p:cNvGrpSpPr/>
            <p:nvPr/>
          </p:nvGrpSpPr>
          <p:grpSpPr>
            <a:xfrm>
              <a:off x="5066727" y="1249403"/>
              <a:ext cx="3397736" cy="1603533"/>
              <a:chOff x="5066727" y="980728"/>
              <a:chExt cx="3397736" cy="1603533"/>
            </a:xfrm>
          </p:grpSpPr>
          <p:grpSp>
            <p:nvGrpSpPr>
              <p:cNvPr id="70" name="Group 168">
                <a:extLst>
                  <a:ext uri="{FF2B5EF4-FFF2-40B4-BE49-F238E27FC236}">
                    <a16:creationId xmlns:a16="http://schemas.microsoft.com/office/drawing/2014/main" id="{26268D3F-B52A-41FB-8AC7-0F9F3F955BE7}"/>
                  </a:ext>
                </a:extLst>
              </p:cNvPr>
              <p:cNvGrpSpPr/>
              <p:nvPr/>
            </p:nvGrpSpPr>
            <p:grpSpPr>
              <a:xfrm>
                <a:off x="5277978" y="1556792"/>
                <a:ext cx="806190" cy="859987"/>
                <a:chOff x="717878" y="5275639"/>
                <a:chExt cx="1045065" cy="1105689"/>
              </a:xfrm>
            </p:grpSpPr>
            <p:sp>
              <p:nvSpPr>
                <p:cNvPr id="71" name="Cube 70">
                  <a:extLst>
                    <a:ext uri="{FF2B5EF4-FFF2-40B4-BE49-F238E27FC236}">
                      <a16:creationId xmlns:a16="http://schemas.microsoft.com/office/drawing/2014/main" id="{9B6EAAC7-1BFD-4C65-978A-0C611954B7FE}"/>
                    </a:ext>
                  </a:extLst>
                </p:cNvPr>
                <p:cNvSpPr/>
                <p:nvPr/>
              </p:nvSpPr>
              <p:spPr bwMode="auto">
                <a:xfrm>
                  <a:off x="717878" y="5275639"/>
                  <a:ext cx="1045065" cy="1105689"/>
                </a:xfrm>
                <a:prstGeom prst="cube">
                  <a:avLst/>
                </a:prstGeom>
                <a:solidFill>
                  <a:srgbClr val="901A1E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2" name="Cube 71">
                  <a:extLst>
                    <a:ext uri="{FF2B5EF4-FFF2-40B4-BE49-F238E27FC236}">
                      <a16:creationId xmlns:a16="http://schemas.microsoft.com/office/drawing/2014/main" id="{97BC263C-9475-4F2E-8361-81ED35D97182}"/>
                    </a:ext>
                  </a:extLst>
                </p:cNvPr>
                <p:cNvSpPr/>
                <p:nvPr/>
              </p:nvSpPr>
              <p:spPr>
                <a:xfrm>
                  <a:off x="909157" y="5616692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Cube 72">
                  <a:extLst>
                    <a:ext uri="{FF2B5EF4-FFF2-40B4-BE49-F238E27FC236}">
                      <a16:creationId xmlns:a16="http://schemas.microsoft.com/office/drawing/2014/main" id="{40C9F17D-D54B-4540-9171-EEA124E43AEA}"/>
                    </a:ext>
                  </a:extLst>
                </p:cNvPr>
                <p:cNvSpPr/>
                <p:nvPr/>
              </p:nvSpPr>
              <p:spPr>
                <a:xfrm>
                  <a:off x="1187471" y="5401298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Cube 73">
                  <a:extLst>
                    <a:ext uri="{FF2B5EF4-FFF2-40B4-BE49-F238E27FC236}">
                      <a16:creationId xmlns:a16="http://schemas.microsoft.com/office/drawing/2014/main" id="{4884C745-4B2B-4846-9A3E-0D559A375068}"/>
                    </a:ext>
                  </a:extLst>
                </p:cNvPr>
                <p:cNvSpPr/>
                <p:nvPr/>
              </p:nvSpPr>
              <p:spPr>
                <a:xfrm>
                  <a:off x="1054305" y="590388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Cube 74">
                  <a:extLst>
                    <a:ext uri="{FF2B5EF4-FFF2-40B4-BE49-F238E27FC236}">
                      <a16:creationId xmlns:a16="http://schemas.microsoft.com/office/drawing/2014/main" id="{789C68F4-BD8F-4FAC-983F-BEFE37CBFF89}"/>
                    </a:ext>
                  </a:extLst>
                </p:cNvPr>
                <p:cNvSpPr/>
                <p:nvPr/>
              </p:nvSpPr>
              <p:spPr>
                <a:xfrm>
                  <a:off x="1229749" y="5688490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Cube 75">
                  <a:extLst>
                    <a:ext uri="{FF2B5EF4-FFF2-40B4-BE49-F238E27FC236}">
                      <a16:creationId xmlns:a16="http://schemas.microsoft.com/office/drawing/2014/main" id="{E0515B6A-17F6-4DB3-B67A-EACAC379C37F}"/>
                    </a:ext>
                  </a:extLst>
                </p:cNvPr>
                <p:cNvSpPr/>
                <p:nvPr/>
              </p:nvSpPr>
              <p:spPr>
                <a:xfrm>
                  <a:off x="1302323" y="6119278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Cube 76">
                  <a:extLst>
                    <a:ext uri="{FF2B5EF4-FFF2-40B4-BE49-F238E27FC236}">
                      <a16:creationId xmlns:a16="http://schemas.microsoft.com/office/drawing/2014/main" id="{54B39BDF-9F41-4AD9-91E4-E03670714827}"/>
                    </a:ext>
                  </a:extLst>
                </p:cNvPr>
                <p:cNvSpPr/>
                <p:nvPr/>
              </p:nvSpPr>
              <p:spPr>
                <a:xfrm>
                  <a:off x="1489749" y="590388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Cube 77">
                  <a:extLst>
                    <a:ext uri="{FF2B5EF4-FFF2-40B4-BE49-F238E27FC236}">
                      <a16:creationId xmlns:a16="http://schemas.microsoft.com/office/drawing/2014/main" id="{7F47D7AE-CF20-4A7B-BB63-7F0790F06C25}"/>
                    </a:ext>
                  </a:extLst>
                </p:cNvPr>
                <p:cNvSpPr/>
                <p:nvPr/>
              </p:nvSpPr>
              <p:spPr>
                <a:xfrm>
                  <a:off x="1489749" y="554489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Cube 78">
                  <a:extLst>
                    <a:ext uri="{FF2B5EF4-FFF2-40B4-BE49-F238E27FC236}">
                      <a16:creationId xmlns:a16="http://schemas.microsoft.com/office/drawing/2014/main" id="{33C72E1C-A438-449B-BA4E-89A31FAA560E}"/>
                    </a:ext>
                  </a:extLst>
                </p:cNvPr>
                <p:cNvSpPr/>
                <p:nvPr/>
              </p:nvSpPr>
              <p:spPr>
                <a:xfrm>
                  <a:off x="836583" y="6119278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Cube 79">
                  <a:extLst>
                    <a:ext uri="{FF2B5EF4-FFF2-40B4-BE49-F238E27FC236}">
                      <a16:creationId xmlns:a16="http://schemas.microsoft.com/office/drawing/2014/main" id="{C6927C4A-BCEE-458D-B37E-65B9149D153C}"/>
                    </a:ext>
                  </a:extLst>
                </p:cNvPr>
                <p:cNvSpPr/>
                <p:nvPr/>
              </p:nvSpPr>
              <p:spPr>
                <a:xfrm>
                  <a:off x="1012027" y="5329500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Cube 80">
                  <a:extLst>
                    <a:ext uri="{FF2B5EF4-FFF2-40B4-BE49-F238E27FC236}">
                      <a16:creationId xmlns:a16="http://schemas.microsoft.com/office/drawing/2014/main" id="{2F020CE6-78C9-4F27-8C5F-8A21EA90473E}"/>
                    </a:ext>
                  </a:extLst>
                </p:cNvPr>
                <p:cNvSpPr/>
                <p:nvPr/>
              </p:nvSpPr>
              <p:spPr>
                <a:xfrm>
                  <a:off x="1054305" y="6191076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Cube 81">
                  <a:extLst>
                    <a:ext uri="{FF2B5EF4-FFF2-40B4-BE49-F238E27FC236}">
                      <a16:creationId xmlns:a16="http://schemas.microsoft.com/office/drawing/2014/main" id="{6EBF778C-7E99-45C0-BDD1-995CC9E02275}"/>
                    </a:ext>
                  </a:extLst>
                </p:cNvPr>
                <p:cNvSpPr/>
                <p:nvPr/>
              </p:nvSpPr>
              <p:spPr>
                <a:xfrm>
                  <a:off x="1302323" y="590388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Cube 82">
                  <a:extLst>
                    <a:ext uri="{FF2B5EF4-FFF2-40B4-BE49-F238E27FC236}">
                      <a16:creationId xmlns:a16="http://schemas.microsoft.com/office/drawing/2014/main" id="{6A96EB82-91AF-436E-99BB-BFBD600B6471}"/>
                    </a:ext>
                  </a:extLst>
                </p:cNvPr>
                <p:cNvSpPr/>
                <p:nvPr/>
              </p:nvSpPr>
              <p:spPr>
                <a:xfrm>
                  <a:off x="794305" y="5832086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Cube 83">
                  <a:extLst>
                    <a:ext uri="{FF2B5EF4-FFF2-40B4-BE49-F238E27FC236}">
                      <a16:creationId xmlns:a16="http://schemas.microsoft.com/office/drawing/2014/main" id="{77C18376-535C-4A11-9DD0-531E4D564144}"/>
                    </a:ext>
                  </a:extLst>
                </p:cNvPr>
                <p:cNvSpPr/>
                <p:nvPr/>
              </p:nvSpPr>
              <p:spPr>
                <a:xfrm>
                  <a:off x="1374897" y="5329500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37CF80E-FF39-4148-BA12-45554D4C2C08}"/>
                  </a:ext>
                </a:extLst>
              </p:cNvPr>
              <p:cNvGrpSpPr/>
              <p:nvPr/>
            </p:nvGrpSpPr>
            <p:grpSpPr>
              <a:xfrm>
                <a:off x="5066727" y="980728"/>
                <a:ext cx="3397736" cy="1603533"/>
                <a:chOff x="1447227" y="1793323"/>
                <a:chExt cx="5156228" cy="2543524"/>
              </a:xfrm>
            </p:grpSpPr>
            <p:grpSp>
              <p:nvGrpSpPr>
                <p:cNvPr id="43" name="Group 31">
                  <a:extLst>
                    <a:ext uri="{FF2B5EF4-FFF2-40B4-BE49-F238E27FC236}">
                      <a16:creationId xmlns:a16="http://schemas.microsoft.com/office/drawing/2014/main" id="{B66679EE-704B-4623-AD68-44885114BD2C}"/>
                    </a:ext>
                  </a:extLst>
                </p:cNvPr>
                <p:cNvGrpSpPr/>
                <p:nvPr/>
              </p:nvGrpSpPr>
              <p:grpSpPr>
                <a:xfrm>
                  <a:off x="1447227" y="1793323"/>
                  <a:ext cx="5156228" cy="2543524"/>
                  <a:chOff x="4375844" y="803947"/>
                  <a:chExt cx="3932400" cy="2034819"/>
                </a:xfrm>
              </p:grpSpPr>
              <p:pic>
                <p:nvPicPr>
                  <p:cNvPr id="48" name="Picture 47" descr="txp_fig">
                    <a:extLst>
                      <a:ext uri="{FF2B5EF4-FFF2-40B4-BE49-F238E27FC236}">
                        <a16:creationId xmlns:a16="http://schemas.microsoft.com/office/drawing/2014/main" id="{9272933C-7F02-460A-B541-27AFE4D33F2D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4884835" y="1169448"/>
                    <a:ext cx="238740" cy="243865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sp>
                <p:nvSpPr>
                  <p:cNvPr id="49" name="AutoShape 10 2 2">
                    <a:extLst>
                      <a:ext uri="{FF2B5EF4-FFF2-40B4-BE49-F238E27FC236}">
                        <a16:creationId xmlns:a16="http://schemas.microsoft.com/office/drawing/2014/main" id="{A4964D46-9617-4E3F-8D8A-878EC3165F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11449" y="1937790"/>
                    <a:ext cx="496855" cy="451691"/>
                  </a:xfrm>
                  <a:prstGeom prst="cube">
                    <a:avLst>
                      <a:gd name="adj" fmla="val 25000"/>
                    </a:avLst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none" anchor="ctr"/>
                  <a:lstStyle/>
                  <a:p>
                    <a:endParaRPr lang="en-US" sz="1800" b="0" baseline="0">
                      <a:solidFill>
                        <a:schemeClr val="tx1"/>
                      </a:solidFill>
                      <a:latin typeface="cmsy8" pitchFamily="34" charset="0"/>
                      <a:cs typeface="Arial" charset="0"/>
                    </a:endParaRPr>
                  </a:p>
                </p:txBody>
              </p:sp>
              <p:pic>
                <p:nvPicPr>
                  <p:cNvPr id="50" name="Picture 49" descr="txp_fig">
                    <a:extLst>
                      <a:ext uri="{FF2B5EF4-FFF2-40B4-BE49-F238E27FC236}">
                        <a16:creationId xmlns:a16="http://schemas.microsoft.com/office/drawing/2014/main" id="{4895816C-5F66-423B-B7D8-3555B26960FD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2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5663006" y="1937790"/>
                    <a:ext cx="223140" cy="162609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pic>
                <p:nvPicPr>
                  <p:cNvPr id="51" name="Picture 50" descr="txp_fig">
                    <a:extLst>
                      <a:ext uri="{FF2B5EF4-FFF2-40B4-BE49-F238E27FC236}">
                        <a16:creationId xmlns:a16="http://schemas.microsoft.com/office/drawing/2014/main" id="{5056696F-7099-472A-BFAE-AC92BBB23E8F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6948264" y="2121426"/>
                    <a:ext cx="103632" cy="155448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  <p:sp>
                <p:nvSpPr>
                  <p:cNvPr id="52" name="Text Box 24 1 2">
                    <a:extLst>
                      <a:ext uri="{FF2B5EF4-FFF2-40B4-BE49-F238E27FC236}">
                        <a16:creationId xmlns:a16="http://schemas.microsoft.com/office/drawing/2014/main" id="{A7618CC7-A18B-46AB-BBBD-BA555000489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47852" y="1465039"/>
                    <a:ext cx="484188" cy="221599"/>
                  </a:xfrm>
                  <a:prstGeom prst="rect">
                    <a:avLst/>
                  </a:prstGeom>
                  <a:noFill/>
                  <a:ln w="317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r>
                      <a:rPr lang="en-US" sz="1200" b="0" i="1" baseline="0" dirty="0">
                        <a:solidFill>
                          <a:schemeClr val="tx1"/>
                        </a:solidFill>
                      </a:rPr>
                      <a:t>K</a:t>
                    </a:r>
                  </a:p>
                </p:txBody>
              </p:sp>
              <p:sp>
                <p:nvSpPr>
                  <p:cNvPr id="53" name="Text Box 22 1 2">
                    <a:extLst>
                      <a:ext uri="{FF2B5EF4-FFF2-40B4-BE49-F238E27FC236}">
                        <a16:creationId xmlns:a16="http://schemas.microsoft.com/office/drawing/2014/main" id="{6DF822F4-469B-4EFF-A933-0F3BA4924C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5844" y="2041103"/>
                    <a:ext cx="484188" cy="221599"/>
                  </a:xfrm>
                  <a:prstGeom prst="rect">
                    <a:avLst/>
                  </a:prstGeom>
                  <a:noFill/>
                  <a:ln w="317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r>
                      <a:rPr lang="en-US" sz="1200" b="0" i="1" baseline="0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54" name="Text Box 60 1 2">
                    <a:extLst>
                      <a:ext uri="{FF2B5EF4-FFF2-40B4-BE49-F238E27FC236}">
                        <a16:creationId xmlns:a16="http://schemas.microsoft.com/office/drawing/2014/main" id="{B642C71C-51DE-4F90-AD31-0087E7CC7C9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91778" y="2617167"/>
                    <a:ext cx="484187" cy="221599"/>
                  </a:xfrm>
                  <a:prstGeom prst="rect">
                    <a:avLst/>
                  </a:prstGeom>
                  <a:noFill/>
                  <a:ln w="317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r>
                      <a:rPr lang="en-US" sz="1200" b="0" i="1" baseline="0" dirty="0">
                        <a:solidFill>
                          <a:schemeClr val="tx1"/>
                        </a:solidFill>
                      </a:rPr>
                      <a:t>J</a:t>
                    </a:r>
                  </a:p>
                </p:txBody>
              </p:sp>
              <p:grpSp>
                <p:nvGrpSpPr>
                  <p:cNvPr id="55" name="Group 156">
                    <a:extLst>
                      <a:ext uri="{FF2B5EF4-FFF2-40B4-BE49-F238E27FC236}">
                        <a16:creationId xmlns:a16="http://schemas.microsoft.com/office/drawing/2014/main" id="{5711EAB4-DD56-40E9-8D94-501CFA84A04E}"/>
                      </a:ext>
                    </a:extLst>
                  </p:cNvPr>
                  <p:cNvGrpSpPr/>
                  <p:nvPr/>
                </p:nvGrpSpPr>
                <p:grpSpPr>
                  <a:xfrm>
                    <a:off x="5802257" y="1850481"/>
                    <a:ext cx="731381" cy="785689"/>
                    <a:chOff x="5730249" y="1850481"/>
                    <a:chExt cx="731381" cy="785689"/>
                  </a:xfrm>
                </p:grpSpPr>
                <p:sp>
                  <p:nvSpPr>
                    <p:cNvPr id="66" name="Rectangle 11 1 2">
                      <a:extLst>
                        <a:ext uri="{FF2B5EF4-FFF2-40B4-BE49-F238E27FC236}">
                          <a16:creationId xmlns:a16="http://schemas.microsoft.com/office/drawing/2014/main" id="{C881CFCD-245D-4212-B76E-F2E524A1550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75126" y="2088847"/>
                      <a:ext cx="486504" cy="547323"/>
                    </a:xfrm>
                    <a:prstGeom prst="rect">
                      <a:avLst/>
                    </a:prstGeom>
                    <a:solidFill>
                      <a:srgbClr val="666666"/>
                    </a:solidFill>
                    <a:ln w="19050" cap="sq" algn="ctr">
                      <a:solidFill>
                        <a:srgbClr val="000066"/>
                      </a:solidFill>
                      <a:miter lim="800000"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anchor="ctr">
                      <a:spAutoFit/>
                    </a:bodyPr>
                    <a:lstStyle/>
                    <a:p>
                      <a:pPr>
                        <a:defRPr/>
                      </a:pP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pic>
                  <p:nvPicPr>
                    <p:cNvPr id="67" name="Picture 66" descr="txp_fig">
                      <a:extLst>
                        <a:ext uri="{FF2B5EF4-FFF2-40B4-BE49-F238E27FC236}">
                          <a16:creationId xmlns:a16="http://schemas.microsoft.com/office/drawing/2014/main" id="{4CF2BC65-8870-4157-BF8F-14C94D9B07C2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0"/>
                      </p:custDataLst>
                    </p:nvPr>
                  </p:nvPicPr>
                  <p:blipFill>
                    <a:blip r:embed="rId23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lum bright="70000" contrast="-70000"/>
                    </a:blip>
                    <a:stretch>
                      <a:fillRect/>
                    </a:stretch>
                  </p:blipFill>
                  <p:spPr bwMode="auto">
                    <a:xfrm>
                      <a:off x="6131107" y="2265440"/>
                      <a:ext cx="166019" cy="155448"/>
                    </a:xfrm>
                    <a:prstGeom prst="rect">
                      <a:avLst/>
                    </a:prstGeom>
                    <a:noFill/>
                    <a:ln/>
                    <a:effectLst/>
                  </p:spPr>
                </p:pic>
                <p:sp>
                  <p:nvSpPr>
                    <p:cNvPr id="68" name="Text Box 22 2 2">
                      <a:extLst>
                        <a:ext uri="{FF2B5EF4-FFF2-40B4-BE49-F238E27FC236}">
                          <a16:creationId xmlns:a16="http://schemas.microsoft.com/office/drawing/2014/main" id="{A57CC915-3B2C-49D2-A22B-24C1682E043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090629" y="1850481"/>
                      <a:ext cx="223140" cy="221599"/>
                    </a:xfrm>
                    <a:prstGeom prst="rect">
                      <a:avLst/>
                    </a:prstGeom>
                    <a:noFill/>
                    <a:ln w="31750" algn="ctr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200" i="1" dirty="0"/>
                        <a:t>P</a:t>
                      </a:r>
                      <a:endParaRPr lang="en-US" sz="1200" b="0" i="1" baseline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9" name="Text Box 22 3 2">
                      <a:extLst>
                        <a:ext uri="{FF2B5EF4-FFF2-40B4-BE49-F238E27FC236}">
                          <a16:creationId xmlns:a16="http://schemas.microsoft.com/office/drawing/2014/main" id="{48846D66-4BC9-4A93-9C45-D0B3D0417E6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730249" y="2231712"/>
                      <a:ext cx="296305" cy="221599"/>
                    </a:xfrm>
                    <a:prstGeom prst="rect">
                      <a:avLst/>
                    </a:prstGeom>
                    <a:noFill/>
                    <a:ln w="31750" algn="ctr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200" i="1" dirty="0"/>
                        <a:t>I</a:t>
                      </a:r>
                      <a:endParaRPr lang="en-US" sz="1200" b="0" i="1" baseline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56" name="Group 155">
                    <a:extLst>
                      <a:ext uri="{FF2B5EF4-FFF2-40B4-BE49-F238E27FC236}">
                        <a16:creationId xmlns:a16="http://schemas.microsoft.com/office/drawing/2014/main" id="{19EB2FF6-C03D-45C6-B06F-B49C3DFA10EB}"/>
                      </a:ext>
                    </a:extLst>
                  </p:cNvPr>
                  <p:cNvGrpSpPr/>
                  <p:nvPr/>
                </p:nvGrpSpPr>
                <p:grpSpPr>
                  <a:xfrm>
                    <a:off x="6680100" y="803947"/>
                    <a:ext cx="686260" cy="839881"/>
                    <a:chOff x="6680100" y="803947"/>
                    <a:chExt cx="686260" cy="839881"/>
                  </a:xfrm>
                </p:grpSpPr>
                <p:sp>
                  <p:nvSpPr>
                    <p:cNvPr id="62" name="Rectangle 11 2 2">
                      <a:extLst>
                        <a:ext uri="{FF2B5EF4-FFF2-40B4-BE49-F238E27FC236}">
                          <a16:creationId xmlns:a16="http://schemas.microsoft.com/office/drawing/2014/main" id="{5842886F-983E-4CC8-9146-C87321D9018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79856" y="1047854"/>
                      <a:ext cx="486504" cy="595974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19050" cap="sq" algn="ctr">
                      <a:solidFill>
                        <a:srgbClr val="9B994D"/>
                      </a:solidFill>
                      <a:miter lim="800000"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scene3d>
                      <a:camera prst="isometricRightUp"/>
                      <a:lightRig rig="threePt" dir="t"/>
                    </a:scene3d>
                  </p:spPr>
                  <p:txBody>
                    <a:bodyPr anchor="ctr">
                      <a:spAutoFit/>
                    </a:bodyPr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  <p:pic>
                  <p:nvPicPr>
                    <p:cNvPr id="63" name="Picture 62" descr="txp_fig">
                      <a:extLst>
                        <a:ext uri="{FF2B5EF4-FFF2-40B4-BE49-F238E27FC236}">
                          <a16:creationId xmlns:a16="http://schemas.microsoft.com/office/drawing/2014/main" id="{66E2E536-AABD-44FA-A8F9-6C123EFF49F8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9"/>
                      </p:custDataLst>
                    </p:nvPr>
                  </p:nvPicPr>
                  <p:blipFill>
                    <a:blip r:embed="rId24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 bwMode="auto">
                    <a:xfrm>
                      <a:off x="7070278" y="1252444"/>
                      <a:ext cx="166018" cy="155448"/>
                    </a:xfrm>
                    <a:prstGeom prst="rect">
                      <a:avLst/>
                    </a:prstGeom>
                    <a:noFill/>
                    <a:ln/>
                    <a:effectLst/>
                  </p:spPr>
                </p:pic>
                <p:sp>
                  <p:nvSpPr>
                    <p:cNvPr id="64" name="Text Box 22 4 2">
                      <a:extLst>
                        <a:ext uri="{FF2B5EF4-FFF2-40B4-BE49-F238E27FC236}">
                          <a16:creationId xmlns:a16="http://schemas.microsoft.com/office/drawing/2014/main" id="{5C62F288-A810-4E1B-8463-025BAA939E4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951852" y="803947"/>
                      <a:ext cx="246437" cy="221598"/>
                    </a:xfrm>
                    <a:prstGeom prst="rect">
                      <a:avLst/>
                    </a:prstGeom>
                    <a:noFill/>
                    <a:ln w="31750" algn="ctr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200" i="1" dirty="0"/>
                        <a:t>R</a:t>
                      </a:r>
                      <a:endParaRPr lang="en-US" sz="1200" b="0" i="1" baseline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" name="Text Box 22 5 2">
                      <a:extLst>
                        <a:ext uri="{FF2B5EF4-FFF2-40B4-BE49-F238E27FC236}">
                          <a16:creationId xmlns:a16="http://schemas.microsoft.com/office/drawing/2014/main" id="{ABC5761D-0492-4564-BD66-25EE00BE06D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680100" y="1263876"/>
                      <a:ext cx="484188" cy="221598"/>
                    </a:xfrm>
                    <a:prstGeom prst="rect">
                      <a:avLst/>
                    </a:prstGeom>
                    <a:noFill/>
                    <a:ln w="31750" algn="ctr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>
                      <a:spAutoFit/>
                    </a:bodyPr>
                    <a:lstStyle/>
                    <a:p>
                      <a:r>
                        <a:rPr lang="en-US" sz="1200" i="1" dirty="0"/>
                        <a:t>K</a:t>
                      </a:r>
                      <a:endParaRPr lang="en-US" sz="1200" b="0" i="1" baseline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57" name="Group 154">
                    <a:extLst>
                      <a:ext uri="{FF2B5EF4-FFF2-40B4-BE49-F238E27FC236}">
                        <a16:creationId xmlns:a16="http://schemas.microsoft.com/office/drawing/2014/main" id="{9FC325EC-AF60-43F6-B8DD-C0A51AE7F824}"/>
                      </a:ext>
                    </a:extLst>
                  </p:cNvPr>
                  <p:cNvGrpSpPr/>
                  <p:nvPr/>
                </p:nvGrpSpPr>
                <p:grpSpPr>
                  <a:xfrm>
                    <a:off x="7524328" y="1621878"/>
                    <a:ext cx="645872" cy="767603"/>
                    <a:chOff x="7410071" y="1621878"/>
                    <a:chExt cx="645872" cy="767603"/>
                  </a:xfrm>
                </p:grpSpPr>
                <p:sp>
                  <p:nvSpPr>
                    <p:cNvPr id="59" name="Rectangle 16 1 2">
                      <a:extLst>
                        <a:ext uri="{FF2B5EF4-FFF2-40B4-BE49-F238E27FC236}">
                          <a16:creationId xmlns:a16="http://schemas.microsoft.com/office/drawing/2014/main" id="{EA911D8E-191E-4865-9C60-C39F41496C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7416726" y="1849832"/>
                      <a:ext cx="532994" cy="546304"/>
                    </a:xfrm>
                    <a:prstGeom prst="rect">
                      <a:avLst/>
                    </a:prstGeom>
                    <a:solidFill>
                      <a:srgbClr val="DAA600"/>
                    </a:solidFill>
                    <a:ln w="19050" cap="sq" algn="ctr">
                      <a:solidFill>
                        <a:srgbClr val="DAA600"/>
                      </a:solidFill>
                      <a:miter lim="800000"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anchor="ctr">
                      <a:spAutoFit/>
                    </a:bodyPr>
                    <a:lstStyle/>
                    <a:p>
                      <a:pPr>
                        <a:defRPr/>
                      </a:pPr>
                      <a:endParaRPr lang="en-US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pic>
                  <p:nvPicPr>
                    <p:cNvPr id="60" name="Picture 59" descr="txp_fig">
                      <a:extLst>
                        <a:ext uri="{FF2B5EF4-FFF2-40B4-BE49-F238E27FC236}">
                          <a16:creationId xmlns:a16="http://schemas.microsoft.com/office/drawing/2014/main" id="{CF4B7916-A3B4-43FE-8CCE-2F80476DD34A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8"/>
                      </p:custDataLst>
                    </p:nvPr>
                  </p:nvPicPr>
                  <p:blipFill>
                    <a:blip r:embed="rId25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 bwMode="auto">
                    <a:xfrm>
                      <a:off x="7596336" y="2045304"/>
                      <a:ext cx="159560" cy="159560"/>
                    </a:xfrm>
                    <a:prstGeom prst="rect">
                      <a:avLst/>
                    </a:prstGeom>
                    <a:noFill/>
                    <a:ln/>
                    <a:effectLst/>
                  </p:spPr>
                </p:pic>
                <p:sp>
                  <p:nvSpPr>
                    <p:cNvPr id="61" name="Text Box 22 6 2">
                      <a:extLst>
                        <a:ext uri="{FF2B5EF4-FFF2-40B4-BE49-F238E27FC236}">
                          <a16:creationId xmlns:a16="http://schemas.microsoft.com/office/drawing/2014/main" id="{87C4FBE4-C048-46B9-B993-EF069D26D54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571755" y="1621878"/>
                      <a:ext cx="484188" cy="221599"/>
                    </a:xfrm>
                    <a:prstGeom prst="rect">
                      <a:avLst/>
                    </a:prstGeom>
                    <a:noFill/>
                    <a:ln w="31750" algn="ctr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>
                      <a:spAutoFit/>
                    </a:bodyPr>
                    <a:lstStyle/>
                    <a:p>
                      <a:r>
                        <a:rPr lang="en-US" sz="1200" i="1" dirty="0"/>
                        <a:t>Q</a:t>
                      </a:r>
                      <a:endParaRPr lang="en-US" sz="1200" b="0" i="1" baseline="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58" name="Text Box 22 7 2">
                    <a:extLst>
                      <a:ext uri="{FF2B5EF4-FFF2-40B4-BE49-F238E27FC236}">
                        <a16:creationId xmlns:a16="http://schemas.microsoft.com/office/drawing/2014/main" id="{EBEC8777-BBF9-4F26-9577-02C2E2FBF8B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076960" y="2006102"/>
                    <a:ext cx="231284" cy="221599"/>
                  </a:xfrm>
                  <a:prstGeom prst="rect">
                    <a:avLst/>
                  </a:prstGeom>
                  <a:noFill/>
                  <a:ln w="317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200" b="0" i="1" baseline="0" dirty="0">
                        <a:solidFill>
                          <a:schemeClr val="tx1"/>
                        </a:solidFill>
                      </a:rPr>
                      <a:t>J</a:t>
                    </a:r>
                  </a:p>
                </p:txBody>
              </p:sp>
            </p:grpSp>
            <p:sp>
              <p:nvSpPr>
                <p:cNvPr id="44" name="Text Box 22 15 2">
                  <a:extLst>
                    <a:ext uri="{FF2B5EF4-FFF2-40B4-BE49-F238E27FC236}">
                      <a16:creationId xmlns:a16="http://schemas.microsoft.com/office/drawing/2014/main" id="{938B5D99-FB66-4CD6-BD4E-8E670670B8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01950" y="3440033"/>
                  <a:ext cx="292585" cy="277000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i="1" dirty="0"/>
                    <a:t>P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Text Box 22 16 2">
                  <a:extLst>
                    <a:ext uri="{FF2B5EF4-FFF2-40B4-BE49-F238E27FC236}">
                      <a16:creationId xmlns:a16="http://schemas.microsoft.com/office/drawing/2014/main" id="{48C94089-1373-454A-B4D7-FC2915BCE8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82407" y="3782849"/>
                  <a:ext cx="292585" cy="276999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b="0" i="1" baseline="0" dirty="0">
                      <a:solidFill>
                        <a:schemeClr val="tx1"/>
                      </a:solidFill>
                    </a:rPr>
                    <a:t>Q</a:t>
                  </a:r>
                </a:p>
              </p:txBody>
            </p:sp>
            <p:sp>
              <p:nvSpPr>
                <p:cNvPr id="46" name="Text Box 22 17 2">
                  <a:extLst>
                    <a:ext uri="{FF2B5EF4-FFF2-40B4-BE49-F238E27FC236}">
                      <a16:creationId xmlns:a16="http://schemas.microsoft.com/office/drawing/2014/main" id="{1E1A1C60-E911-4603-9D0D-D30062FE80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99992" y="2912258"/>
                  <a:ext cx="323132" cy="277000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i="1" dirty="0"/>
                    <a:t>R</a:t>
                  </a:r>
                  <a:endParaRPr lang="en-US" sz="12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605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35496" y="25152"/>
            <a:ext cx="9108504" cy="45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There</a:t>
            </a:r>
            <a:r>
              <a:rPr kumimoji="0" lang="en-US" sz="1700" b="1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are other tensor factorization models 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4F58F9F-B1EE-455A-9666-19D214D13EE9}"/>
              </a:ext>
            </a:extLst>
          </p:cNvPr>
          <p:cNvGrpSpPr/>
          <p:nvPr/>
        </p:nvGrpSpPr>
        <p:grpSpPr>
          <a:xfrm>
            <a:off x="101332" y="1068105"/>
            <a:ext cx="5169027" cy="2608306"/>
            <a:chOff x="4572000" y="950701"/>
            <a:chExt cx="5169027" cy="2608306"/>
          </a:xfrm>
        </p:grpSpPr>
        <p:sp>
          <p:nvSpPr>
            <p:cNvPr id="87" name="Rectangle 16 2 1">
              <a:extLst>
                <a:ext uri="{FF2B5EF4-FFF2-40B4-BE49-F238E27FC236}">
                  <a16:creationId xmlns:a16="http://schemas.microsoft.com/office/drawing/2014/main" id="{88ECF242-5578-4F4C-B769-1E5E16CDAD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683087" y="1755780"/>
              <a:ext cx="400268" cy="434341"/>
            </a:xfrm>
            <a:prstGeom prst="rect">
              <a:avLst/>
            </a:prstGeom>
            <a:solidFill>
              <a:srgbClr val="DAA600"/>
            </a:solidFill>
            <a:ln w="19050" cap="sq" algn="ctr">
              <a:solidFill>
                <a:srgbClr val="DAA6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6" name="Rectangle 16 2 2">
              <a:extLst>
                <a:ext uri="{FF2B5EF4-FFF2-40B4-BE49-F238E27FC236}">
                  <a16:creationId xmlns:a16="http://schemas.microsoft.com/office/drawing/2014/main" id="{40741630-7E54-4A86-A13B-01787D8EC6B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395055" y="1899796"/>
              <a:ext cx="400268" cy="434341"/>
            </a:xfrm>
            <a:prstGeom prst="rect">
              <a:avLst/>
            </a:prstGeom>
            <a:solidFill>
              <a:srgbClr val="DAA600"/>
            </a:solidFill>
            <a:ln w="19050" cap="sq" algn="ctr">
              <a:solidFill>
                <a:srgbClr val="DAA6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Rectangle 7 1 2 1">
              <a:extLst>
                <a:ext uri="{FF2B5EF4-FFF2-40B4-BE49-F238E27FC236}">
                  <a16:creationId xmlns:a16="http://schemas.microsoft.com/office/drawing/2014/main" id="{277F6F82-87F0-4E89-869A-762B9CEF1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040" y="950701"/>
              <a:ext cx="1461123" cy="276999"/>
            </a:xfrm>
            <a:prstGeom prst="rect">
              <a:avLst/>
            </a:prstGeom>
            <a:solidFill>
              <a:srgbClr val="901A1E"/>
            </a:solidFill>
            <a:ln w="31750" algn="ctr">
              <a:solidFill>
                <a:srgbClr val="666666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PARAFAC2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86E6535-33B6-4061-A9EB-724C16D4601F}"/>
                </a:ext>
              </a:extLst>
            </p:cNvPr>
            <p:cNvGrpSpPr/>
            <p:nvPr/>
          </p:nvGrpSpPr>
          <p:grpSpPr>
            <a:xfrm>
              <a:off x="4617404" y="1663688"/>
              <a:ext cx="2937554" cy="912540"/>
              <a:chOff x="4617404" y="1663688"/>
              <a:chExt cx="2937554" cy="912540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143856E-1887-497C-BF1E-A4080A82DB40}"/>
                  </a:ext>
                </a:extLst>
              </p:cNvPr>
              <p:cNvGrpSpPr/>
              <p:nvPr>
                <p:custDataLst>
                  <p:tags r:id="rId17"/>
                </p:custDataLst>
              </p:nvPr>
            </p:nvGrpSpPr>
            <p:grpSpPr>
              <a:xfrm>
                <a:off x="4617404" y="1663688"/>
                <a:ext cx="2937554" cy="912540"/>
                <a:chOff x="4617404" y="1663688"/>
                <a:chExt cx="2937554" cy="912540"/>
              </a:xfrm>
            </p:grpSpPr>
            <p:sp>
              <p:nvSpPr>
                <p:cNvPr id="37" name="AutoShape 10 3 2 1">
                  <a:extLst>
                    <a:ext uri="{FF2B5EF4-FFF2-40B4-BE49-F238E27FC236}">
                      <a16:creationId xmlns:a16="http://schemas.microsoft.com/office/drawing/2014/main" id="{68D8DAC9-16C9-484C-9BA8-A57EA8D3A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30609" y="1791519"/>
                  <a:ext cx="677813" cy="784709"/>
                </a:xfrm>
                <a:prstGeom prst="cube">
                  <a:avLst>
                    <a:gd name="adj" fmla="val 25000"/>
                  </a:avLst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endParaRPr lang="en-US" sz="1800" b="0" baseline="0">
                    <a:solidFill>
                      <a:schemeClr val="tx1"/>
                    </a:solidFill>
                    <a:latin typeface="cmsy8" pitchFamily="34" charset="0"/>
                    <a:cs typeface="Arial" charset="0"/>
                  </a:endParaRPr>
                </a:p>
              </p:txBody>
            </p:sp>
            <p:pic>
              <p:nvPicPr>
                <p:cNvPr id="38" name="Picture 37" descr="txp_fig">
                  <a:extLst>
                    <a:ext uri="{FF2B5EF4-FFF2-40B4-BE49-F238E27FC236}">
                      <a16:creationId xmlns:a16="http://schemas.microsoft.com/office/drawing/2014/main" id="{8D2AFA0D-3B90-45BD-8F0D-2FFD5BFC9A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5022079" y="2170305"/>
                  <a:ext cx="189811" cy="18313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39" name="AutoShape 10 4 2 1">
                  <a:extLst>
                    <a:ext uri="{FF2B5EF4-FFF2-40B4-BE49-F238E27FC236}">
                      <a16:creationId xmlns:a16="http://schemas.microsoft.com/office/drawing/2014/main" id="{12E0315B-CEFD-4E12-BD3C-86BD80960F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3840" y="2062888"/>
                  <a:ext cx="395026" cy="339211"/>
                </a:xfrm>
                <a:prstGeom prst="cube">
                  <a:avLst>
                    <a:gd name="adj" fmla="val 25000"/>
                  </a:avLst>
                </a:prstGeom>
                <a:noFill/>
                <a:ln w="19050">
                  <a:solidFill>
                    <a:schemeClr val="tx1">
                      <a:alpha val="51000"/>
                    </a:schemeClr>
                  </a:solidFill>
                  <a:prstDash val="sysDot"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endParaRPr lang="en-US" sz="1800" b="0" baseline="0">
                    <a:solidFill>
                      <a:schemeClr val="tx1"/>
                    </a:solidFill>
                    <a:latin typeface="cmsy8" pitchFamily="34" charset="0"/>
                    <a:cs typeface="Arial" charset="0"/>
                  </a:endParaRPr>
                </a:p>
              </p:txBody>
            </p:sp>
            <p:pic>
              <p:nvPicPr>
                <p:cNvPr id="40" name="Picture 39" descr="txp_fig">
                  <a:extLst>
                    <a:ext uri="{FF2B5EF4-FFF2-40B4-BE49-F238E27FC236}">
                      <a16:creationId xmlns:a16="http://schemas.microsoft.com/office/drawing/2014/main" id="{B8BAA626-D176-4F09-AD74-EA2FD12BE0A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2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5640767" y="2062888"/>
                  <a:ext cx="177408" cy="122116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41" name="Picture 40" descr="txp_fig">
                  <a:extLst>
                    <a:ext uri="{FF2B5EF4-FFF2-40B4-BE49-F238E27FC236}">
                      <a16:creationId xmlns:a16="http://schemas.microsoft.com/office/drawing/2014/main" id="{0A206330-31A3-4111-8AF3-1280AD37C25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2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6662615" y="2298188"/>
                  <a:ext cx="82393" cy="11673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43" name="Text Box 22 8 1">
                  <a:extLst>
                    <a:ext uri="{FF2B5EF4-FFF2-40B4-BE49-F238E27FC236}">
                      <a16:creationId xmlns:a16="http://schemas.microsoft.com/office/drawing/2014/main" id="{5F75E33A-EE20-4790-AE84-9361C23BF4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17404" y="2140475"/>
                  <a:ext cx="384955" cy="307777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en-US" sz="1400" b="0" i="1" baseline="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4DF0DCCE-0572-4C03-ACCA-94B47A4EAFCC}"/>
                    </a:ext>
                  </a:extLst>
                </p:cNvPr>
                <p:cNvGrpSpPr/>
                <p:nvPr>
                  <p:custDataLst>
                    <p:tags r:id="rId21"/>
                  </p:custDataLst>
                </p:nvPr>
              </p:nvGrpSpPr>
              <p:grpSpPr>
                <a:xfrm>
                  <a:off x="7120617" y="2001832"/>
                  <a:ext cx="434341" cy="400268"/>
                  <a:chOff x="7120617" y="2001832"/>
                  <a:chExt cx="434341" cy="400268"/>
                </a:xfrm>
              </p:grpSpPr>
              <p:sp>
                <p:nvSpPr>
                  <p:cNvPr id="49" name="Rectangle 16 2 4 1">
                    <a:extLst>
                      <a:ext uri="{FF2B5EF4-FFF2-40B4-BE49-F238E27FC236}">
                        <a16:creationId xmlns:a16="http://schemas.microsoft.com/office/drawing/2014/main" id="{92BC60FC-7F70-41D4-9042-AA21588159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7137654" y="1984795"/>
                    <a:ext cx="400268" cy="434341"/>
                  </a:xfrm>
                  <a:prstGeom prst="rect">
                    <a:avLst/>
                  </a:prstGeom>
                  <a:solidFill>
                    <a:srgbClr val="DAA600"/>
                  </a:solidFill>
                  <a:ln w="19050" cap="sq" algn="ctr">
                    <a:solidFill>
                      <a:srgbClr val="DAA600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A2D975D4-5361-4C6E-9C84-86711F1AB595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2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68709" y="2143630"/>
                    <a:ext cx="206501" cy="154241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</p:grpSp>
            <p:sp>
              <p:nvSpPr>
                <p:cNvPr id="48" name="Text Box 22 14 1">
                  <a:extLst>
                    <a:ext uri="{FF2B5EF4-FFF2-40B4-BE49-F238E27FC236}">
                      <a16:creationId xmlns:a16="http://schemas.microsoft.com/office/drawing/2014/main" id="{E854D6D5-39F2-43CB-B575-D38F71301E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41749" y="1663688"/>
                  <a:ext cx="384955" cy="307777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400" b="0" i="1" baseline="0" dirty="0">
                      <a:solidFill>
                        <a:schemeClr val="tx1"/>
                      </a:solidFill>
                    </a:rPr>
                    <a:t>K</a:t>
                  </a:r>
                </a:p>
              </p:txBody>
            </p: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4166DC0-49BA-419D-BE84-AFAD1E318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6348" y="2140475"/>
                <a:ext cx="410389" cy="190190"/>
              </a:xfrm>
              <a:prstGeom prst="line">
                <a:avLst/>
              </a:prstGeom>
              <a:ln w="317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156">
              <a:extLst>
                <a:ext uri="{FF2B5EF4-FFF2-40B4-BE49-F238E27FC236}">
                  <a16:creationId xmlns:a16="http://schemas.microsoft.com/office/drawing/2014/main" id="{65F75497-C16B-45A3-B732-C1043D93E0AD}"/>
                </a:ext>
              </a:extLst>
            </p:cNvPr>
            <p:cNvGrpSpPr/>
            <p:nvPr/>
          </p:nvGrpSpPr>
          <p:grpSpPr>
            <a:xfrm>
              <a:off x="5803862" y="1938996"/>
              <a:ext cx="687003" cy="648362"/>
              <a:chOff x="5796136" y="1772816"/>
              <a:chExt cx="864096" cy="863354"/>
            </a:xfrm>
          </p:grpSpPr>
          <p:sp>
            <p:nvSpPr>
              <p:cNvPr id="56" name="Rectangle 11 3 2 1">
                <a:extLst>
                  <a:ext uri="{FF2B5EF4-FFF2-40B4-BE49-F238E27FC236}">
                    <a16:creationId xmlns:a16="http://schemas.microsoft.com/office/drawing/2014/main" id="{75572F11-892A-47D4-91E5-AE98B195B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2116" y="2088847"/>
                <a:ext cx="486504" cy="547323"/>
              </a:xfrm>
              <a:prstGeom prst="rect">
                <a:avLst/>
              </a:prstGeom>
              <a:solidFill>
                <a:srgbClr val="6666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57" name="Picture 56" descr="txp_fig">
                <a:extLst>
                  <a:ext uri="{FF2B5EF4-FFF2-40B4-BE49-F238E27FC236}">
                    <a16:creationId xmlns:a16="http://schemas.microsoft.com/office/drawing/2014/main" id="{07B5FDB3-ED7C-47EA-8843-B98E16BE433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2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 bwMode="auto">
              <a:xfrm>
                <a:off x="6206181" y="2265440"/>
                <a:ext cx="166019" cy="155448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58" name="Text Box 22 9 1">
                <a:extLst>
                  <a:ext uri="{FF2B5EF4-FFF2-40B4-BE49-F238E27FC236}">
                    <a16:creationId xmlns:a16="http://schemas.microsoft.com/office/drawing/2014/main" id="{82F49340-A02B-4D6F-8C27-A3BDE5F1CD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6044" y="1772816"/>
                <a:ext cx="484188" cy="409834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lang="en-US" sz="1400" b="0" i="1" baseline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Text Box 22 10 1">
                <a:extLst>
                  <a:ext uri="{FF2B5EF4-FFF2-40B4-BE49-F238E27FC236}">
                    <a16:creationId xmlns:a16="http://schemas.microsoft.com/office/drawing/2014/main" id="{2E04DF67-C1EC-4D26-A73A-9EB0E843B4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6136" y="2113111"/>
                <a:ext cx="296305" cy="409834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endParaRPr lang="en-US" sz="1400" b="0" i="1" baseline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155">
              <a:extLst>
                <a:ext uri="{FF2B5EF4-FFF2-40B4-BE49-F238E27FC236}">
                  <a16:creationId xmlns:a16="http://schemas.microsoft.com/office/drawing/2014/main" id="{C5AD535E-B420-4942-A20A-DF616818C788}"/>
                </a:ext>
              </a:extLst>
            </p:cNvPr>
            <p:cNvGrpSpPr/>
            <p:nvPr/>
          </p:nvGrpSpPr>
          <p:grpSpPr>
            <a:xfrm>
              <a:off x="6608227" y="1452308"/>
              <a:ext cx="386797" cy="447565"/>
              <a:chOff x="6879856" y="1124746"/>
              <a:chExt cx="486504" cy="595974"/>
            </a:xfrm>
          </p:grpSpPr>
          <p:sp>
            <p:nvSpPr>
              <p:cNvPr id="52" name="Rectangle 11 4 2 1">
                <a:extLst>
                  <a:ext uri="{FF2B5EF4-FFF2-40B4-BE49-F238E27FC236}">
                    <a16:creationId xmlns:a16="http://schemas.microsoft.com/office/drawing/2014/main" id="{3D07D786-2946-4D85-AFB1-A88F68140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9856" y="1124746"/>
                <a:ext cx="486504" cy="59597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isometricRightUp"/>
                <a:lightRig rig="threePt" dir="t"/>
              </a:scene3d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en-US"/>
              </a:p>
            </p:txBody>
          </p:sp>
          <p:pic>
            <p:nvPicPr>
              <p:cNvPr id="53" name="Picture 52" descr="txp_fig">
                <a:extLst>
                  <a:ext uri="{FF2B5EF4-FFF2-40B4-BE49-F238E27FC236}">
                    <a16:creationId xmlns:a16="http://schemas.microsoft.com/office/drawing/2014/main" id="{FB0F04EF-EB1F-4B8A-80EA-C1EAC01C5B4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7070278" y="1329336"/>
                <a:ext cx="166018" cy="155448"/>
              </a:xfrm>
              <a:prstGeom prst="rect">
                <a:avLst/>
              </a:prstGeom>
              <a:noFill/>
              <a:ln/>
              <a:effectLst/>
            </p:spPr>
          </p:pic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48EDB81D-0584-42ED-8EB2-F68E7D712B7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336" y="2050624"/>
              <a:ext cx="207516" cy="16083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19B2751-E748-4149-839C-B3766B57FE51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065" y="1972019"/>
              <a:ext cx="263327" cy="15830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81813FE-C26C-4B39-8B66-EB6A269B2A1D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689" y="2568568"/>
              <a:ext cx="819408" cy="223244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02" name="Rectangle 3 2 1 1 1 1">
              <a:extLst>
                <a:ext uri="{FF2B5EF4-FFF2-40B4-BE49-F238E27FC236}">
                  <a16:creationId xmlns:a16="http://schemas.microsoft.com/office/drawing/2014/main" id="{58848ED6-5319-44B0-9AC3-2795C732D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3025607"/>
              <a:ext cx="457200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spcBef>
                  <a:spcPct val="20000"/>
                </a:spcBef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+mn-lt"/>
                  <a:sym typeface="Wingdings" panose="05000000000000000000" pitchFamily="2" charset="2"/>
                </a:rPr>
                <a:t>Handles differences between factors across different slices. Similar in that sense, there are also Shifted PARAFAC and Convolutive PARAFAC. 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C8BAFB5-C821-461B-B69C-24C47A962D40}"/>
                </a:ext>
              </a:extLst>
            </p:cNvPr>
            <p:cNvSpPr/>
            <p:nvPr/>
          </p:nvSpPr>
          <p:spPr>
            <a:xfrm>
              <a:off x="6393163" y="969597"/>
              <a:ext cx="334786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="1" kern="0" dirty="0">
                  <a:solidFill>
                    <a:srgbClr val="DAA600"/>
                  </a:solidFill>
                </a:rPr>
                <a:t>[Harshman, 1972]</a:t>
              </a:r>
              <a:endParaRPr lang="en-US" sz="1100" dirty="0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82B36BB-0801-43EB-A93E-80D7772C981B}"/>
              </a:ext>
            </a:extLst>
          </p:cNvPr>
          <p:cNvGrpSpPr/>
          <p:nvPr/>
        </p:nvGrpSpPr>
        <p:grpSpPr>
          <a:xfrm>
            <a:off x="4545969" y="2811980"/>
            <a:ext cx="4401946" cy="1625132"/>
            <a:chOff x="4545969" y="3009734"/>
            <a:chExt cx="4401946" cy="1625132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739D6B56-4E72-414D-8937-8B29935E9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4878921" y="3549596"/>
              <a:ext cx="4031115" cy="1020437"/>
            </a:xfrm>
            <a:prstGeom prst="rect">
              <a:avLst/>
            </a:prstGeom>
          </p:spPr>
        </p:pic>
        <p:sp>
          <p:nvSpPr>
            <p:cNvPr id="135" name="Rectangle 7 1 2 2 1">
              <a:extLst>
                <a:ext uri="{FF2B5EF4-FFF2-40B4-BE49-F238E27FC236}">
                  <a16:creationId xmlns:a16="http://schemas.microsoft.com/office/drawing/2014/main" id="{565518D4-5007-4B03-8ADF-AEA171251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969" y="3009734"/>
              <a:ext cx="3842455" cy="461665"/>
            </a:xfrm>
            <a:prstGeom prst="rect">
              <a:avLst/>
            </a:prstGeom>
            <a:solidFill>
              <a:srgbClr val="901A1E"/>
            </a:solidFill>
            <a:ln w="31750" algn="ctr">
              <a:solidFill>
                <a:srgbClr val="666666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DEDICOM (Decomposition into directional components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4C148B0-B627-4001-9392-2ADFD35FB85C}"/>
                </a:ext>
              </a:extLst>
            </p:cNvPr>
            <p:cNvSpPr/>
            <p:nvPr/>
          </p:nvSpPr>
          <p:spPr>
            <a:xfrm>
              <a:off x="6749988" y="3239398"/>
              <a:ext cx="171044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="1" kern="0" dirty="0">
                  <a:solidFill>
                    <a:srgbClr val="DAA600"/>
                  </a:solidFill>
                </a:rPr>
                <a:t>[Harshman, 1978]</a:t>
              </a:r>
              <a:endParaRPr lang="en-US" sz="11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562623D-785C-4AB9-9083-CA3E32E0EA8B}"/>
                </a:ext>
              </a:extLst>
            </p:cNvPr>
            <p:cNvSpPr/>
            <p:nvPr/>
          </p:nvSpPr>
          <p:spPr>
            <a:xfrm>
              <a:off x="6894478" y="4203979"/>
              <a:ext cx="205343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="1" kern="0" dirty="0">
                  <a:solidFill>
                    <a:srgbClr val="DAA600"/>
                  </a:solidFill>
                </a:rPr>
                <a:t>Image from </a:t>
              </a:r>
            </a:p>
            <a:p>
              <a:r>
                <a:rPr lang="en-US" sz="1100" b="1" kern="0" dirty="0">
                  <a:solidFill>
                    <a:srgbClr val="DAA600"/>
                  </a:solidFill>
                </a:rPr>
                <a:t>[</a:t>
              </a:r>
              <a:r>
                <a:rPr lang="en-US" sz="1100" b="1" kern="0" dirty="0" err="1">
                  <a:solidFill>
                    <a:srgbClr val="DAA600"/>
                  </a:solidFill>
                </a:rPr>
                <a:t>Kolda</a:t>
              </a:r>
              <a:r>
                <a:rPr lang="en-US" sz="1100" b="1" kern="0" dirty="0">
                  <a:solidFill>
                    <a:srgbClr val="DAA600"/>
                  </a:solidFill>
                </a:rPr>
                <a:t> &amp; Bader, 2009]</a:t>
              </a:r>
              <a:endParaRPr lang="en-US" sz="1100" dirty="0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CA35BC74-EC41-4A48-91D5-358A9AC4D42B}"/>
              </a:ext>
            </a:extLst>
          </p:cNvPr>
          <p:cNvGrpSpPr/>
          <p:nvPr/>
        </p:nvGrpSpPr>
        <p:grpSpPr>
          <a:xfrm>
            <a:off x="4536229" y="836712"/>
            <a:ext cx="3999506" cy="1800200"/>
            <a:chOff x="4536229" y="836712"/>
            <a:chExt cx="3999506" cy="1800200"/>
          </a:xfrm>
        </p:grpSpPr>
        <p:sp>
          <p:nvSpPr>
            <p:cNvPr id="138" name="Rectangle 7 1 2 3">
              <a:extLst>
                <a:ext uri="{FF2B5EF4-FFF2-40B4-BE49-F238E27FC236}">
                  <a16:creationId xmlns:a16="http://schemas.microsoft.com/office/drawing/2014/main" id="{6A1F68D5-8DF9-4109-8DC2-91A093A87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6229" y="836712"/>
              <a:ext cx="3842455" cy="461665"/>
            </a:xfrm>
            <a:prstGeom prst="rect">
              <a:avLst/>
            </a:prstGeom>
            <a:solidFill>
              <a:srgbClr val="901A1E"/>
            </a:solidFill>
            <a:ln w="31750" algn="ctr">
              <a:solidFill>
                <a:srgbClr val="666666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PARALIND (Parallel profiles with Linear Dependences)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1EF6878-20C7-44E2-9C5D-7BCD5CDA4F18}"/>
                </a:ext>
              </a:extLst>
            </p:cNvPr>
            <p:cNvSpPr/>
            <p:nvPr/>
          </p:nvSpPr>
          <p:spPr>
            <a:xfrm>
              <a:off x="4784016" y="1268760"/>
              <a:ext cx="375171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="1" kern="0" dirty="0">
                  <a:solidFill>
                    <a:srgbClr val="DAA600"/>
                  </a:solidFill>
                </a:rPr>
                <a:t>[Bro, Harshman, </a:t>
              </a:r>
              <a:r>
                <a:rPr lang="en-US" sz="1100" b="1" kern="0" dirty="0" err="1">
                  <a:solidFill>
                    <a:srgbClr val="DAA600"/>
                  </a:solidFill>
                </a:rPr>
                <a:t>Sidiropoulos</a:t>
              </a:r>
              <a:r>
                <a:rPr lang="en-US" sz="1100" b="1" kern="0" dirty="0">
                  <a:solidFill>
                    <a:srgbClr val="DAA600"/>
                  </a:solidFill>
                </a:rPr>
                <a:t>, Lundy, 2009]</a:t>
              </a:r>
              <a:endParaRPr lang="en-US" sz="1100" dirty="0"/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59EBAAF-D733-4642-95D0-AD27D3FC1BB0}"/>
                </a:ext>
              </a:extLst>
            </p:cNvPr>
            <p:cNvGrpSpPr/>
            <p:nvPr/>
          </p:nvGrpSpPr>
          <p:grpSpPr>
            <a:xfrm>
              <a:off x="4592546" y="1501862"/>
              <a:ext cx="2997452" cy="1135050"/>
              <a:chOff x="4592546" y="1924108"/>
              <a:chExt cx="2997452" cy="1135050"/>
            </a:xfrm>
          </p:grpSpPr>
          <p:grpSp>
            <p:nvGrpSpPr>
              <p:cNvPr id="174" name="Group 156">
                <a:extLst>
                  <a:ext uri="{FF2B5EF4-FFF2-40B4-BE49-F238E27FC236}">
                    <a16:creationId xmlns:a16="http://schemas.microsoft.com/office/drawing/2014/main" id="{84C829F7-ECB1-47C8-B2BF-03270424E7CC}"/>
                  </a:ext>
                </a:extLst>
              </p:cNvPr>
              <p:cNvGrpSpPr/>
              <p:nvPr/>
            </p:nvGrpSpPr>
            <p:grpSpPr>
              <a:xfrm>
                <a:off x="5436096" y="2410796"/>
                <a:ext cx="687003" cy="648362"/>
                <a:chOff x="5796136" y="1772816"/>
                <a:chExt cx="864096" cy="863354"/>
              </a:xfrm>
            </p:grpSpPr>
            <p:sp>
              <p:nvSpPr>
                <p:cNvPr id="183" name="Rectangle 11 3 2 2 1">
                  <a:extLst>
                    <a:ext uri="{FF2B5EF4-FFF2-40B4-BE49-F238E27FC236}">
                      <a16:creationId xmlns:a16="http://schemas.microsoft.com/office/drawing/2014/main" id="{B00075A9-D495-42A5-B7C6-34BBD0C06D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62116" y="2088847"/>
                  <a:ext cx="486504" cy="547323"/>
                </a:xfrm>
                <a:prstGeom prst="rect">
                  <a:avLst/>
                </a:prstGeom>
                <a:solidFill>
                  <a:srgbClr val="666666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184" name="Picture 183" descr="txp_fig">
                  <a:extLst>
                    <a:ext uri="{FF2B5EF4-FFF2-40B4-BE49-F238E27FC236}">
                      <a16:creationId xmlns:a16="http://schemas.microsoft.com/office/drawing/2014/main" id="{2DED4D89-A176-4976-8750-AA45244FE88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6206181" y="2265440"/>
                  <a:ext cx="166019" cy="155448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85" name="Text Box 22 9 2">
                  <a:extLst>
                    <a:ext uri="{FF2B5EF4-FFF2-40B4-BE49-F238E27FC236}">
                      <a16:creationId xmlns:a16="http://schemas.microsoft.com/office/drawing/2014/main" id="{BC001D14-C50C-43BB-B569-30BB672E769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76044" y="1772816"/>
                  <a:ext cx="484188" cy="409834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en-US" sz="1400" b="0" i="1" baseline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Text Box 22 10 2">
                  <a:extLst>
                    <a:ext uri="{FF2B5EF4-FFF2-40B4-BE49-F238E27FC236}">
                      <a16:creationId xmlns:a16="http://schemas.microsoft.com/office/drawing/2014/main" id="{DA109093-D6D0-44E8-8454-861BB59ECF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96136" y="2113111"/>
                  <a:ext cx="296305" cy="409834"/>
                </a:xfrm>
                <a:prstGeom prst="rect">
                  <a:avLst/>
                </a:prstGeom>
                <a:noFill/>
                <a:ln w="317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endParaRPr lang="en-US" sz="1400" b="0" i="1" baseline="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8C0CCA2C-0A43-4080-B4D7-BFB6C1D7A876}"/>
                  </a:ext>
                </a:extLst>
              </p:cNvPr>
              <p:cNvGrpSpPr/>
              <p:nvPr/>
            </p:nvGrpSpPr>
            <p:grpSpPr>
              <a:xfrm>
                <a:off x="4592546" y="1924108"/>
                <a:ext cx="2997452" cy="1123920"/>
                <a:chOff x="4592546" y="1924108"/>
                <a:chExt cx="2997452" cy="112392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F7710562-DB93-49C6-8C65-347A369349CC}"/>
                    </a:ext>
                  </a:extLst>
                </p:cNvPr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4592546" y="2263319"/>
                  <a:ext cx="2997452" cy="784709"/>
                  <a:chOff x="4282222" y="2263319"/>
                  <a:chExt cx="2997452" cy="784709"/>
                </a:xfrm>
              </p:grpSpPr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136F071F-A0C9-435D-9580-974D50DEB17C}"/>
                      </a:ext>
                    </a:extLst>
                  </p:cNvPr>
                  <p:cNvGrpSpPr/>
                  <p:nvPr>
                    <p:custDataLst>
                      <p:tags r:id="rId5"/>
                    </p:custDataLst>
                  </p:nvPr>
                </p:nvGrpSpPr>
                <p:grpSpPr>
                  <a:xfrm>
                    <a:off x="4282222" y="2263319"/>
                    <a:ext cx="2997452" cy="784709"/>
                    <a:chOff x="4282222" y="2263319"/>
                    <a:chExt cx="2997452" cy="784709"/>
                  </a:xfrm>
                </p:grpSpPr>
                <p:sp>
                  <p:nvSpPr>
                    <p:cNvPr id="189" name="AutoShape 10 3 2 2">
                      <a:extLst>
                        <a:ext uri="{FF2B5EF4-FFF2-40B4-BE49-F238E27FC236}">
                          <a16:creationId xmlns:a16="http://schemas.microsoft.com/office/drawing/2014/main" id="{066685AE-F57D-4C14-B8FA-DB1FA184048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82222" y="2263319"/>
                      <a:ext cx="677813" cy="784709"/>
                    </a:xfrm>
                    <a:prstGeom prst="cube">
                      <a:avLst>
                        <a:gd name="adj" fmla="val 25000"/>
                      </a:avLst>
                    </a:prstGeom>
                    <a:noFill/>
                    <a:ln w="1905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none" anchor="ctr"/>
                    <a:lstStyle/>
                    <a:p>
                      <a:endParaRPr lang="en-US" sz="1800" b="0" baseline="0">
                        <a:solidFill>
                          <a:schemeClr val="tx1"/>
                        </a:solidFill>
                        <a:latin typeface="cmsy8" pitchFamily="34" charset="0"/>
                        <a:cs typeface="Arial" charset="0"/>
                      </a:endParaRPr>
                    </a:p>
                  </p:txBody>
                </p:sp>
                <p:pic>
                  <p:nvPicPr>
                    <p:cNvPr id="190" name="Picture 189" descr="txp_fig">
                      <a:extLst>
                        <a:ext uri="{FF2B5EF4-FFF2-40B4-BE49-F238E27FC236}">
                          <a16:creationId xmlns:a16="http://schemas.microsoft.com/office/drawing/2014/main" id="{8E42ADC9-1728-4575-8E7D-46143F513368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6"/>
                      </p:custDataLst>
                    </p:nvPr>
                  </p:nvPicPr>
                  <p:blipFill>
                    <a:blip r:embed="rId25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 bwMode="auto">
                    <a:xfrm>
                      <a:off x="4473692" y="2642105"/>
                      <a:ext cx="189811" cy="183138"/>
                    </a:xfrm>
                    <a:prstGeom prst="rect">
                      <a:avLst/>
                    </a:prstGeom>
                    <a:noFill/>
                    <a:ln/>
                    <a:effectLst/>
                  </p:spPr>
                </p:pic>
                <p:sp>
                  <p:nvSpPr>
                    <p:cNvPr id="191" name="AutoShape 10 4 2 2">
                      <a:extLst>
                        <a:ext uri="{FF2B5EF4-FFF2-40B4-BE49-F238E27FC236}">
                          <a16:creationId xmlns:a16="http://schemas.microsoft.com/office/drawing/2014/main" id="{816BB71C-16AF-4593-9E03-37E20110EE7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78556" y="2534688"/>
                      <a:ext cx="395026" cy="339211"/>
                    </a:xfrm>
                    <a:prstGeom prst="cube">
                      <a:avLst>
                        <a:gd name="adj" fmla="val 25000"/>
                      </a:avLst>
                    </a:prstGeom>
                    <a:noFill/>
                    <a:ln w="19050">
                      <a:solidFill>
                        <a:schemeClr val="tx1">
                          <a:alpha val="51000"/>
                        </a:schemeClr>
                      </a:solidFill>
                      <a:prstDash val="sysDot"/>
                      <a:miter lim="800000"/>
                      <a:headEnd/>
                      <a:tailEnd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wrap="none" anchor="ctr"/>
                    <a:lstStyle/>
                    <a:p>
                      <a:endParaRPr lang="en-US" sz="1800" b="0" baseline="0">
                        <a:solidFill>
                          <a:schemeClr val="tx1"/>
                        </a:solidFill>
                        <a:latin typeface="cmsy8" pitchFamily="34" charset="0"/>
                        <a:cs typeface="Arial" charset="0"/>
                      </a:endParaRPr>
                    </a:p>
                  </p:txBody>
                </p:sp>
                <p:pic>
                  <p:nvPicPr>
                    <p:cNvPr id="192" name="Picture 191" descr="txp_fig">
                      <a:extLst>
                        <a:ext uri="{FF2B5EF4-FFF2-40B4-BE49-F238E27FC236}">
                          <a16:creationId xmlns:a16="http://schemas.microsoft.com/office/drawing/2014/main" id="{B815727B-91D8-4FF6-ADE4-C5881A3E9A34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7"/>
                      </p:custDataLst>
                    </p:nvPr>
                  </p:nvPicPr>
                  <p:blipFill>
                    <a:blip r:embed="rId26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 bwMode="auto">
                    <a:xfrm>
                      <a:off x="5092380" y="2534688"/>
                      <a:ext cx="177408" cy="122116"/>
                    </a:xfrm>
                    <a:prstGeom prst="rect">
                      <a:avLst/>
                    </a:prstGeom>
                    <a:noFill/>
                    <a:ln/>
                    <a:effectLst/>
                  </p:spPr>
                </p:pic>
                <p:pic>
                  <p:nvPicPr>
                    <p:cNvPr id="193" name="Picture 192" descr="txp_fig">
                      <a:extLst>
                        <a:ext uri="{FF2B5EF4-FFF2-40B4-BE49-F238E27FC236}">
                          <a16:creationId xmlns:a16="http://schemas.microsoft.com/office/drawing/2014/main" id="{58431927-95FD-4D77-B805-FB6CB5FCE80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8"/>
                      </p:custDataLst>
                    </p:nvPr>
                  </p:nvPicPr>
                  <p:blipFill>
                    <a:blip r:embed="rId27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 bwMode="auto">
                    <a:xfrm>
                      <a:off x="6387331" y="2769988"/>
                      <a:ext cx="82393" cy="116738"/>
                    </a:xfrm>
                    <a:prstGeom prst="rect">
                      <a:avLst/>
                    </a:prstGeom>
                    <a:noFill/>
                    <a:ln/>
                    <a:effectLst/>
                  </p:spPr>
                </p:pic>
                <p:sp>
                  <p:nvSpPr>
                    <p:cNvPr id="194" name="Text Box 22 8 2">
                      <a:extLst>
                        <a:ext uri="{FF2B5EF4-FFF2-40B4-BE49-F238E27FC236}">
                          <a16:creationId xmlns:a16="http://schemas.microsoft.com/office/drawing/2014/main" id="{FA98C2FC-11CA-4044-B472-9D934FF7A26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42120" y="2612275"/>
                      <a:ext cx="384955" cy="307777"/>
                    </a:xfrm>
                    <a:prstGeom prst="rect">
                      <a:avLst/>
                    </a:prstGeom>
                    <a:noFill/>
                    <a:ln w="31750" algn="ctr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>
                      <a:spAutoFit/>
                    </a:bodyPr>
                    <a:lstStyle/>
                    <a:p>
                      <a:endParaRPr lang="en-US" sz="1400" b="0" i="1" baseline="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202" name="Group 201">
                      <a:extLst>
                        <a:ext uri="{FF2B5EF4-FFF2-40B4-BE49-F238E27FC236}">
                          <a16:creationId xmlns:a16="http://schemas.microsoft.com/office/drawing/2014/main" id="{37E45157-142A-452B-93A1-7EF03479C2E4}"/>
                        </a:ext>
                      </a:extLst>
                    </p:cNvPr>
                    <p:cNvGrpSpPr/>
                    <p:nvPr>
                      <p:custDataLst>
                        <p:tags r:id="rId9"/>
                      </p:custDataLst>
                    </p:nvPr>
                  </p:nvGrpSpPr>
                  <p:grpSpPr>
                    <a:xfrm>
                      <a:off x="6845333" y="2473632"/>
                      <a:ext cx="434341" cy="400268"/>
                      <a:chOff x="6845333" y="2473632"/>
                      <a:chExt cx="434341" cy="400268"/>
                    </a:xfrm>
                  </p:grpSpPr>
                  <p:sp>
                    <p:nvSpPr>
                      <p:cNvPr id="197" name="Rectangle 16 2 4 2">
                        <a:extLst>
                          <a:ext uri="{FF2B5EF4-FFF2-40B4-BE49-F238E27FC236}">
                            <a16:creationId xmlns:a16="http://schemas.microsoft.com/office/drawing/2014/main" id="{0EC8F4B9-CC12-45A0-90AC-43D070C1471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rot="5400000">
                        <a:off x="6862370" y="2456595"/>
                        <a:ext cx="400268" cy="434341"/>
                      </a:xfrm>
                      <a:prstGeom prst="rect">
                        <a:avLst/>
                      </a:prstGeom>
                      <a:solidFill>
                        <a:srgbClr val="DAA600"/>
                      </a:solidFill>
                      <a:ln w="19050" cap="sq" algn="ctr">
                        <a:solidFill>
                          <a:srgbClr val="DAA600"/>
                        </a:solidFill>
                        <a:miter lim="800000"/>
                        <a:headEnd/>
                        <a:tailEnd/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txBody>
                      <a:bodyPr anchor="ctr">
                        <a:spAutoFit/>
                      </a:bodyPr>
                      <a:lstStyle/>
                      <a:p>
                        <a:pPr>
                          <a:defRPr/>
                        </a:pPr>
                        <a:endPara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p:pic>
                    <p:nvPicPr>
                      <p:cNvPr id="201" name="Picture 200">
                        <a:extLst>
                          <a:ext uri="{FF2B5EF4-FFF2-40B4-BE49-F238E27FC236}">
                            <a16:creationId xmlns:a16="http://schemas.microsoft.com/office/drawing/2014/main" id="{5D273A15-8EA0-45B6-A591-06ECA80D119A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10"/>
                        </p:custDataLst>
                      </p:nvPr>
                    </p:nvPicPr>
                    <p:blipFill>
                      <a:blip r:embed="rId35" cstate="print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993426" y="2615430"/>
                        <a:ext cx="122277" cy="119740"/>
                      </a:xfrm>
                      <a:prstGeom prst="rect">
                        <a:avLst/>
                      </a:prstGeom>
                      <a:noFill/>
                      <a:ln/>
                      <a:effectLst/>
                    </p:spPr>
                  </p:pic>
                </p:grpSp>
              </p:grp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BDBD0F13-40AC-4EB6-A19E-735E44960C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271064" y="2612275"/>
                    <a:ext cx="410389" cy="190190"/>
                  </a:xfrm>
                  <a:prstGeom prst="line">
                    <a:avLst/>
                  </a:prstGeom>
                  <a:ln w="3175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5" name="Group 155">
                  <a:extLst>
                    <a:ext uri="{FF2B5EF4-FFF2-40B4-BE49-F238E27FC236}">
                      <a16:creationId xmlns:a16="http://schemas.microsoft.com/office/drawing/2014/main" id="{C4401A64-C9E4-4900-9D2C-035C101A03E4}"/>
                    </a:ext>
                  </a:extLst>
                </p:cNvPr>
                <p:cNvGrpSpPr/>
                <p:nvPr/>
              </p:nvGrpSpPr>
              <p:grpSpPr>
                <a:xfrm>
                  <a:off x="6643267" y="1924108"/>
                  <a:ext cx="386797" cy="447565"/>
                  <a:chOff x="6879856" y="1124746"/>
                  <a:chExt cx="486504" cy="595974"/>
                </a:xfrm>
              </p:grpSpPr>
              <p:sp>
                <p:nvSpPr>
                  <p:cNvPr id="181" name="Rectangle 11 4 2 2">
                    <a:extLst>
                      <a:ext uri="{FF2B5EF4-FFF2-40B4-BE49-F238E27FC236}">
                        <a16:creationId xmlns:a16="http://schemas.microsoft.com/office/drawing/2014/main" id="{72A8CAA3-2506-47CF-80F9-0BA902D95B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879856" y="1124746"/>
                    <a:ext cx="486504" cy="59597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19050" cap="sq" algn="ctr">
                    <a:solidFill>
                      <a:srgbClr val="9B994D"/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isometricRightUp"/>
                    <a:lightRig rig="threePt" dir="t"/>
                  </a:scene3d>
                </p:spPr>
                <p:txBody>
                  <a:bodyPr anchor="ctr">
                    <a:spAutoFit/>
                  </a:bodyPr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pic>
                <p:nvPicPr>
                  <p:cNvPr id="182" name="Picture 181" descr="txp_fig">
                    <a:extLst>
                      <a:ext uri="{FF2B5EF4-FFF2-40B4-BE49-F238E27FC236}">
                        <a16:creationId xmlns:a16="http://schemas.microsoft.com/office/drawing/2014/main" id="{34CE7113-A1DE-4F9D-9B23-CBE97F0168CD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3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 bwMode="auto">
                  <a:xfrm>
                    <a:off x="7070278" y="1329336"/>
                    <a:ext cx="166018" cy="155448"/>
                  </a:xfrm>
                  <a:prstGeom prst="rect">
                    <a:avLst/>
                  </a:prstGeom>
                  <a:noFill/>
                  <a:ln/>
                  <a:effectLst/>
                </p:spPr>
              </p:pic>
            </p:grpSp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8A939AD4-3628-4466-AC18-3002B562ADB2}"/>
                  </a:ext>
                </a:extLst>
              </p:cNvPr>
              <p:cNvGrpSpPr/>
              <p:nvPr/>
            </p:nvGrpSpPr>
            <p:grpSpPr>
              <a:xfrm>
                <a:off x="6125446" y="2639937"/>
                <a:ext cx="386797" cy="271014"/>
                <a:chOff x="6125446" y="2639937"/>
                <a:chExt cx="386797" cy="271014"/>
              </a:xfrm>
            </p:grpSpPr>
            <p:sp>
              <p:nvSpPr>
                <p:cNvPr id="207" name="Rectangle 11 3 2 2 2">
                  <a:extLst>
                    <a:ext uri="{FF2B5EF4-FFF2-40B4-BE49-F238E27FC236}">
                      <a16:creationId xmlns:a16="http://schemas.microsoft.com/office/drawing/2014/main" id="{1044F200-F051-4D5D-9AE9-42BF73543A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5446" y="2639937"/>
                  <a:ext cx="386797" cy="271014"/>
                </a:xfrm>
                <a:prstGeom prst="rect">
                  <a:avLst/>
                </a:prstGeom>
                <a:solidFill>
                  <a:srgbClr val="0070C0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>
                    <a:defRPr/>
                  </a:pPr>
                  <a:endParaRPr 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609FDA2F-E4C6-45CC-9F4A-1971092F1AE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36" cstate="print">
                  <a:lum bright="70000" contrast="-70000"/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9985" y="2727379"/>
                  <a:ext cx="137092" cy="116800"/>
                </a:xfrm>
                <a:prstGeom prst="rect">
                  <a:avLst/>
                </a:prstGeom>
                <a:solidFill>
                  <a:srgbClr val="0070C0"/>
                </a:solidFill>
                <a:ln/>
                <a:effectLst/>
              </p:spPr>
            </p:pic>
          </p:grpSp>
        </p:grp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9E5AD887-2050-47EA-A23F-02DB28266C2B}"/>
              </a:ext>
            </a:extLst>
          </p:cNvPr>
          <p:cNvSpPr txBox="1"/>
          <p:nvPr/>
        </p:nvSpPr>
        <p:spPr>
          <a:xfrm>
            <a:off x="107504" y="570332"/>
            <a:ext cx="6933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Mainly for applications with uniqueness &amp; interpretability concerns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580E612-73B4-4849-8253-83C218AFE0C6}"/>
              </a:ext>
            </a:extLst>
          </p:cNvPr>
          <p:cNvSpPr/>
          <p:nvPr/>
        </p:nvSpPr>
        <p:spPr>
          <a:xfrm>
            <a:off x="7742577" y="6366657"/>
            <a:ext cx="125468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935CDD-1611-4872-BB6F-E21E2FAEB1B7}"/>
              </a:ext>
            </a:extLst>
          </p:cNvPr>
          <p:cNvGrpSpPr/>
          <p:nvPr/>
        </p:nvGrpSpPr>
        <p:grpSpPr>
          <a:xfrm>
            <a:off x="35563" y="4342294"/>
            <a:ext cx="8554734" cy="2471082"/>
            <a:chOff x="35563" y="4342294"/>
            <a:chExt cx="8554734" cy="2471082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A5385B10-67F7-4C54-8DBE-1F3270FDD8E7}"/>
                </a:ext>
              </a:extLst>
            </p:cNvPr>
            <p:cNvGrpSpPr/>
            <p:nvPr/>
          </p:nvGrpSpPr>
          <p:grpSpPr>
            <a:xfrm>
              <a:off x="35563" y="4342294"/>
              <a:ext cx="8554734" cy="2471082"/>
              <a:chOff x="35563" y="4342294"/>
              <a:chExt cx="8554734" cy="2471082"/>
            </a:xfrm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BE1A5E15-E04C-43BF-8B09-F76DE468CEA0}"/>
                  </a:ext>
                </a:extLst>
              </p:cNvPr>
              <p:cNvGrpSpPr/>
              <p:nvPr/>
            </p:nvGrpSpPr>
            <p:grpSpPr>
              <a:xfrm>
                <a:off x="35563" y="4342294"/>
                <a:ext cx="7707014" cy="2471082"/>
                <a:chOff x="35563" y="4342294"/>
                <a:chExt cx="7707014" cy="2471082"/>
              </a:xfrm>
            </p:grpSpPr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409D131A-CF1A-445D-AEA3-157151F0B586}"/>
                    </a:ext>
                  </a:extLst>
                </p:cNvPr>
                <p:cNvSpPr txBox="1"/>
                <p:nvPr/>
              </p:nvSpPr>
              <p:spPr>
                <a:xfrm>
                  <a:off x="35563" y="4342294"/>
                  <a:ext cx="73372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 Mainly for compression &amp; reconstruction applications and higher-order</a:t>
                  </a:r>
                </a:p>
                <a:p>
                  <a:r>
                    <a:rPr lang="en-US" sz="1400" b="1" dirty="0"/>
                    <a:t> tensors with many modes, e.g., 10</a:t>
                  </a:r>
                  <a:r>
                    <a:rPr lang="en-US" sz="1400" b="1" baseline="30000" dirty="0"/>
                    <a:t>th</a:t>
                  </a:r>
                  <a:r>
                    <a:rPr lang="en-US" sz="1400" b="1" dirty="0"/>
                    <a:t>-order tensor</a:t>
                  </a:r>
                </a:p>
              </p:txBody>
            </p:sp>
            <p:sp>
              <p:nvSpPr>
                <p:cNvPr id="251" name="Rectangle 7 1 2 2 2">
                  <a:extLst>
                    <a:ext uri="{FF2B5EF4-FFF2-40B4-BE49-F238E27FC236}">
                      <a16:creationId xmlns:a16="http://schemas.microsoft.com/office/drawing/2014/main" id="{62E38763-9C7F-4586-993D-BF6464F710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982" y="4863873"/>
                  <a:ext cx="2471968" cy="276999"/>
                </a:xfrm>
                <a:prstGeom prst="rect">
                  <a:avLst/>
                </a:prstGeom>
                <a:solidFill>
                  <a:srgbClr val="901A1E"/>
                </a:solidFill>
                <a:ln w="31750" algn="ctr">
                  <a:solidFill>
                    <a:srgbClr val="666666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Tensor Train (TT)</a:t>
                  </a:r>
                </a:p>
              </p:txBody>
            </p:sp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788F045C-433A-45F9-A6B3-7A63190828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736" y="5170988"/>
                  <a:ext cx="3708715" cy="1642388"/>
                </a:xfrm>
                <a:prstGeom prst="rect">
                  <a:avLst/>
                </a:prstGeom>
              </p:spPr>
            </p:pic>
            <p:sp>
              <p:nvSpPr>
                <p:cNvPr id="255" name="Rectangle 3 2 1 1 1 2">
                  <a:extLst>
                    <a:ext uri="{FF2B5EF4-FFF2-40B4-BE49-F238E27FC236}">
                      <a16:creationId xmlns:a16="http://schemas.microsoft.com/office/drawing/2014/main" id="{1EFB970F-5178-4CC3-B16E-E4555D4ECE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12796" y="4888810"/>
                  <a:ext cx="4572000" cy="533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hangingPunct="0">
                    <a:spcBef>
                      <a:spcPct val="20000"/>
                    </a:spcBef>
                    <a:defRPr/>
                  </a:pPr>
                  <a:r>
                    <a:rPr lang="en-US" sz="1400" b="1" i="1" kern="0" dirty="0">
                      <a:solidFill>
                        <a:srgbClr val="000000"/>
                      </a:solidFill>
                      <a:latin typeface="+mn-lt"/>
                      <a:sym typeface="Wingdings" panose="05000000000000000000" pitchFamily="2" charset="2"/>
                    </a:rPr>
                    <a:t>And hierarchical tucker (H-Tucker)</a:t>
                  </a:r>
                </a:p>
              </p:txBody>
            </p:sp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AB96B14D-1578-46BC-A428-776341494B6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3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6144" y="5696400"/>
                  <a:ext cx="3416433" cy="670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88C002B-0491-4196-BD85-2416D18AFEB4}"/>
                    </a:ext>
                  </a:extLst>
                </p:cNvPr>
                <p:cNvSpPr/>
                <p:nvPr/>
              </p:nvSpPr>
              <p:spPr>
                <a:xfrm>
                  <a:off x="850424" y="5183257"/>
                  <a:ext cx="3347864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b="1" kern="0" dirty="0">
                      <a:solidFill>
                        <a:srgbClr val="DAA600"/>
                      </a:solidFill>
                    </a:rPr>
                    <a:t>[</a:t>
                  </a:r>
                  <a:r>
                    <a:rPr lang="en-US" sz="1100" b="1" kern="0" dirty="0" err="1">
                      <a:solidFill>
                        <a:srgbClr val="DAA600"/>
                      </a:solidFill>
                    </a:rPr>
                    <a:t>Oseledets</a:t>
                  </a:r>
                  <a:r>
                    <a:rPr lang="en-US" sz="1100" b="1" kern="0" dirty="0">
                      <a:solidFill>
                        <a:srgbClr val="DAA600"/>
                      </a:solidFill>
                    </a:rPr>
                    <a:t>, 2011]</a:t>
                  </a:r>
                  <a:endParaRPr lang="en-US" sz="1100" dirty="0"/>
                </a:p>
              </p:txBody>
            </p:sp>
          </p:grpSp>
          <p:sp>
            <p:nvSpPr>
              <p:cNvPr id="265" name="Rectangle 3 2 1 1 1 1">
                <a:extLst>
                  <a:ext uri="{FF2B5EF4-FFF2-40B4-BE49-F238E27FC236}">
                    <a16:creationId xmlns:a16="http://schemas.microsoft.com/office/drawing/2014/main" id="{33EA9134-BE03-47B4-ACDF-CD99AA1E5F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8297" y="5329021"/>
                <a:ext cx="4572000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>
                  <a:spcBef>
                    <a:spcPct val="20000"/>
                  </a:spcBef>
                  <a:defRPr/>
                </a:pPr>
                <a:r>
                  <a:rPr lang="en-US" sz="1400" kern="0" dirty="0">
                    <a:solidFill>
                      <a:srgbClr val="000000"/>
                    </a:solidFill>
                    <a:latin typeface="+mn-lt"/>
                    <a:sym typeface="Wingdings" panose="05000000000000000000" pitchFamily="2" charset="2"/>
                  </a:rPr>
                  <a:t>Sequences of SVDs on various </a:t>
                </a:r>
                <a:r>
                  <a:rPr lang="en-US" sz="1400" kern="0" dirty="0" err="1">
                    <a:solidFill>
                      <a:srgbClr val="000000"/>
                    </a:solidFill>
                    <a:latin typeface="+mn-lt"/>
                    <a:sym typeface="Wingdings" panose="05000000000000000000" pitchFamily="2" charset="2"/>
                  </a:rPr>
                  <a:t>unfoldings</a:t>
                </a:r>
                <a:r>
                  <a:rPr lang="en-US" sz="1400" kern="0" dirty="0">
                    <a:solidFill>
                      <a:srgbClr val="000000"/>
                    </a:solidFill>
                    <a:latin typeface="+mn-lt"/>
                    <a:sym typeface="Wingdings" panose="05000000000000000000" pitchFamily="2" charset="2"/>
                  </a:rPr>
                  <a:t>:</a:t>
                </a: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AB35ADF-B8D4-4337-9079-44C8AF48BB00}"/>
                </a:ext>
              </a:extLst>
            </p:cNvPr>
            <p:cNvSpPr/>
            <p:nvPr/>
          </p:nvSpPr>
          <p:spPr>
            <a:xfrm>
              <a:off x="946714" y="6322557"/>
              <a:ext cx="23949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b="1" kern="0" dirty="0">
                  <a:solidFill>
                    <a:srgbClr val="DAA600"/>
                  </a:solidFill>
                </a:rPr>
                <a:t>Image from </a:t>
              </a:r>
            </a:p>
            <a:p>
              <a:r>
                <a:rPr lang="en-US" sz="1100" b="1" kern="0" dirty="0">
                  <a:solidFill>
                    <a:srgbClr val="DAA600"/>
                  </a:solidFill>
                </a:rPr>
                <a:t>[</a:t>
              </a:r>
              <a:r>
                <a:rPr lang="en-US" sz="1100" b="1" kern="0" dirty="0" err="1">
                  <a:solidFill>
                    <a:srgbClr val="DAA600"/>
                  </a:solidFill>
                </a:rPr>
                <a:t>Papalexakis</a:t>
              </a:r>
              <a:r>
                <a:rPr lang="en-US" sz="1100" b="1" kern="0" dirty="0">
                  <a:solidFill>
                    <a:srgbClr val="DAA600"/>
                  </a:solidFill>
                </a:rPr>
                <a:t> et al., 2017]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39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F45988-C485-4DEF-88DF-47E0B827257F}"/>
              </a:ext>
            </a:extLst>
          </p:cNvPr>
          <p:cNvSpPr txBox="1">
            <a:spLocks/>
          </p:cNvSpPr>
          <p:nvPr/>
        </p:nvSpPr>
        <p:spPr bwMode="auto">
          <a:xfrm>
            <a:off x="-36512" y="-27583"/>
            <a:ext cx="9217024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There are many other applications of tensor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factorizations</a:t>
            </a:r>
            <a:endParaRPr kumimoji="0" lang="en-US" sz="1700" b="1" i="0" u="none" strike="noStrike" kern="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4" name="Rectangle 7 1 2 1">
            <a:extLst>
              <a:ext uri="{FF2B5EF4-FFF2-40B4-BE49-F238E27FC236}">
                <a16:creationId xmlns:a16="http://schemas.microsoft.com/office/drawing/2014/main" id="{11C32B13-E1EF-4F4A-B0AD-4C33F1068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99" y="836712"/>
            <a:ext cx="1800200" cy="461665"/>
          </a:xfrm>
          <a:prstGeom prst="rect">
            <a:avLst/>
          </a:prstGeom>
          <a:solidFill>
            <a:srgbClr val="901A1E"/>
          </a:solidFill>
          <a:ln w="31750" algn="ctr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Social Network Analysis</a:t>
            </a:r>
          </a:p>
        </p:txBody>
      </p:sp>
      <p:sp>
        <p:nvSpPr>
          <p:cNvPr id="5" name="Rectangle 7 1 2 1">
            <a:extLst>
              <a:ext uri="{FF2B5EF4-FFF2-40B4-BE49-F238E27FC236}">
                <a16:creationId xmlns:a16="http://schemas.microsoft.com/office/drawing/2014/main" id="{22075F9E-69D3-4BE2-B5A5-9F0658D5B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98" y="824779"/>
            <a:ext cx="1800200" cy="276999"/>
          </a:xfrm>
          <a:prstGeom prst="rect">
            <a:avLst/>
          </a:prstGeom>
          <a:solidFill>
            <a:srgbClr val="901A1E"/>
          </a:solidFill>
          <a:ln w="31750" algn="ctr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Urban Computing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2B9806-DCDA-4C64-906C-2CD97D7A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6" y="1315195"/>
            <a:ext cx="3203839" cy="1164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18B529-6C24-4ADD-B091-A7641E5D2A6B}"/>
              </a:ext>
            </a:extLst>
          </p:cNvPr>
          <p:cNvSpPr/>
          <p:nvPr/>
        </p:nvSpPr>
        <p:spPr>
          <a:xfrm>
            <a:off x="2255878" y="884308"/>
            <a:ext cx="23418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kern="0" dirty="0">
                <a:solidFill>
                  <a:srgbClr val="DAA600"/>
                </a:solidFill>
              </a:rPr>
              <a:t>Travel Time Estimation [Wang et al., </a:t>
            </a:r>
            <a:r>
              <a:rPr lang="en-US" sz="1100" b="1" i="1" kern="0" dirty="0">
                <a:solidFill>
                  <a:srgbClr val="DAA600"/>
                </a:solidFill>
              </a:rPr>
              <a:t>KDD,</a:t>
            </a:r>
            <a:r>
              <a:rPr lang="en-US" sz="1100" b="1" kern="0" dirty="0">
                <a:solidFill>
                  <a:srgbClr val="DAA600"/>
                </a:solidFill>
              </a:rPr>
              <a:t> 2014]</a:t>
            </a:r>
            <a:endParaRPr lang="en-US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77A1E0-5A43-4E2D-8D70-6F4D17C4F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81" y="1350302"/>
            <a:ext cx="4283967" cy="13053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86465A-4FF2-4FB7-B758-2D15E651CB5A}"/>
              </a:ext>
            </a:extLst>
          </p:cNvPr>
          <p:cNvSpPr/>
          <p:nvPr/>
        </p:nvSpPr>
        <p:spPr>
          <a:xfrm>
            <a:off x="6606619" y="851249"/>
            <a:ext cx="24773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kern="0" dirty="0">
                <a:solidFill>
                  <a:srgbClr val="DAA600"/>
                </a:solidFill>
              </a:rPr>
              <a:t>[</a:t>
            </a:r>
            <a:r>
              <a:rPr lang="en-US" sz="1100" b="1" kern="0" dirty="0" err="1">
                <a:solidFill>
                  <a:srgbClr val="DAA600"/>
                </a:solidFill>
              </a:rPr>
              <a:t>Papalexakis</a:t>
            </a:r>
            <a:r>
              <a:rPr lang="en-US" sz="1100" b="1" kern="0" dirty="0">
                <a:solidFill>
                  <a:srgbClr val="DAA600"/>
                </a:solidFill>
              </a:rPr>
              <a:t> et al., </a:t>
            </a:r>
            <a:r>
              <a:rPr lang="en-US" sz="1100" b="1" i="1" kern="0" dirty="0">
                <a:solidFill>
                  <a:srgbClr val="DAA600"/>
                </a:solidFill>
              </a:rPr>
              <a:t>PKDD,</a:t>
            </a:r>
            <a:r>
              <a:rPr lang="en-US" sz="1100" b="1" kern="0" dirty="0">
                <a:solidFill>
                  <a:srgbClr val="DAA600"/>
                </a:solidFill>
              </a:rPr>
              <a:t> 2012]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10AFD2-E65F-47A5-B314-F2F4F4868E95}"/>
              </a:ext>
            </a:extLst>
          </p:cNvPr>
          <p:cNvSpPr/>
          <p:nvPr/>
        </p:nvSpPr>
        <p:spPr>
          <a:xfrm>
            <a:off x="22852" y="2490191"/>
            <a:ext cx="47456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kern="0" dirty="0">
                <a:solidFill>
                  <a:srgbClr val="DAA600"/>
                </a:solidFill>
              </a:rPr>
              <a:t>         road segments x drivers x  time slots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BFF798-830D-4D8A-A51F-8CA6D0D158CB}"/>
              </a:ext>
            </a:extLst>
          </p:cNvPr>
          <p:cNvSpPr/>
          <p:nvPr/>
        </p:nvSpPr>
        <p:spPr>
          <a:xfrm>
            <a:off x="4729199" y="2624197"/>
            <a:ext cx="47456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kern="0" dirty="0">
                <a:solidFill>
                  <a:srgbClr val="DAA600"/>
                </a:solidFill>
              </a:rPr>
              <a:t>       wall owner x poster x day</a:t>
            </a:r>
            <a:endParaRPr lang="en-US" sz="1100" dirty="0"/>
          </a:p>
        </p:txBody>
      </p:sp>
      <p:sp>
        <p:nvSpPr>
          <p:cNvPr id="30" name="Rectangle 7 1 2 1">
            <a:extLst>
              <a:ext uri="{FF2B5EF4-FFF2-40B4-BE49-F238E27FC236}">
                <a16:creationId xmlns:a16="http://schemas.microsoft.com/office/drawing/2014/main" id="{2693372F-82B3-454C-81CD-ACC873FE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87" y="5142263"/>
            <a:ext cx="1800200" cy="276999"/>
          </a:xfrm>
          <a:prstGeom prst="rect">
            <a:avLst/>
          </a:prstGeom>
          <a:solidFill>
            <a:srgbClr val="901A1E"/>
          </a:solidFill>
          <a:ln w="31750" algn="ctr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Computer Vision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7E46D7-0047-4BA0-92FC-6440ADB5512A}"/>
              </a:ext>
            </a:extLst>
          </p:cNvPr>
          <p:cNvSpPr/>
          <p:nvPr/>
        </p:nvSpPr>
        <p:spPr>
          <a:xfrm>
            <a:off x="73882" y="5610541"/>
            <a:ext cx="3347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kern="0" dirty="0">
                <a:solidFill>
                  <a:srgbClr val="DAA600"/>
                </a:solidFill>
              </a:rPr>
              <a:t>Image Reconstruction:</a:t>
            </a:r>
          </a:p>
          <a:p>
            <a:r>
              <a:rPr lang="en-US" sz="1100" b="1" kern="0" dirty="0">
                <a:solidFill>
                  <a:srgbClr val="DAA600"/>
                </a:solidFill>
              </a:rPr>
              <a:t>[Liu et al., </a:t>
            </a:r>
            <a:r>
              <a:rPr lang="en-US" sz="1100" b="1" i="1" kern="0" dirty="0">
                <a:solidFill>
                  <a:srgbClr val="DAA600"/>
                </a:solidFill>
              </a:rPr>
              <a:t>PAMI,</a:t>
            </a:r>
            <a:r>
              <a:rPr lang="en-US" sz="1100" b="1" kern="0" dirty="0">
                <a:solidFill>
                  <a:srgbClr val="DAA600"/>
                </a:solidFill>
              </a:rPr>
              <a:t> 2013]</a:t>
            </a:r>
            <a:endParaRPr lang="en-US" sz="11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898055E-DEC8-4550-8EA9-50FE90F56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680" y="5446104"/>
            <a:ext cx="1591056" cy="12174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E19A8CC-8B32-4F96-9708-735960647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665" y="5449714"/>
            <a:ext cx="1728866" cy="125086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736ABF3-A35C-4013-877B-E798A1126028}"/>
              </a:ext>
            </a:extLst>
          </p:cNvPr>
          <p:cNvGrpSpPr/>
          <p:nvPr/>
        </p:nvGrpSpPr>
        <p:grpSpPr>
          <a:xfrm>
            <a:off x="2604169" y="5191379"/>
            <a:ext cx="1590170" cy="1509202"/>
            <a:chOff x="2251413" y="4866147"/>
            <a:chExt cx="2171898" cy="186535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AE63C18-8BD1-4489-800D-3BA3B16CF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51413" y="5131751"/>
              <a:ext cx="2171898" cy="1599752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9EFEA2B-AC40-41F0-9C55-4712F51CA8D7}"/>
                </a:ext>
              </a:extLst>
            </p:cNvPr>
            <p:cNvSpPr/>
            <p:nvPr/>
          </p:nvSpPr>
          <p:spPr>
            <a:xfrm>
              <a:off x="2846734" y="4866147"/>
              <a:ext cx="1203250" cy="30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i="1" kern="0" dirty="0">
                  <a:solidFill>
                    <a:srgbClr val="901A1E"/>
                  </a:solidFill>
                </a:rPr>
                <a:t>original</a:t>
              </a:r>
              <a:endParaRPr lang="en-US" sz="1000" i="1" dirty="0">
                <a:solidFill>
                  <a:srgbClr val="901A1E"/>
                </a:solidFill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92A4541-6F81-4546-9E23-0D0005F00045}"/>
              </a:ext>
            </a:extLst>
          </p:cNvPr>
          <p:cNvSpPr/>
          <p:nvPr/>
        </p:nvSpPr>
        <p:spPr>
          <a:xfrm>
            <a:off x="4547883" y="5199003"/>
            <a:ext cx="11188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1" kern="0" dirty="0">
                <a:solidFill>
                  <a:srgbClr val="901A1E"/>
                </a:solidFill>
              </a:rPr>
              <a:t>observed</a:t>
            </a:r>
            <a:endParaRPr lang="en-US" sz="1000" i="1" dirty="0">
              <a:solidFill>
                <a:srgbClr val="901A1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BB9CC9-7B1D-4854-8F00-E7073B56F17A}"/>
              </a:ext>
            </a:extLst>
          </p:cNvPr>
          <p:cNvSpPr/>
          <p:nvPr/>
        </p:nvSpPr>
        <p:spPr>
          <a:xfrm>
            <a:off x="6339371" y="5212061"/>
            <a:ext cx="14401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1" dirty="0">
                <a:solidFill>
                  <a:srgbClr val="901A1E"/>
                </a:solidFill>
              </a:rPr>
              <a:t>reconstruction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DE6B92-A8B8-4DEA-91FE-D2BC7F159F8F}"/>
              </a:ext>
            </a:extLst>
          </p:cNvPr>
          <p:cNvSpPr/>
          <p:nvPr/>
        </p:nvSpPr>
        <p:spPr>
          <a:xfrm>
            <a:off x="22852" y="6232707"/>
            <a:ext cx="23815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kern="0" dirty="0">
                <a:solidFill>
                  <a:srgbClr val="DAA600"/>
                </a:solidFill>
              </a:rPr>
              <a:t>Tensor: original color image with color channels</a:t>
            </a:r>
            <a:endParaRPr lang="en-US" sz="1100" dirty="0"/>
          </a:p>
        </p:txBody>
      </p:sp>
      <p:sp>
        <p:nvSpPr>
          <p:cNvPr id="40" name="Rectangle 7 1 2 1">
            <a:extLst>
              <a:ext uri="{FF2B5EF4-FFF2-40B4-BE49-F238E27FC236}">
                <a16:creationId xmlns:a16="http://schemas.microsoft.com/office/drawing/2014/main" id="{1F5CFF0B-2DE7-4104-A0F9-C1B15498E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2" y="3095487"/>
            <a:ext cx="2128716" cy="461665"/>
          </a:xfrm>
          <a:prstGeom prst="rect">
            <a:avLst/>
          </a:prstGeom>
          <a:solidFill>
            <a:srgbClr val="901A1E"/>
          </a:solidFill>
          <a:ln w="31750" algn="ctr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Electronic Healthcare Records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5EA2E6-8051-4759-8FC8-54DBC4D73063}"/>
              </a:ext>
            </a:extLst>
          </p:cNvPr>
          <p:cNvSpPr/>
          <p:nvPr/>
        </p:nvSpPr>
        <p:spPr>
          <a:xfrm>
            <a:off x="73882" y="3675313"/>
            <a:ext cx="27668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kern="0" dirty="0">
                <a:solidFill>
                  <a:srgbClr val="DAA600"/>
                </a:solidFill>
              </a:rPr>
              <a:t>EHR-based Phenotyping [Henderson et al., </a:t>
            </a:r>
            <a:r>
              <a:rPr lang="en-US" sz="1100" b="1" i="1" kern="0" dirty="0">
                <a:solidFill>
                  <a:srgbClr val="DAA600"/>
                </a:solidFill>
              </a:rPr>
              <a:t>ICHI, </a:t>
            </a:r>
            <a:r>
              <a:rPr lang="en-US" sz="1100" b="1" kern="0" dirty="0">
                <a:solidFill>
                  <a:srgbClr val="DAA600"/>
                </a:solidFill>
              </a:rPr>
              <a:t>2017]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AB063-4CDC-473E-A178-1B4FA8375F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7784" y="2911292"/>
            <a:ext cx="4860032" cy="184371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18CE1CF-75EC-4FA6-A587-D54B39C2B42B}"/>
              </a:ext>
            </a:extLst>
          </p:cNvPr>
          <p:cNvSpPr/>
          <p:nvPr/>
        </p:nvSpPr>
        <p:spPr>
          <a:xfrm>
            <a:off x="22852" y="4211607"/>
            <a:ext cx="47456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kern="0" dirty="0">
                <a:solidFill>
                  <a:srgbClr val="DAA600"/>
                </a:solidFill>
              </a:rPr>
              <a:t>patients x medications  x  diagnosis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3BEE5-3808-4A57-A37E-79D6A03AE7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4830" y="3141693"/>
            <a:ext cx="1607107" cy="15332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2AE798-FC08-402C-9A48-3EDAB6C87398}"/>
              </a:ext>
            </a:extLst>
          </p:cNvPr>
          <p:cNvSpPr/>
          <p:nvPr/>
        </p:nvSpPr>
        <p:spPr>
          <a:xfrm>
            <a:off x="7779531" y="6309320"/>
            <a:ext cx="1364469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0DC105-4497-4F41-9528-B95869845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02" y="681263"/>
            <a:ext cx="9217024" cy="143927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1500" b="1" dirty="0">
                <a:solidFill>
                  <a:srgbClr val="901A1E"/>
                </a:solidFill>
              </a:rPr>
              <a:t>Scalability</a:t>
            </a:r>
            <a:r>
              <a:rPr lang="en-US" sz="1500" b="1" dirty="0"/>
              <a:t>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300" b="1" dirty="0"/>
              <a:t>Parallel and distributed computations  </a:t>
            </a:r>
            <a:r>
              <a:rPr lang="en-US" sz="1200" b="1" dirty="0">
                <a:solidFill>
                  <a:srgbClr val="DAA600"/>
                </a:solidFill>
              </a:rPr>
              <a:t>[Smith and </a:t>
            </a:r>
            <a:r>
              <a:rPr lang="en-US" sz="1200" b="1" dirty="0" err="1">
                <a:solidFill>
                  <a:srgbClr val="DAA600"/>
                </a:solidFill>
              </a:rPr>
              <a:t>Karypis</a:t>
            </a:r>
            <a:r>
              <a:rPr lang="en-US" sz="1200" b="1" dirty="0">
                <a:solidFill>
                  <a:srgbClr val="DAA600"/>
                </a:solidFill>
              </a:rPr>
              <a:t>, 2016], [Kaya and </a:t>
            </a:r>
            <a:r>
              <a:rPr lang="en-US" sz="1200" b="1" dirty="0" err="1">
                <a:solidFill>
                  <a:srgbClr val="DAA600"/>
                </a:solidFill>
              </a:rPr>
              <a:t>Ucar</a:t>
            </a:r>
            <a:r>
              <a:rPr lang="en-US" sz="1200" b="1" dirty="0">
                <a:solidFill>
                  <a:srgbClr val="DAA600"/>
                </a:solidFill>
              </a:rPr>
              <a:t>, 2015 &amp; 2016]</a:t>
            </a:r>
            <a:endParaRPr lang="en-US" sz="1500" b="1" dirty="0"/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300" b="1" dirty="0"/>
              <a:t>Portability to emerging architectures  </a:t>
            </a:r>
            <a:r>
              <a:rPr lang="en-US" sz="1200" b="1" dirty="0">
                <a:solidFill>
                  <a:srgbClr val="DAA600"/>
                </a:solidFill>
              </a:rPr>
              <a:t>[Phipps et al., 2017]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300" b="1" dirty="0"/>
              <a:t>Sampling </a:t>
            </a:r>
            <a:r>
              <a:rPr lang="en-US" sz="1200" b="1" dirty="0">
                <a:solidFill>
                  <a:srgbClr val="DAA600"/>
                </a:solidFill>
              </a:rPr>
              <a:t>[Phan and </a:t>
            </a:r>
            <a:r>
              <a:rPr lang="en-US" sz="1200" b="1" dirty="0" err="1">
                <a:solidFill>
                  <a:srgbClr val="DAA600"/>
                </a:solidFill>
              </a:rPr>
              <a:t>Cichocki</a:t>
            </a:r>
            <a:r>
              <a:rPr lang="en-US" sz="1200" b="1" dirty="0">
                <a:solidFill>
                  <a:srgbClr val="DAA600"/>
                </a:solidFill>
              </a:rPr>
              <a:t>, 2011; </a:t>
            </a:r>
            <a:r>
              <a:rPr lang="en-US" sz="1200" b="1" dirty="0" err="1">
                <a:solidFill>
                  <a:srgbClr val="DAA600"/>
                </a:solidFill>
              </a:rPr>
              <a:t>Papalexakis</a:t>
            </a:r>
            <a:r>
              <a:rPr lang="en-US" sz="1200" b="1" dirty="0">
                <a:solidFill>
                  <a:srgbClr val="DAA600"/>
                </a:solidFill>
              </a:rPr>
              <a:t> et al., 2012; </a:t>
            </a:r>
            <a:r>
              <a:rPr lang="en-US" sz="1200" b="1" dirty="0" err="1">
                <a:solidFill>
                  <a:srgbClr val="DAA600"/>
                </a:solidFill>
              </a:rPr>
              <a:t>Vervliet</a:t>
            </a:r>
            <a:r>
              <a:rPr lang="en-US" sz="1200" b="1" dirty="0">
                <a:solidFill>
                  <a:srgbClr val="DAA600"/>
                </a:solidFill>
              </a:rPr>
              <a:t> and De Lathauwer, 2016; </a:t>
            </a:r>
            <a:r>
              <a:rPr lang="en-US" sz="1200" b="1" dirty="0" err="1">
                <a:solidFill>
                  <a:srgbClr val="DAA600"/>
                </a:solidFill>
              </a:rPr>
              <a:t>Battaglino</a:t>
            </a:r>
            <a:r>
              <a:rPr lang="en-US" sz="1200" b="1" dirty="0">
                <a:solidFill>
                  <a:srgbClr val="DAA600"/>
                </a:solidFill>
              </a:rPr>
              <a:t> et    al., 2018] </a:t>
            </a:r>
          </a:p>
          <a:p>
            <a:pPr marL="0" indent="0">
              <a:buNone/>
            </a:pPr>
            <a:endParaRPr lang="en-US" sz="15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355179-2E48-41C2-ADBB-97685725FCB4}"/>
              </a:ext>
            </a:extLst>
          </p:cNvPr>
          <p:cNvSpPr txBox="1">
            <a:spLocks/>
          </p:cNvSpPr>
          <p:nvPr/>
        </p:nvSpPr>
        <p:spPr bwMode="auto">
          <a:xfrm>
            <a:off x="-36512" y="-27583"/>
            <a:ext cx="9217024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+mj-cs"/>
              </a:rPr>
              <a:t>  </a:t>
            </a:r>
            <a:r>
              <a:rPr lang="en-US" sz="1700" b="1" kern="0" dirty="0">
                <a:solidFill>
                  <a:schemeClr val="tx2"/>
                </a:solidFill>
                <a:latin typeface="+mj-lt"/>
                <a:cs typeface="+mj-cs"/>
              </a:rPr>
              <a:t>Active Research Areas</a:t>
            </a:r>
            <a:endParaRPr kumimoji="0" lang="en-US" sz="1700" b="1" i="0" u="none" strike="noStrike" kern="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8D1F432-87F9-47BD-9628-808B47FD9BEE}"/>
              </a:ext>
            </a:extLst>
          </p:cNvPr>
          <p:cNvSpPr txBox="1">
            <a:spLocks/>
          </p:cNvSpPr>
          <p:nvPr/>
        </p:nvSpPr>
        <p:spPr>
          <a:xfrm>
            <a:off x="134902" y="2195541"/>
            <a:ext cx="8833612" cy="640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901A1E"/>
                </a:solidFill>
              </a:rPr>
              <a:t>Different Loss Functions </a:t>
            </a:r>
            <a:r>
              <a:rPr lang="en-US" sz="1400" b="1" dirty="0">
                <a:solidFill>
                  <a:srgbClr val="DAA600"/>
                </a:solidFill>
              </a:rPr>
              <a:t> </a:t>
            </a:r>
            <a:r>
              <a:rPr lang="en-US" sz="1100" b="1" dirty="0">
                <a:solidFill>
                  <a:srgbClr val="DAA600"/>
                </a:solidFill>
              </a:rPr>
              <a:t>[Yilmaz, </a:t>
            </a:r>
            <a:r>
              <a:rPr lang="en-US" sz="1100" b="1" dirty="0" err="1">
                <a:solidFill>
                  <a:srgbClr val="DAA600"/>
                </a:solidFill>
              </a:rPr>
              <a:t>Cemgil</a:t>
            </a:r>
            <a:r>
              <a:rPr lang="en-US" sz="1100" b="1" dirty="0">
                <a:solidFill>
                  <a:srgbClr val="DAA600"/>
                </a:solidFill>
              </a:rPr>
              <a:t>, </a:t>
            </a:r>
            <a:r>
              <a:rPr lang="en-US" sz="1100" b="1" dirty="0" err="1">
                <a:solidFill>
                  <a:srgbClr val="DAA600"/>
                </a:solidFill>
              </a:rPr>
              <a:t>Simsekli</a:t>
            </a:r>
            <a:r>
              <a:rPr lang="en-US" sz="1100" b="1" dirty="0">
                <a:solidFill>
                  <a:srgbClr val="DAA600"/>
                </a:solidFill>
              </a:rPr>
              <a:t>, 2011; </a:t>
            </a:r>
            <a:r>
              <a:rPr lang="en-US" sz="1100" b="1" dirty="0" err="1">
                <a:solidFill>
                  <a:srgbClr val="DAA600"/>
                </a:solidFill>
              </a:rPr>
              <a:t>Ermis</a:t>
            </a:r>
            <a:r>
              <a:rPr lang="en-US" sz="1100" b="1" dirty="0">
                <a:solidFill>
                  <a:srgbClr val="DAA600"/>
                </a:solidFill>
              </a:rPr>
              <a:t>, Acar, </a:t>
            </a:r>
            <a:r>
              <a:rPr lang="en-US" sz="1100" b="1" dirty="0" err="1">
                <a:solidFill>
                  <a:srgbClr val="DAA600"/>
                </a:solidFill>
              </a:rPr>
              <a:t>Cemgil</a:t>
            </a:r>
            <a:r>
              <a:rPr lang="en-US" sz="1100" b="1" dirty="0">
                <a:solidFill>
                  <a:srgbClr val="DAA600"/>
                </a:solidFill>
              </a:rPr>
              <a:t>, 2015] [Kolda et al., </a:t>
            </a:r>
            <a:r>
              <a:rPr lang="en-US" sz="1100" b="1" i="1" dirty="0">
                <a:solidFill>
                  <a:srgbClr val="DAA600"/>
                </a:solidFill>
              </a:rPr>
              <a:t>Presented at TRICAP</a:t>
            </a:r>
            <a:r>
              <a:rPr lang="en-US" sz="1100" b="1" dirty="0">
                <a:solidFill>
                  <a:srgbClr val="DAA600"/>
                </a:solidFill>
              </a:rPr>
              <a:t>, 2018] [</a:t>
            </a:r>
            <a:r>
              <a:rPr lang="en-US" sz="1100" b="1" dirty="0" err="1">
                <a:solidFill>
                  <a:srgbClr val="DAA600"/>
                </a:solidFill>
              </a:rPr>
              <a:t>Vandecappelle</a:t>
            </a:r>
            <a:r>
              <a:rPr lang="en-US" sz="1100" b="1" dirty="0">
                <a:solidFill>
                  <a:srgbClr val="DAA600"/>
                </a:solidFill>
              </a:rPr>
              <a:t> et al., </a:t>
            </a:r>
            <a:r>
              <a:rPr lang="en-US" sz="1100" b="1" i="1" dirty="0">
                <a:solidFill>
                  <a:srgbClr val="DAA600"/>
                </a:solidFill>
              </a:rPr>
              <a:t>Presented at TRICAP</a:t>
            </a:r>
            <a:r>
              <a:rPr lang="en-US" sz="1100" b="1" dirty="0">
                <a:solidFill>
                  <a:srgbClr val="DAA600"/>
                </a:solidFill>
              </a:rPr>
              <a:t>, 2018]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1A47-7DCA-4A65-939E-B8E90E81F60F}"/>
              </a:ext>
            </a:extLst>
          </p:cNvPr>
          <p:cNvSpPr/>
          <p:nvPr/>
        </p:nvSpPr>
        <p:spPr>
          <a:xfrm>
            <a:off x="141040" y="3647041"/>
            <a:ext cx="6116718" cy="932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901A1E"/>
                </a:solidFill>
              </a:rPr>
              <a:t>Software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MATLAB: </a:t>
            </a:r>
            <a:r>
              <a:rPr lang="en-US" sz="1200" b="1" dirty="0" err="1"/>
              <a:t>Nway</a:t>
            </a:r>
            <a:r>
              <a:rPr lang="en-US" sz="1200" b="1" dirty="0"/>
              <a:t> Toolbox, Tensor Toolbox, TT Toolbox, </a:t>
            </a:r>
            <a:r>
              <a:rPr lang="en-US" sz="1200" b="1" dirty="0" err="1"/>
              <a:t>TensorLab</a:t>
            </a:r>
            <a:r>
              <a:rPr lang="en-US" sz="1200" b="1" dirty="0"/>
              <a:t>     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R: multiway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C7A057-D472-4E46-B7B7-CF5F1D423820}"/>
              </a:ext>
            </a:extLst>
          </p:cNvPr>
          <p:cNvSpPr/>
          <p:nvPr/>
        </p:nvSpPr>
        <p:spPr>
          <a:xfrm>
            <a:off x="141040" y="2636912"/>
            <a:ext cx="8751440" cy="978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901A1E"/>
                </a:solidFill>
              </a:rPr>
              <a:t>Deep Learning and Tensor Factorizations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Tensor Train Factorization of a Feed Forward Layer </a:t>
            </a:r>
            <a:r>
              <a:rPr lang="en-US" sz="1100" b="1" dirty="0">
                <a:solidFill>
                  <a:srgbClr val="DAA600"/>
                </a:solidFill>
                <a:latin typeface="+mn-lt"/>
                <a:ea typeface="+mn-ea"/>
              </a:rPr>
              <a:t>[Novikov, </a:t>
            </a:r>
            <a:r>
              <a:rPr lang="en-US" sz="1100" b="1" dirty="0" err="1">
                <a:solidFill>
                  <a:srgbClr val="DAA600"/>
                </a:solidFill>
                <a:latin typeface="+mn-lt"/>
                <a:ea typeface="+mn-ea"/>
              </a:rPr>
              <a:t>Podoprikhin</a:t>
            </a:r>
            <a:r>
              <a:rPr lang="en-US" sz="1100" b="1" dirty="0">
                <a:solidFill>
                  <a:srgbClr val="DAA600"/>
                </a:solidFill>
                <a:latin typeface="+mn-lt"/>
                <a:ea typeface="+mn-ea"/>
              </a:rPr>
              <a:t>, </a:t>
            </a:r>
            <a:r>
              <a:rPr lang="en-US" sz="1100" b="1" dirty="0" err="1">
                <a:solidFill>
                  <a:srgbClr val="DAA600"/>
                </a:solidFill>
                <a:latin typeface="+mn-lt"/>
                <a:ea typeface="+mn-ea"/>
              </a:rPr>
              <a:t>Osokin</a:t>
            </a:r>
            <a:r>
              <a:rPr lang="en-US" sz="1100" b="1" dirty="0">
                <a:solidFill>
                  <a:srgbClr val="DAA600"/>
                </a:solidFill>
                <a:latin typeface="+mn-lt"/>
                <a:ea typeface="+mn-ea"/>
              </a:rPr>
              <a:t>, </a:t>
            </a:r>
            <a:r>
              <a:rPr lang="en-US" sz="1100" b="1" dirty="0" err="1">
                <a:solidFill>
                  <a:srgbClr val="DAA600"/>
                </a:solidFill>
                <a:latin typeface="+mn-lt"/>
                <a:ea typeface="+mn-ea"/>
              </a:rPr>
              <a:t>Vetrov</a:t>
            </a:r>
            <a:r>
              <a:rPr lang="en-US" sz="1100" b="1" dirty="0">
                <a:solidFill>
                  <a:srgbClr val="DAA600"/>
                </a:solidFill>
                <a:latin typeface="+mn-lt"/>
                <a:ea typeface="+mn-ea"/>
              </a:rPr>
              <a:t>, 2015]</a:t>
            </a:r>
            <a:r>
              <a:rPr lang="en-US" sz="1400" b="1" dirty="0"/>
              <a:t>  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TT-Recurrent Neural Networks </a:t>
            </a:r>
            <a:r>
              <a:rPr lang="en-US" sz="1100" b="1" dirty="0">
                <a:solidFill>
                  <a:srgbClr val="DAA600"/>
                </a:solidFill>
                <a:latin typeface="+mn-lt"/>
                <a:ea typeface="+mn-ea"/>
              </a:rPr>
              <a:t>[Yang, </a:t>
            </a:r>
            <a:r>
              <a:rPr lang="en-US" sz="1100" b="1" dirty="0" err="1">
                <a:solidFill>
                  <a:srgbClr val="DAA600"/>
                </a:solidFill>
                <a:latin typeface="+mn-lt"/>
                <a:ea typeface="+mn-ea"/>
              </a:rPr>
              <a:t>Krompass</a:t>
            </a:r>
            <a:r>
              <a:rPr lang="en-US" sz="1100" b="1" dirty="0">
                <a:solidFill>
                  <a:srgbClr val="DAA600"/>
                </a:solidFill>
                <a:latin typeface="+mn-lt"/>
                <a:ea typeface="+mn-ea"/>
              </a:rPr>
              <a:t>, </a:t>
            </a:r>
            <a:r>
              <a:rPr lang="en-US" sz="1100" b="1" dirty="0" err="1">
                <a:solidFill>
                  <a:srgbClr val="DAA600"/>
                </a:solidFill>
                <a:latin typeface="+mn-lt"/>
                <a:ea typeface="+mn-ea"/>
              </a:rPr>
              <a:t>Tresp</a:t>
            </a:r>
            <a:r>
              <a:rPr lang="en-US" sz="1100" b="1" dirty="0">
                <a:solidFill>
                  <a:srgbClr val="DAA600"/>
                </a:solidFill>
                <a:latin typeface="+mn-lt"/>
                <a:ea typeface="+mn-ea"/>
              </a:rPr>
              <a:t>, 2017]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0736CA-958B-4B3F-9FD8-69E9FED38D06}"/>
              </a:ext>
            </a:extLst>
          </p:cNvPr>
          <p:cNvGrpSpPr/>
          <p:nvPr/>
        </p:nvGrpSpPr>
        <p:grpSpPr>
          <a:xfrm>
            <a:off x="166355" y="3268537"/>
            <a:ext cx="8977645" cy="3688321"/>
            <a:chOff x="166355" y="3284984"/>
            <a:chExt cx="8977645" cy="3688321"/>
          </a:xfrm>
        </p:grpSpPr>
        <p:sp>
          <p:nvSpPr>
            <p:cNvPr id="12" name="Content Placeholder 1">
              <a:extLst>
                <a:ext uri="{FF2B5EF4-FFF2-40B4-BE49-F238E27FC236}">
                  <a16:creationId xmlns:a16="http://schemas.microsoft.com/office/drawing/2014/main" id="{0471952D-B989-4547-B331-BDAD620C2D39}"/>
                </a:ext>
              </a:extLst>
            </p:cNvPr>
            <p:cNvSpPr txBox="1">
              <a:spLocks/>
            </p:cNvSpPr>
            <p:nvPr/>
          </p:nvSpPr>
          <p:spPr>
            <a:xfrm>
              <a:off x="166355" y="4654432"/>
              <a:ext cx="4251521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sz="1400" b="1" dirty="0">
                  <a:solidFill>
                    <a:srgbClr val="901A1E"/>
                  </a:solidFill>
                </a:rPr>
                <a:t>Data Sets</a:t>
              </a:r>
              <a:r>
                <a:rPr lang="en-US" sz="1400" b="1" dirty="0"/>
                <a:t> </a:t>
              </a:r>
              <a:endParaRPr lang="en-US" sz="14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D2B8923-1349-4D02-9B32-2DB4472F6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5214679"/>
              <a:ext cx="4305239" cy="1433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FF1FD39-E47A-4867-A4BA-4DDF6590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920" y="3284984"/>
              <a:ext cx="2882080" cy="3688321"/>
            </a:xfrm>
            <a:prstGeom prst="rect">
              <a:avLst/>
            </a:prstGeom>
          </p:spPr>
        </p:pic>
        <p:sp>
          <p:nvSpPr>
            <p:cNvPr id="16" name="Content Placeholder 1">
              <a:extLst>
                <a:ext uri="{FF2B5EF4-FFF2-40B4-BE49-F238E27FC236}">
                  <a16:creationId xmlns:a16="http://schemas.microsoft.com/office/drawing/2014/main" id="{61F2A59F-BA9F-4839-AE4E-4B48328C01B1}"/>
                </a:ext>
              </a:extLst>
            </p:cNvPr>
            <p:cNvSpPr txBox="1">
              <a:spLocks/>
            </p:cNvSpPr>
            <p:nvPr/>
          </p:nvSpPr>
          <p:spPr>
            <a:xfrm>
              <a:off x="166355" y="4959528"/>
              <a:ext cx="4251521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sz="1400" b="1" dirty="0">
                  <a:solidFill>
                    <a:srgbClr val="901A1E"/>
                  </a:solidFill>
                </a:rPr>
                <a:t>Dense: </a:t>
              </a:r>
              <a:r>
                <a:rPr lang="en-US" sz="1400" b="1" i="1" dirty="0">
                  <a:solidFill>
                    <a:srgbClr val="901A1E"/>
                  </a:solidFill>
                </a:rPr>
                <a:t>www.models.life.ku.dk</a:t>
              </a:r>
            </a:p>
          </p:txBody>
        </p:sp>
        <p:sp>
          <p:nvSpPr>
            <p:cNvPr id="18" name="Content Placeholder 1">
              <a:extLst>
                <a:ext uri="{FF2B5EF4-FFF2-40B4-BE49-F238E27FC236}">
                  <a16:creationId xmlns:a16="http://schemas.microsoft.com/office/drawing/2014/main" id="{8C44A286-E127-4076-A985-3B78E74DD9B2}"/>
                </a:ext>
              </a:extLst>
            </p:cNvPr>
            <p:cNvSpPr txBox="1">
              <a:spLocks/>
            </p:cNvSpPr>
            <p:nvPr/>
          </p:nvSpPr>
          <p:spPr>
            <a:xfrm>
              <a:off x="4046440" y="4473179"/>
              <a:ext cx="2882080" cy="3839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1400" b="1" dirty="0">
                  <a:solidFill>
                    <a:srgbClr val="901A1E"/>
                  </a:solidFill>
                </a:rPr>
                <a:t>Sparse: </a:t>
              </a:r>
              <a:r>
                <a:rPr lang="en-US" sz="1400" b="1" i="1" dirty="0">
                  <a:solidFill>
                    <a:srgbClr val="901A1E"/>
                  </a:solidFill>
                </a:rPr>
                <a:t>http://frostt.io/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398B28-F83B-4919-A34A-3E5893C7A01A}"/>
              </a:ext>
            </a:extLst>
          </p:cNvPr>
          <p:cNvGrpSpPr/>
          <p:nvPr/>
        </p:nvGrpSpPr>
        <p:grpSpPr>
          <a:xfrm>
            <a:off x="3707904" y="86659"/>
            <a:ext cx="5223609" cy="839375"/>
            <a:chOff x="3707904" y="86659"/>
            <a:chExt cx="5223609" cy="8393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F8FBA44-072A-4A35-92FB-0EAC85ADBDDF}"/>
                </a:ext>
              </a:extLst>
            </p:cNvPr>
            <p:cNvGrpSpPr/>
            <p:nvPr/>
          </p:nvGrpSpPr>
          <p:grpSpPr>
            <a:xfrm>
              <a:off x="3707904" y="86659"/>
              <a:ext cx="4170926" cy="796396"/>
              <a:chOff x="4649546" y="132336"/>
              <a:chExt cx="4170926" cy="79639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A625923-0048-4DD1-82A9-C2CB1FC156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9546" y="308604"/>
                <a:ext cx="2337406" cy="62012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E84EDA9-5266-4E72-88ED-9BCA42DD1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2608" y="132336"/>
                <a:ext cx="3347864" cy="482636"/>
              </a:xfrm>
              <a:prstGeom prst="rect">
                <a:avLst/>
              </a:prstGeom>
            </p:spPr>
          </p:pic>
        </p:grpSp>
        <p:sp>
          <p:nvSpPr>
            <p:cNvPr id="19" name="Content Placeholder 1">
              <a:extLst>
                <a:ext uri="{FF2B5EF4-FFF2-40B4-BE49-F238E27FC236}">
                  <a16:creationId xmlns:a16="http://schemas.microsoft.com/office/drawing/2014/main" id="{9E293A83-6E1F-401E-BAA9-A197F2CDF73C}"/>
                </a:ext>
              </a:extLst>
            </p:cNvPr>
            <p:cNvSpPr txBox="1">
              <a:spLocks/>
            </p:cNvSpPr>
            <p:nvPr/>
          </p:nvSpPr>
          <p:spPr>
            <a:xfrm>
              <a:off x="6049433" y="542112"/>
              <a:ext cx="2882080" cy="38392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rgbClr val="DAA600"/>
                  </a:solidFill>
                </a:rPr>
                <a:t>[Acar, </a:t>
              </a:r>
              <a:r>
                <a:rPr lang="en-US" sz="1100" b="1" dirty="0" err="1">
                  <a:solidFill>
                    <a:srgbClr val="DAA600"/>
                  </a:solidFill>
                </a:rPr>
                <a:t>Anandkumar</a:t>
              </a:r>
              <a:r>
                <a:rPr lang="en-US" sz="1100" b="1" dirty="0">
                  <a:solidFill>
                    <a:srgbClr val="DAA600"/>
                  </a:solidFill>
                </a:rPr>
                <a:t>, Mullin, </a:t>
              </a:r>
              <a:r>
                <a:rPr lang="en-US" sz="1100" b="1" dirty="0" err="1">
                  <a:solidFill>
                    <a:srgbClr val="DAA600"/>
                  </a:solidFill>
                </a:rPr>
                <a:t>Rusitschka</a:t>
              </a:r>
              <a:r>
                <a:rPr lang="en-US" sz="1100" b="1" dirty="0">
                  <a:solidFill>
                    <a:srgbClr val="DAA600"/>
                  </a:solidFill>
                </a:rPr>
                <a:t>, </a:t>
              </a:r>
              <a:r>
                <a:rPr lang="en-US" sz="1100" b="1" dirty="0" err="1">
                  <a:solidFill>
                    <a:srgbClr val="DAA600"/>
                  </a:solidFill>
                </a:rPr>
                <a:t>Tresp</a:t>
              </a:r>
              <a:r>
                <a:rPr lang="en-US" sz="1100" b="1" dirty="0">
                  <a:solidFill>
                    <a:srgbClr val="DAA600"/>
                  </a:solidFill>
                </a:rPr>
                <a:t>, 2018]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2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85384" y="6046886"/>
            <a:ext cx="155861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-36512" y="260648"/>
            <a:ext cx="8784976" cy="576263"/>
          </a:xfrm>
        </p:spPr>
        <p:txBody>
          <a:bodyPr>
            <a:normAutofit/>
          </a:bodyPr>
          <a:lstStyle/>
          <a:p>
            <a:r>
              <a:rPr lang="en-US" sz="1700" b="1" dirty="0"/>
              <a:t> 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Summary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179238" y="836712"/>
            <a:ext cx="87852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chemeClr val="tx2"/>
                </a:solidFill>
                <a:latin typeface="+mn-lt"/>
              </a:rPr>
              <a:t>Matrix Factorizations: </a:t>
            </a:r>
            <a:r>
              <a:rPr lang="da-DK" sz="1400" kern="0" dirty="0">
                <a:solidFill>
                  <a:srgbClr val="212121"/>
                </a:solidFill>
                <a:latin typeface="+mn-lt"/>
              </a:rPr>
              <a:t>How to use matrix factorizations to (i) find the underlying factors, (ii) predict missing entries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212121"/>
                </a:solidFill>
                <a:latin typeface="+mn-lt"/>
              </a:rPr>
              <a:t>Matrix factorizations without constraints are not unique.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212121"/>
                </a:solidFill>
                <a:latin typeface="+mn-lt"/>
              </a:rPr>
              <a:t>Constraints need to make sense in terms of the application; otherwise, the model will not    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212121"/>
                </a:solidFill>
                <a:latin typeface="+mn-lt"/>
              </a:rPr>
              <a:t>reveal what we are looking for.</a:t>
            </a:r>
          </a:p>
          <a:p>
            <a:pPr>
              <a:spcBef>
                <a:spcPct val="20000"/>
              </a:spcBef>
              <a:defRPr/>
            </a:pPr>
            <a:endParaRPr lang="da-DK" sz="1000" b="1" kern="0" dirty="0">
              <a:solidFill>
                <a:schemeClr val="tx2"/>
              </a:solidFill>
              <a:latin typeface="+mn-lt"/>
            </a:endParaRPr>
          </a:p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chemeClr val="tx2"/>
                </a:solidFill>
                <a:latin typeface="+mn-lt"/>
              </a:rPr>
              <a:t>Tensor Factorizations 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000000"/>
                </a:solidFill>
                <a:latin typeface="+mn-lt"/>
              </a:rPr>
              <a:t>Tensor factorization methods such as CP have better 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000000"/>
                </a:solidFill>
                <a:latin typeface="+mn-lt"/>
              </a:rPr>
              <a:t>uniqueness properties compared to matrix factorizations.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000000"/>
                </a:solidFill>
                <a:latin typeface="+mn-lt"/>
              </a:rPr>
              <a:t>How to use tensor factorizations, in particular, CP, 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000000"/>
                </a:solidFill>
                <a:latin typeface="+mn-lt"/>
              </a:rPr>
              <a:t>to find the underlying factors, e.g., </a:t>
            </a:r>
          </a:p>
          <a:p>
            <a:pPr lvl="2"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000000"/>
                </a:solidFill>
                <a:latin typeface="+mn-lt"/>
              </a:rPr>
              <a:t>Chemometrics</a:t>
            </a:r>
            <a:endParaRPr lang="da-DK" sz="1400" kern="0" dirty="0">
              <a:solidFill>
                <a:srgbClr val="000000"/>
              </a:solidFill>
              <a:latin typeface="+mn-lt"/>
            </a:endParaRPr>
          </a:p>
          <a:p>
            <a:pPr lvl="2"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000000"/>
                </a:solidFill>
                <a:latin typeface="+mn-lt"/>
              </a:rPr>
              <a:t>Neuroscience</a:t>
            </a:r>
          </a:p>
          <a:p>
            <a:pPr lvl="2"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000000"/>
                </a:solidFill>
                <a:latin typeface="+mn-lt"/>
              </a:rPr>
              <a:t>Temporal Link Prediction</a:t>
            </a:r>
            <a:endParaRPr lang="da-DK" sz="1400" kern="0" dirty="0">
              <a:solidFill>
                <a:srgbClr val="000000"/>
              </a:solidFill>
              <a:latin typeface="+mn-lt"/>
            </a:endParaRPr>
          </a:p>
          <a:p>
            <a:pPr lvl="1"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000000"/>
                </a:solidFill>
                <a:latin typeface="+mn-lt"/>
              </a:rPr>
              <a:t>How to fit a CP model to a higher-order tensor with 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000000"/>
                </a:solidFill>
                <a:latin typeface="+mn-lt"/>
              </a:rPr>
              <a:t>missing entries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rgbClr val="000000"/>
                </a:solidFill>
                <a:latin typeface="+mn-lt"/>
              </a:rPr>
              <a:t>Algorithms:</a:t>
            </a:r>
            <a:r>
              <a:rPr lang="da-DK" sz="1400" kern="0" dirty="0">
                <a:solidFill>
                  <a:srgbClr val="000000"/>
                </a:solidFill>
                <a:latin typeface="+mn-lt"/>
              </a:rPr>
              <a:t> ALS, Gradient-based optimization approaches </a:t>
            </a:r>
          </a:p>
          <a:p>
            <a:pPr>
              <a:spcBef>
                <a:spcPct val="20000"/>
              </a:spcBef>
              <a:defRPr/>
            </a:pPr>
            <a:endParaRPr lang="da-DK" sz="1000" kern="0" dirty="0">
              <a:solidFill>
                <a:srgbClr val="000000"/>
              </a:solidFill>
              <a:latin typeface="+mn-lt"/>
            </a:endParaRPr>
          </a:p>
          <a:p>
            <a:pPr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chemeClr val="tx2"/>
                </a:solidFill>
                <a:latin typeface="+mn-lt"/>
              </a:rPr>
              <a:t>MATLAB functions</a:t>
            </a:r>
          </a:p>
          <a:p>
            <a:pPr lvl="1"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cp-opt</a:t>
            </a:r>
            <a:r>
              <a:rPr lang="da-DK" sz="1400" b="1" kern="0" dirty="0">
                <a:solidFill>
                  <a:schemeClr val="tx2"/>
                </a:solidFill>
                <a:latin typeface="+mj-lt"/>
              </a:rPr>
              <a:t>: </a:t>
            </a:r>
            <a:r>
              <a:rPr lang="da-DK" sz="1400" kern="0" dirty="0">
                <a:solidFill>
                  <a:srgbClr val="000000"/>
                </a:solidFill>
                <a:latin typeface="+mj-lt"/>
              </a:rPr>
              <a:t>Fitting a CP model to a tensor </a:t>
            </a:r>
            <a:r>
              <a:rPr lang="da-DK" sz="1400" b="1" kern="0" dirty="0">
                <a:solidFill>
                  <a:srgbClr val="901A1E"/>
                </a:solidFill>
                <a:latin typeface="+mj-lt"/>
                <a:cs typeface="Arial" panose="020B0604020202020204" pitchFamily="34" charset="0"/>
              </a:rPr>
              <a:t>(from Tensor Toolbox)</a:t>
            </a:r>
          </a:p>
          <a:p>
            <a:pPr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[Fac, FacInit, output] = cp_opt(X, R, ‘init’, ‘random’, ‘alg’,’ncg’, ‘alg_options’, options); </a:t>
            </a:r>
            <a:endParaRPr lang="da-DK" sz="16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ct val="20000"/>
              </a:spcBef>
              <a:defRPr/>
            </a:pPr>
            <a:r>
              <a:rPr lang="da-DK" sz="1400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cp-wopt</a:t>
            </a:r>
            <a:r>
              <a:rPr lang="da-DK" sz="1400" b="1" kern="0" dirty="0">
                <a:solidFill>
                  <a:schemeClr val="tx2"/>
                </a:solidFill>
                <a:latin typeface="+mj-lt"/>
              </a:rPr>
              <a:t>: </a:t>
            </a:r>
            <a:r>
              <a:rPr lang="da-DK" sz="1400" kern="0" dirty="0">
                <a:solidFill>
                  <a:srgbClr val="000000"/>
                </a:solidFill>
                <a:latin typeface="+mj-lt"/>
              </a:rPr>
              <a:t>Fitting a CP model to a tensor with missing entries </a:t>
            </a:r>
            <a:r>
              <a:rPr lang="da-DK" sz="1400" b="1" kern="0" dirty="0">
                <a:solidFill>
                  <a:srgbClr val="901A1E"/>
                </a:solidFill>
                <a:latin typeface="+mj-lt"/>
                <a:cs typeface="Arial" panose="020B0604020202020204" pitchFamily="34" charset="0"/>
              </a:rPr>
              <a:t>(from Tensor Toolbox)</a:t>
            </a:r>
          </a:p>
          <a:p>
            <a:pPr>
              <a:spcBef>
                <a:spcPct val="20000"/>
              </a:spcBef>
              <a:defRPr/>
            </a:pPr>
            <a:r>
              <a:rPr lang="da-DK" sz="14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[Fac, FacInit, output] = cp_wopt(X, W, R, ‘init’, ‘random’, ‘alg’,’ncg’, ‘alg_options’, options);</a:t>
            </a:r>
            <a:endParaRPr lang="da-DK" sz="1600" kern="0" dirty="0">
              <a:solidFill>
                <a:srgbClr val="901A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D36B9F-5F5C-4298-BAF4-EEB6CBE2DCCB}"/>
              </a:ext>
            </a:extLst>
          </p:cNvPr>
          <p:cNvGrpSpPr/>
          <p:nvPr/>
        </p:nvGrpSpPr>
        <p:grpSpPr>
          <a:xfrm>
            <a:off x="5488627" y="1844824"/>
            <a:ext cx="3655373" cy="904068"/>
            <a:chOff x="4548803" y="3981045"/>
            <a:chExt cx="4398650" cy="1021136"/>
          </a:xfrm>
        </p:grpSpPr>
        <p:grpSp>
          <p:nvGrpSpPr>
            <p:cNvPr id="12" name="Group 40">
              <a:extLst>
                <a:ext uri="{FF2B5EF4-FFF2-40B4-BE49-F238E27FC236}">
                  <a16:creationId xmlns:a16="http://schemas.microsoft.com/office/drawing/2014/main" id="{346E5FCF-0037-49CF-B96A-B8EF699736E7}"/>
                </a:ext>
              </a:extLst>
            </p:cNvPr>
            <p:cNvGrpSpPr/>
            <p:nvPr/>
          </p:nvGrpSpPr>
          <p:grpSpPr>
            <a:xfrm>
              <a:off x="4554788" y="3981045"/>
              <a:ext cx="4392665" cy="1021136"/>
              <a:chOff x="-1330" y="4038600"/>
              <a:chExt cx="9069130" cy="2468880"/>
            </a:xfrm>
          </p:grpSpPr>
          <p:grpSp>
            <p:nvGrpSpPr>
              <p:cNvPr id="16" name="Group 14">
                <a:extLst>
                  <a:ext uri="{FF2B5EF4-FFF2-40B4-BE49-F238E27FC236}">
                    <a16:creationId xmlns:a16="http://schemas.microsoft.com/office/drawing/2014/main" id="{C9BAE885-351D-4F5B-9803-26F18C84017B}"/>
                  </a:ext>
                </a:extLst>
              </p:cNvPr>
              <p:cNvGrpSpPr/>
              <p:nvPr/>
            </p:nvGrpSpPr>
            <p:grpSpPr>
              <a:xfrm>
                <a:off x="6096000" y="4038600"/>
                <a:ext cx="2971800" cy="2438400"/>
                <a:chOff x="5943600" y="4033684"/>
                <a:chExt cx="3352800" cy="2595716"/>
              </a:xfrm>
            </p:grpSpPr>
            <p:pic>
              <p:nvPicPr>
                <p:cNvPr id="24" name="Picture 4" descr="H:\Backups\Backup_November102008\RESEARCH\EPILEPSY\EPILESPY\EPILEPSY_II_ISMB07\Camera-Ready\Figures\f1_electrode.tif">
                  <a:extLst>
                    <a:ext uri="{FF2B5EF4-FFF2-40B4-BE49-F238E27FC236}">
                      <a16:creationId xmlns:a16="http://schemas.microsoft.com/office/drawing/2014/main" id="{BE7DBAD8-747B-4FCF-B024-5F4AF5AAFF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43600" y="4114800"/>
                  <a:ext cx="3352800" cy="2514600"/>
                </a:xfrm>
                <a:prstGeom prst="rect">
                  <a:avLst/>
                </a:prstGeom>
                <a:noFill/>
              </p:spPr>
            </p:pic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48F9A2D-FD48-4365-AA48-E9BD32416825}"/>
                    </a:ext>
                  </a:extLst>
                </p:cNvPr>
                <p:cNvSpPr/>
                <p:nvPr/>
              </p:nvSpPr>
              <p:spPr bwMode="auto">
                <a:xfrm>
                  <a:off x="6740769" y="4033684"/>
                  <a:ext cx="1524000" cy="22860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0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17" name="Group 17">
                <a:extLst>
                  <a:ext uri="{FF2B5EF4-FFF2-40B4-BE49-F238E27FC236}">
                    <a16:creationId xmlns:a16="http://schemas.microsoft.com/office/drawing/2014/main" id="{F01D901B-50B2-4999-9D87-0F1F87967F3F}"/>
                  </a:ext>
                </a:extLst>
              </p:cNvPr>
              <p:cNvGrpSpPr/>
              <p:nvPr/>
            </p:nvGrpSpPr>
            <p:grpSpPr>
              <a:xfrm>
                <a:off x="-1330" y="4038600"/>
                <a:ext cx="6479660" cy="2468880"/>
                <a:chOff x="-1330" y="4038600"/>
                <a:chExt cx="6479660" cy="2468880"/>
              </a:xfrm>
            </p:grpSpPr>
            <p:grpSp>
              <p:nvGrpSpPr>
                <p:cNvPr id="18" name="Group 10">
                  <a:extLst>
                    <a:ext uri="{FF2B5EF4-FFF2-40B4-BE49-F238E27FC236}">
                      <a16:creationId xmlns:a16="http://schemas.microsoft.com/office/drawing/2014/main" id="{B91CD58B-D9D9-4A17-990B-A6CB85F26FF7}"/>
                    </a:ext>
                  </a:extLst>
                </p:cNvPr>
                <p:cNvGrpSpPr/>
                <p:nvPr/>
              </p:nvGrpSpPr>
              <p:grpSpPr>
                <a:xfrm>
                  <a:off x="-1330" y="4038600"/>
                  <a:ext cx="3354130" cy="2468880"/>
                  <a:chOff x="-1330" y="4038600"/>
                  <a:chExt cx="3354130" cy="2571183"/>
                </a:xfrm>
              </p:grpSpPr>
              <p:pic>
                <p:nvPicPr>
                  <p:cNvPr id="22" name="Picture 21" descr="H:\Backups\Backup_November102008\RESEARCH\EPILEPSY\EPILESPY\EPILEPSY_II_ISMB07\Camera-Ready\Figures\f1_time.tif">
                    <a:extLst>
                      <a:ext uri="{FF2B5EF4-FFF2-40B4-BE49-F238E27FC236}">
                        <a16:creationId xmlns:a16="http://schemas.microsoft.com/office/drawing/2014/main" id="{B3D6B53B-C1F8-49F1-8BE5-959C65F56C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-1330" y="4095183"/>
                    <a:ext cx="3354130" cy="251460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6D32ABE-7B8E-4EFF-BD88-7937AD2A83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14400" y="4038600"/>
                    <a:ext cx="15240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 cap="flat" cmpd="sng" algn="ctr">
                    <a:noFill/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4000" b="1" i="0" u="none" strike="noStrike" cap="none" normalizeH="0" baseline="-25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pSp>
              <p:nvGrpSpPr>
                <p:cNvPr id="19" name="Group 12">
                  <a:extLst>
                    <a:ext uri="{FF2B5EF4-FFF2-40B4-BE49-F238E27FC236}">
                      <a16:creationId xmlns:a16="http://schemas.microsoft.com/office/drawing/2014/main" id="{D8CEECA3-188A-4591-99ED-50C84CECA70C}"/>
                    </a:ext>
                  </a:extLst>
                </p:cNvPr>
                <p:cNvGrpSpPr/>
                <p:nvPr/>
              </p:nvGrpSpPr>
              <p:grpSpPr>
                <a:xfrm>
                  <a:off x="3124200" y="4038600"/>
                  <a:ext cx="3354130" cy="2468880"/>
                  <a:chOff x="3124200" y="4038600"/>
                  <a:chExt cx="3354130" cy="2590800"/>
                </a:xfrm>
              </p:grpSpPr>
              <p:pic>
                <p:nvPicPr>
                  <p:cNvPr id="20" name="Picture 2" descr="H:\Backups\Backup_November102008\RESEARCH\EPILEPSY\EPILESPY\EPILEPSY_II_ISMB07\Camera-Ready\Figures\f1_scale.tif">
                    <a:extLst>
                      <a:ext uri="{FF2B5EF4-FFF2-40B4-BE49-F238E27FC236}">
                        <a16:creationId xmlns:a16="http://schemas.microsoft.com/office/drawing/2014/main" id="{E24E391F-DF9A-4C9C-A406-C353EDBD1C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3124200" y="4114800"/>
                    <a:ext cx="3354130" cy="2514600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6A74853-F4F6-4E3B-A4D0-EBF6031481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38600" y="4038600"/>
                    <a:ext cx="1524000" cy="228600"/>
                  </a:xfrm>
                  <a:prstGeom prst="rect">
                    <a:avLst/>
                  </a:prstGeom>
                  <a:solidFill>
                    <a:schemeClr val="bg1"/>
                  </a:solidFill>
                  <a:ln w="31750" cap="flat" cmpd="sng" algn="ctr">
                    <a:noFill/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4000" b="1" i="0" u="none" strike="noStrike" cap="none" normalizeH="0" baseline="-2500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FE9EC3-46B6-4F5D-9231-C295C7955009}"/>
                </a:ext>
              </a:extLst>
            </p:cNvPr>
            <p:cNvGrpSpPr/>
            <p:nvPr/>
          </p:nvGrpSpPr>
          <p:grpSpPr>
            <a:xfrm>
              <a:off x="4548803" y="4221088"/>
              <a:ext cx="141524" cy="504056"/>
              <a:chOff x="4548803" y="4221088"/>
              <a:chExt cx="141524" cy="50405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C4EE53F-4206-4019-AE6D-36197D9B460E}"/>
                  </a:ext>
                </a:extLst>
              </p:cNvPr>
              <p:cNvSpPr/>
              <p:nvPr/>
            </p:nvSpPr>
            <p:spPr>
              <a:xfrm>
                <a:off x="4572000" y="4221088"/>
                <a:ext cx="115055" cy="5040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 descr="txp_fig">
                <a:extLst>
                  <a:ext uri="{FF2B5EF4-FFF2-40B4-BE49-F238E27FC236}">
                    <a16:creationId xmlns:a16="http://schemas.microsoft.com/office/drawing/2014/main" id="{7FCBA06D-1D05-4001-9694-6FECA0B0CE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 bwMode="auto">
              <a:xfrm>
                <a:off x="4548803" y="4415268"/>
                <a:ext cx="141524" cy="100584"/>
              </a:xfrm>
              <a:prstGeom prst="rect">
                <a:avLst/>
              </a:prstGeom>
              <a:noFill/>
              <a:ln/>
              <a:effectLst/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778299-5130-4A96-82ED-8407BAA142A6}"/>
                </a:ext>
              </a:extLst>
            </p:cNvPr>
            <p:cNvSpPr/>
            <p:nvPr/>
          </p:nvSpPr>
          <p:spPr>
            <a:xfrm>
              <a:off x="6064318" y="4221088"/>
              <a:ext cx="115055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A69278-52FD-43D5-B12E-29E58D0ACC5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451" y="4392558"/>
              <a:ext cx="147733" cy="129903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9330E6A4-A036-480B-857F-58C6D255A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75613" y="3011104"/>
            <a:ext cx="1825987" cy="151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7C76A8C-B244-4CB2-A9F9-909E2796863D}"/>
              </a:ext>
            </a:extLst>
          </p:cNvPr>
          <p:cNvGrpSpPr/>
          <p:nvPr/>
        </p:nvGrpSpPr>
        <p:grpSpPr>
          <a:xfrm>
            <a:off x="7812360" y="4758789"/>
            <a:ext cx="696336" cy="686435"/>
            <a:chOff x="3276600" y="2895600"/>
            <a:chExt cx="914400" cy="1066800"/>
          </a:xfrm>
        </p:grpSpPr>
        <p:grpSp>
          <p:nvGrpSpPr>
            <p:cNvPr id="29" name="Group 49">
              <a:extLst>
                <a:ext uri="{FF2B5EF4-FFF2-40B4-BE49-F238E27FC236}">
                  <a16:creationId xmlns:a16="http://schemas.microsoft.com/office/drawing/2014/main" id="{5FCBC6A2-2B4E-4194-B3AA-D55A4C96765F}"/>
                </a:ext>
              </a:extLst>
            </p:cNvPr>
            <p:cNvGrpSpPr/>
            <p:nvPr/>
          </p:nvGrpSpPr>
          <p:grpSpPr>
            <a:xfrm>
              <a:off x="3276600" y="2895600"/>
              <a:ext cx="914400" cy="1066800"/>
              <a:chOff x="3276600" y="2895600"/>
              <a:chExt cx="914400" cy="1066800"/>
            </a:xfrm>
          </p:grpSpPr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B9A68CFF-4B4E-4BE5-942A-2CF4CEA16C67}"/>
                  </a:ext>
                </a:extLst>
              </p:cNvPr>
              <p:cNvSpPr/>
              <p:nvPr/>
            </p:nvSpPr>
            <p:spPr>
              <a:xfrm>
                <a:off x="34290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Cube 34">
                <a:extLst>
                  <a:ext uri="{FF2B5EF4-FFF2-40B4-BE49-F238E27FC236}">
                    <a16:creationId xmlns:a16="http://schemas.microsoft.com/office/drawing/2014/main" id="{06881C23-EF46-4284-A380-F62F863DCFB2}"/>
                  </a:ext>
                </a:extLst>
              </p:cNvPr>
              <p:cNvSpPr/>
              <p:nvPr/>
            </p:nvSpPr>
            <p:spPr>
              <a:xfrm>
                <a:off x="3276600" y="2895600"/>
                <a:ext cx="914400" cy="1066800"/>
              </a:xfrm>
              <a:prstGeom prst="cub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ube 35">
                <a:extLst>
                  <a:ext uri="{FF2B5EF4-FFF2-40B4-BE49-F238E27FC236}">
                    <a16:creationId xmlns:a16="http://schemas.microsoft.com/office/drawing/2014/main" id="{CAE83A74-1DA5-4F20-9ED3-70ED82DD10B3}"/>
                  </a:ext>
                </a:extLst>
              </p:cNvPr>
              <p:cNvSpPr/>
              <p:nvPr/>
            </p:nvSpPr>
            <p:spPr>
              <a:xfrm>
                <a:off x="3276600" y="3784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1BE22C41-8ED2-4131-9D25-F59D052A4145}"/>
                  </a:ext>
                </a:extLst>
              </p:cNvPr>
              <p:cNvSpPr/>
              <p:nvPr/>
            </p:nvSpPr>
            <p:spPr>
              <a:xfrm>
                <a:off x="3276600" y="3581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Cube 37">
                <a:extLst>
                  <a:ext uri="{FF2B5EF4-FFF2-40B4-BE49-F238E27FC236}">
                    <a16:creationId xmlns:a16="http://schemas.microsoft.com/office/drawing/2014/main" id="{892D1512-DF4D-47F1-9BEC-D45B4D7CEE0E}"/>
                  </a:ext>
                </a:extLst>
              </p:cNvPr>
              <p:cNvSpPr/>
              <p:nvPr/>
            </p:nvSpPr>
            <p:spPr>
              <a:xfrm>
                <a:off x="3505200" y="34290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B8984C08-6FD3-47EF-94A7-E145B16DF517}"/>
                  </a:ext>
                </a:extLst>
              </p:cNvPr>
              <p:cNvSpPr/>
              <p:nvPr/>
            </p:nvSpPr>
            <p:spPr>
              <a:xfrm>
                <a:off x="3505200" y="32004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3D0350BF-551D-4ECA-9823-511BA17E43EC}"/>
                  </a:ext>
                </a:extLst>
              </p:cNvPr>
              <p:cNvSpPr/>
              <p:nvPr/>
            </p:nvSpPr>
            <p:spPr>
              <a:xfrm>
                <a:off x="3276600" y="32766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5DB3E5-E6BC-46AC-A657-B5F52D5AEE14}"/>
                  </a:ext>
                </a:extLst>
              </p:cNvPr>
              <p:cNvCxnSpPr/>
              <p:nvPr/>
            </p:nvCxnSpPr>
            <p:spPr bwMode="auto">
              <a:xfrm rot="5400000">
                <a:off x="3543300" y="3543300"/>
                <a:ext cx="8382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FB0D54FE-78B1-476C-82C1-4EA887365453}"/>
                  </a:ext>
                </a:extLst>
              </p:cNvPr>
              <p:cNvSpPr/>
              <p:nvPr/>
            </p:nvSpPr>
            <p:spPr>
              <a:xfrm>
                <a:off x="3429000" y="2971800"/>
                <a:ext cx="685800" cy="152400"/>
              </a:xfrm>
              <a:prstGeom prst="cub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08A6F14-BEEF-4DEF-B4E7-AE04B48CB254}"/>
                  </a:ext>
                </a:extLst>
              </p:cNvPr>
              <p:cNvCxnSpPr/>
              <p:nvPr/>
            </p:nvCxnSpPr>
            <p:spPr bwMode="auto">
              <a:xfrm rot="5400000">
                <a:off x="3962400" y="2895600"/>
                <a:ext cx="228600" cy="22860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A9B5542-0ECE-4079-AE56-F724EA607A59}"/>
                  </a:ext>
                </a:extLst>
              </p:cNvPr>
              <p:cNvCxnSpPr/>
              <p:nvPr/>
            </p:nvCxnSpPr>
            <p:spPr bwMode="auto">
              <a:xfrm>
                <a:off x="3276600" y="3124200"/>
                <a:ext cx="685800" cy="0"/>
              </a:xfrm>
              <a:prstGeom prst="line">
                <a:avLst/>
              </a:prstGeom>
              <a:solidFill>
                <a:srgbClr val="DBE6FD"/>
              </a:solidFill>
              <a:ln>
                <a:solidFill>
                  <a:srgbClr val="00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F8E6BF-9E99-4F0E-A750-E4B9AF9AC69B}"/>
                </a:ext>
              </a:extLst>
            </p:cNvPr>
            <p:cNvCxnSpPr/>
            <p:nvPr/>
          </p:nvCxnSpPr>
          <p:spPr bwMode="auto">
            <a:xfrm rot="5400000">
              <a:off x="3086100" y="3314700"/>
              <a:ext cx="8382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B2FCAB7-BA20-48AF-A9FE-A09E6F4E72B6}"/>
                </a:ext>
              </a:extLst>
            </p:cNvPr>
            <p:cNvCxnSpPr/>
            <p:nvPr/>
          </p:nvCxnSpPr>
          <p:spPr bwMode="auto">
            <a:xfrm rot="5400000">
              <a:off x="3267075" y="3667125"/>
              <a:ext cx="247650" cy="22860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61F6884-46B1-4FC0-BFDF-304C17F9EB36}"/>
                </a:ext>
              </a:extLst>
            </p:cNvPr>
            <p:cNvCxnSpPr/>
            <p:nvPr/>
          </p:nvCxnSpPr>
          <p:spPr bwMode="auto">
            <a:xfrm rot="10800000">
              <a:off x="3429000" y="3733800"/>
              <a:ext cx="762000" cy="0"/>
            </a:xfrm>
            <a:prstGeom prst="line">
              <a:avLst/>
            </a:prstGeom>
            <a:noFill/>
            <a:ln w="317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5" name="Group 39">
            <a:extLst>
              <a:ext uri="{FF2B5EF4-FFF2-40B4-BE49-F238E27FC236}">
                <a16:creationId xmlns:a16="http://schemas.microsoft.com/office/drawing/2014/main" id="{48D990A7-2A16-4FCB-9321-FAF7BBCD53FD}"/>
              </a:ext>
            </a:extLst>
          </p:cNvPr>
          <p:cNvGrpSpPr/>
          <p:nvPr/>
        </p:nvGrpSpPr>
        <p:grpSpPr bwMode="auto">
          <a:xfrm>
            <a:off x="6581122" y="4789276"/>
            <a:ext cx="696336" cy="649662"/>
            <a:chOff x="1524000" y="2895600"/>
            <a:chExt cx="914400" cy="1066800"/>
          </a:xfrm>
        </p:grpSpPr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4991986E-94F2-4CB0-A722-DE92D2EC1545}"/>
                </a:ext>
              </a:extLst>
            </p:cNvPr>
            <p:cNvSpPr/>
            <p:nvPr/>
          </p:nvSpPr>
          <p:spPr bwMode="auto">
            <a:xfrm>
              <a:off x="1524000" y="2895600"/>
              <a:ext cx="914400" cy="1066800"/>
            </a:xfrm>
            <a:prstGeom prst="cube">
              <a:avLst/>
            </a:prstGeom>
            <a:solidFill>
              <a:srgbClr val="DBE6FD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F99FAD1C-084C-4496-8383-4E001A4E960A}"/>
                </a:ext>
              </a:extLst>
            </p:cNvPr>
            <p:cNvSpPr/>
            <p:nvPr/>
          </p:nvSpPr>
          <p:spPr bwMode="auto">
            <a:xfrm>
              <a:off x="1644590" y="32004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FD65D8BC-E21F-4536-92C9-399D4A912A1B}"/>
                </a:ext>
              </a:extLst>
            </p:cNvPr>
            <p:cNvSpPr/>
            <p:nvPr/>
          </p:nvSpPr>
          <p:spPr bwMode="auto">
            <a:xfrm>
              <a:off x="1936810" y="29718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C4060B80-36B0-4AF9-AC90-4B136441EF7C}"/>
                </a:ext>
              </a:extLst>
            </p:cNvPr>
            <p:cNvSpPr/>
            <p:nvPr/>
          </p:nvSpPr>
          <p:spPr bwMode="auto">
            <a:xfrm>
              <a:off x="1796990" y="3505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91FBE169-1442-43FB-A914-F904E4F45EE6}"/>
                </a:ext>
              </a:extLst>
            </p:cNvPr>
            <p:cNvSpPr/>
            <p:nvPr/>
          </p:nvSpPr>
          <p:spPr bwMode="auto">
            <a:xfrm>
              <a:off x="1981200" y="32766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616BA34B-CBCF-4E25-BB64-AC2E116CD0F9}"/>
                </a:ext>
              </a:extLst>
            </p:cNvPr>
            <p:cNvSpPr/>
            <p:nvPr/>
          </p:nvSpPr>
          <p:spPr bwMode="auto">
            <a:xfrm>
              <a:off x="2057400" y="37338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72FF725E-2028-40E5-9FB3-04AA7837EFAF}"/>
                </a:ext>
              </a:extLst>
            </p:cNvPr>
            <p:cNvSpPr/>
            <p:nvPr/>
          </p:nvSpPr>
          <p:spPr bwMode="auto">
            <a:xfrm>
              <a:off x="2254190" y="3505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9785547-1298-4860-8176-71102E0D1D6F}"/>
                </a:ext>
              </a:extLst>
            </p:cNvPr>
            <p:cNvSpPr/>
            <p:nvPr/>
          </p:nvSpPr>
          <p:spPr bwMode="auto">
            <a:xfrm>
              <a:off x="2254190" y="3124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3F6755E3-89E6-4242-BAE0-7ED74D12DFEF}"/>
                </a:ext>
              </a:extLst>
            </p:cNvPr>
            <p:cNvSpPr/>
            <p:nvPr/>
          </p:nvSpPr>
          <p:spPr bwMode="auto">
            <a:xfrm>
              <a:off x="1568390" y="37338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9B7A5E6D-3376-47E4-9B78-B9F1317F4F97}"/>
                </a:ext>
              </a:extLst>
            </p:cNvPr>
            <p:cNvSpPr/>
            <p:nvPr/>
          </p:nvSpPr>
          <p:spPr bwMode="auto">
            <a:xfrm>
              <a:off x="1752600" y="28956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0E80A2E2-EFD0-4242-8107-2F75F8E7A0EE}"/>
                </a:ext>
              </a:extLst>
            </p:cNvPr>
            <p:cNvSpPr/>
            <p:nvPr/>
          </p:nvSpPr>
          <p:spPr bwMode="auto">
            <a:xfrm>
              <a:off x="1796990" y="38100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A389DF6B-DD39-43CD-AB6B-F89FB075CE1F}"/>
                </a:ext>
              </a:extLst>
            </p:cNvPr>
            <p:cNvSpPr/>
            <p:nvPr/>
          </p:nvSpPr>
          <p:spPr bwMode="auto">
            <a:xfrm>
              <a:off x="2057400" y="35052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F7A5558D-C39C-4EBE-9B29-3A163A0EC3B8}"/>
                </a:ext>
              </a:extLst>
            </p:cNvPr>
            <p:cNvSpPr/>
            <p:nvPr/>
          </p:nvSpPr>
          <p:spPr bwMode="auto">
            <a:xfrm>
              <a:off x="1524000" y="34290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8080BBBF-43ED-41EA-813F-ABAD482D9CFB}"/>
                </a:ext>
              </a:extLst>
            </p:cNvPr>
            <p:cNvSpPr/>
            <p:nvPr/>
          </p:nvSpPr>
          <p:spPr bwMode="auto">
            <a:xfrm>
              <a:off x="2133600" y="28956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41781429-097C-4D43-9A5E-26EECFFEDC1C}"/>
                </a:ext>
              </a:extLst>
            </p:cNvPr>
            <p:cNvSpPr/>
            <p:nvPr/>
          </p:nvSpPr>
          <p:spPr bwMode="auto">
            <a:xfrm>
              <a:off x="1796990" y="3200400"/>
              <a:ext cx="120590" cy="152400"/>
            </a:xfrm>
            <a:prstGeom prst="cube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858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P_t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3319264" y="1196751"/>
            <a:ext cx="2103120" cy="371173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80" y="1185190"/>
            <a:ext cx="2743200" cy="371602"/>
          </a:xfrm>
          <a:prstGeom prst="rect">
            <a:avLst/>
          </a:prstGeom>
          <a:noFill/>
          <a:ln/>
          <a:effectLst/>
        </p:spPr>
      </p:pic>
      <p:pic>
        <p:nvPicPr>
          <p:cNvPr id="18" name="Picture 17" descr="TP_t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925998" y="2924944"/>
            <a:ext cx="614801" cy="1583529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P_t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3070375" y="2406632"/>
            <a:ext cx="2797769" cy="380862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P_t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3707905" y="3212976"/>
            <a:ext cx="2066199" cy="997418"/>
          </a:xfrm>
          <a:prstGeom prst="rect">
            <a:avLst/>
          </a:prstGeom>
          <a:noFill/>
          <a:ln/>
          <a:effectLst/>
        </p:spPr>
      </p:pic>
      <p:pic>
        <p:nvPicPr>
          <p:cNvPr id="28" name="Picture 27" descr="TP_tmp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6189724" y="2903031"/>
            <a:ext cx="758540" cy="1678097"/>
          </a:xfrm>
          <a:prstGeom prst="rect">
            <a:avLst/>
          </a:prstGeom>
          <a:noFill/>
          <a:ln/>
          <a:effectLst/>
        </p:spPr>
      </p:pic>
      <p:pic>
        <p:nvPicPr>
          <p:cNvPr id="29" name="Picture 3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92280" y="3150392"/>
            <a:ext cx="1815751" cy="123763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</p:pic>
      <p:pic>
        <p:nvPicPr>
          <p:cNvPr id="30" name="Picture 29" descr="TP_tmp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6156176" y="2433982"/>
            <a:ext cx="2977279" cy="454948"/>
          </a:xfrm>
          <a:prstGeom prst="rect">
            <a:avLst/>
          </a:prstGeom>
          <a:noFill/>
          <a:ln/>
          <a:effectLst/>
        </p:spPr>
      </p:pic>
      <p:sp>
        <p:nvSpPr>
          <p:cNvPr id="34" name="Rounded Rectangle 33"/>
          <p:cNvSpPr/>
          <p:nvPr/>
        </p:nvSpPr>
        <p:spPr>
          <a:xfrm>
            <a:off x="7380312" y="4437112"/>
            <a:ext cx="1178887" cy="360040"/>
          </a:xfrm>
          <a:prstGeom prst="roundRect">
            <a:avLst/>
          </a:prstGeom>
          <a:solidFill>
            <a:srgbClr val="DA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cp_wopt</a:t>
            </a: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067944" y="4400442"/>
            <a:ext cx="1040967" cy="252694"/>
          </a:xfrm>
          <a:prstGeom prst="roundRect">
            <a:avLst/>
          </a:prstGeom>
          <a:solidFill>
            <a:srgbClr val="DA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cp_opt</a:t>
            </a:r>
            <a:endParaRPr lang="en-US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24328" y="5805263"/>
            <a:ext cx="1619672" cy="935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7504" y="908720"/>
            <a:ext cx="2232248" cy="716715"/>
          </a:xfrm>
          <a:prstGeom prst="roundRect">
            <a:avLst/>
          </a:prstGeom>
          <a:solidFill>
            <a:srgbClr val="901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Model: Optimization problem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07504" y="2514600"/>
            <a:ext cx="2232248" cy="1202432"/>
          </a:xfrm>
          <a:prstGeom prst="roundRect">
            <a:avLst/>
          </a:prstGeom>
          <a:solidFill>
            <a:srgbClr val="901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DAA600"/>
                </a:solidFill>
              </a:rPr>
              <a:t>Tensor Toolbox</a:t>
            </a:r>
          </a:p>
          <a:p>
            <a:pPr algn="ctr"/>
            <a:r>
              <a:rPr lang="en-US" sz="1400" dirty="0"/>
              <a:t>Computation of the function value and the gradient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9512" y="5301208"/>
            <a:ext cx="2160240" cy="1080120"/>
          </a:xfrm>
          <a:prstGeom prst="roundRect">
            <a:avLst/>
          </a:prstGeom>
          <a:solidFill>
            <a:srgbClr val="901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DAA600"/>
                </a:solidFill>
              </a:rPr>
              <a:t>Poblano Toolbox</a:t>
            </a:r>
          </a:p>
          <a:p>
            <a:pPr algn="ctr"/>
            <a:r>
              <a:rPr lang="en-US" sz="1400" dirty="0"/>
              <a:t>Gradient-based optimization algorithms 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206985" y="5516555"/>
            <a:ext cx="4469471" cy="360717"/>
          </a:xfrm>
          <a:prstGeom prst="roundRect">
            <a:avLst/>
          </a:prstGeom>
          <a:solidFill>
            <a:srgbClr val="DA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ncg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lbfgs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7635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" y="1819870"/>
            <a:ext cx="1977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 dirty="0">
                <a:solidFill>
                  <a:schemeClr val="tx1"/>
                </a:solidFill>
              </a:rPr>
              <a:t>Capturing underlying </a:t>
            </a:r>
          </a:p>
          <a:p>
            <a:r>
              <a:rPr lang="en-US" sz="1400" b="1" baseline="0" dirty="0">
                <a:solidFill>
                  <a:schemeClr val="tx1"/>
                </a:solidFill>
              </a:rPr>
              <a:t>hidden factors/patterns</a:t>
            </a:r>
          </a:p>
        </p:txBody>
      </p:sp>
      <p:sp>
        <p:nvSpPr>
          <p:cNvPr id="18" name="Text Box 47"/>
          <p:cNvSpPr txBox="1">
            <a:spLocks noChangeArrowheads="1"/>
          </p:cNvSpPr>
          <p:nvPr/>
        </p:nvSpPr>
        <p:spPr bwMode="auto">
          <a:xfrm>
            <a:off x="4108694" y="1314123"/>
            <a:ext cx="1462260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i="1" baseline="0" dirty="0">
                <a:solidFill>
                  <a:srgbClr val="901A1E"/>
                </a:solidFill>
              </a:rPr>
              <a:t>conversation 1</a:t>
            </a:r>
          </a:p>
        </p:txBody>
      </p:sp>
      <p:sp>
        <p:nvSpPr>
          <p:cNvPr id="190" name="Text Box 47"/>
          <p:cNvSpPr txBox="1">
            <a:spLocks noChangeArrowheads="1"/>
          </p:cNvSpPr>
          <p:nvPr/>
        </p:nvSpPr>
        <p:spPr bwMode="auto">
          <a:xfrm>
            <a:off x="5738640" y="1314123"/>
            <a:ext cx="1462260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i="1" baseline="0" dirty="0">
                <a:solidFill>
                  <a:srgbClr val="901A1E"/>
                </a:solidFill>
              </a:rPr>
              <a:t>conversation 2</a:t>
            </a:r>
          </a:p>
        </p:txBody>
      </p:sp>
      <p:sp>
        <p:nvSpPr>
          <p:cNvPr id="191" name="Text Box 47"/>
          <p:cNvSpPr txBox="1">
            <a:spLocks noChangeArrowheads="1"/>
          </p:cNvSpPr>
          <p:nvPr/>
        </p:nvSpPr>
        <p:spPr bwMode="auto">
          <a:xfrm>
            <a:off x="7650428" y="1314123"/>
            <a:ext cx="1473480" cy="276999"/>
          </a:xfrm>
          <a:prstGeom prst="rect">
            <a:avLst/>
          </a:prstGeom>
          <a:noFill/>
          <a:ln w="317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1" i="1" baseline="0" dirty="0">
                <a:solidFill>
                  <a:srgbClr val="901A1E"/>
                </a:solidFill>
              </a:rPr>
              <a:t>conversation R</a:t>
            </a:r>
          </a:p>
        </p:txBody>
      </p:sp>
      <p:sp>
        <p:nvSpPr>
          <p:cNvPr id="135" name="Title 1">
            <a:extLst>
              <a:ext uri="{FF2B5EF4-FFF2-40B4-BE49-F238E27FC236}">
                <a16:creationId xmlns:a16="http://schemas.microsoft.com/office/drawing/2014/main" id="{0ADFEDB8-89DA-4FFB-BF02-44849078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12" y="260648"/>
            <a:ext cx="8784976" cy="576263"/>
          </a:xfrm>
        </p:spPr>
        <p:txBody>
          <a:bodyPr>
            <a:normAutofit/>
          </a:bodyPr>
          <a:lstStyle/>
          <a:p>
            <a:r>
              <a:rPr lang="en-US" sz="1700" b="1" dirty="0"/>
              <a:t>  </a:t>
            </a:r>
            <a:r>
              <a:rPr lang="en-US" sz="1700" kern="0" dirty="0">
                <a:solidFill>
                  <a:schemeClr val="tx2"/>
                </a:solidFill>
                <a:ea typeface="ＭＳ Ｐゴシック" pitchFamily="-65" charset="-128"/>
              </a:rPr>
              <a:t>Data is often multi-way!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9FD393-7A80-4DB2-AF59-88A4322B502B}"/>
              </a:ext>
            </a:extLst>
          </p:cNvPr>
          <p:cNvGrpSpPr/>
          <p:nvPr/>
        </p:nvGrpSpPr>
        <p:grpSpPr>
          <a:xfrm>
            <a:off x="2207195" y="1550829"/>
            <a:ext cx="6407248" cy="1674583"/>
            <a:chOff x="971403" y="5064808"/>
            <a:chExt cx="6407248" cy="1674583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E5AD6EA-6608-4F36-BF4E-CF8ADBD713CA}"/>
                </a:ext>
              </a:extLst>
            </p:cNvPr>
            <p:cNvGrpSpPr/>
            <p:nvPr/>
          </p:nvGrpSpPr>
          <p:grpSpPr>
            <a:xfrm>
              <a:off x="3148673" y="5369324"/>
              <a:ext cx="857250" cy="1025525"/>
              <a:chOff x="3290432" y="1399828"/>
              <a:chExt cx="857250" cy="1025525"/>
            </a:xfrm>
          </p:grpSpPr>
          <p:sp>
            <p:nvSpPr>
              <p:cNvPr id="138" name="Rectangle 5 1 1">
                <a:extLst>
                  <a:ext uri="{FF2B5EF4-FFF2-40B4-BE49-F238E27FC236}">
                    <a16:creationId xmlns:a16="http://schemas.microsoft.com/office/drawing/2014/main" id="{EC68AFD5-8F26-4E56-ADFA-D77A8D83E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644" y="1730028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9" name="Rectangle 6 1 1">
                <a:extLst>
                  <a:ext uri="{FF2B5EF4-FFF2-40B4-BE49-F238E27FC236}">
                    <a16:creationId xmlns:a16="http://schemas.microsoft.com/office/drawing/2014/main" id="{06441FAB-EEBF-4B72-9C26-FC807494E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795257" y="1450628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1" name="Rectangle 10 1 1">
                <a:extLst>
                  <a:ext uri="{FF2B5EF4-FFF2-40B4-BE49-F238E27FC236}">
                    <a16:creationId xmlns:a16="http://schemas.microsoft.com/office/drawing/2014/main" id="{7498DE0D-7514-4757-B008-4D83E3A71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3579357" y="1110903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46" name="Text Box 7 1">
              <a:extLst>
                <a:ext uri="{FF2B5EF4-FFF2-40B4-BE49-F238E27FC236}">
                  <a16:creationId xmlns:a16="http://schemas.microsoft.com/office/drawing/2014/main" id="{28598730-22CB-49C2-A57B-4C3765874B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985" y="5558237"/>
              <a:ext cx="184150" cy="36671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 sz="1800" b="0" baseline="0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53" name="Text Box 32 1 1">
              <a:extLst>
                <a:ext uri="{FF2B5EF4-FFF2-40B4-BE49-F238E27FC236}">
                  <a16:creationId xmlns:a16="http://schemas.microsoft.com/office/drawing/2014/main" id="{EFA41902-9298-492C-8A5F-FDC420C50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1231" y="5304485"/>
              <a:ext cx="641350" cy="64135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6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…</a:t>
              </a:r>
            </a:p>
          </p:txBody>
        </p:sp>
        <p:sp>
          <p:nvSpPr>
            <p:cNvPr id="155" name="Text Box 32 2 1">
              <a:extLst>
                <a:ext uri="{FF2B5EF4-FFF2-40B4-BE49-F238E27FC236}">
                  <a16:creationId xmlns:a16="http://schemas.microsoft.com/office/drawing/2014/main" id="{AD583596-4665-4807-83B3-1B6F149508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2341" y="5545725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56" name="Text Box 32 3 1">
              <a:extLst>
                <a:ext uri="{FF2B5EF4-FFF2-40B4-BE49-F238E27FC236}">
                  <a16:creationId xmlns:a16="http://schemas.microsoft.com/office/drawing/2014/main" id="{4EDEBA67-BB92-4355-8E7C-595F3AAD45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4779" y="5545725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57" name="Text Box 32 4 1">
              <a:extLst>
                <a:ext uri="{FF2B5EF4-FFF2-40B4-BE49-F238E27FC236}">
                  <a16:creationId xmlns:a16="http://schemas.microsoft.com/office/drawing/2014/main" id="{E01E1760-9895-4B51-B84F-3D8DB8C80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4859" y="5545725"/>
              <a:ext cx="333746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 baseline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sp>
          <p:nvSpPr>
            <p:cNvPr id="158" name="Rectangle 5 2 1">
              <a:extLst>
                <a:ext uri="{FF2B5EF4-FFF2-40B4-BE49-F238E27FC236}">
                  <a16:creationId xmlns:a16="http://schemas.microsoft.com/office/drawing/2014/main" id="{F65A9934-B5E7-49B3-ABA0-C4AE66C89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8439" y="5705345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9" name="Rectangle 6 2 1">
              <a:extLst>
                <a:ext uri="{FF2B5EF4-FFF2-40B4-BE49-F238E27FC236}">
                  <a16:creationId xmlns:a16="http://schemas.microsoft.com/office/drawing/2014/main" id="{B105F6AC-8FA8-47CC-9C4B-7B93C82F26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94052" y="5425945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2" name="Rectangle 10 2 1">
              <a:extLst>
                <a:ext uri="{FF2B5EF4-FFF2-40B4-BE49-F238E27FC236}">
                  <a16:creationId xmlns:a16="http://schemas.microsoft.com/office/drawing/2014/main" id="{5BF1C79E-9969-45A8-AFB9-FCE8B50B19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4778152" y="5086220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3" name="Rectangle 5 3 1">
              <a:extLst>
                <a:ext uri="{FF2B5EF4-FFF2-40B4-BE49-F238E27FC236}">
                  <a16:creationId xmlns:a16="http://schemas.microsoft.com/office/drawing/2014/main" id="{F470FD1B-086C-4D71-9DAB-B5D177DCA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13" y="5705345"/>
              <a:ext cx="96838" cy="695325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4" name="Rectangle 6 3 1">
              <a:extLst>
                <a:ext uri="{FF2B5EF4-FFF2-40B4-BE49-F238E27FC236}">
                  <a16:creationId xmlns:a16="http://schemas.microsoft.com/office/drawing/2014/main" id="{BA639178-128D-4405-AD9D-F5F6C3DB44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26226" y="5425945"/>
              <a:ext cx="88900" cy="615950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D28C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" name="Rectangle 10 3 1">
              <a:extLst>
                <a:ext uri="{FF2B5EF4-FFF2-40B4-BE49-F238E27FC236}">
                  <a16:creationId xmlns:a16="http://schemas.microsoft.com/office/drawing/2014/main" id="{D9925DCF-74DC-4DA6-905E-AD8062EB53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6810326" y="5086220"/>
              <a:ext cx="82550" cy="660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 cap="sq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6" name="Text Box 22">
              <a:extLst>
                <a:ext uri="{FF2B5EF4-FFF2-40B4-BE49-F238E27FC236}">
                  <a16:creationId xmlns:a16="http://schemas.microsoft.com/office/drawing/2014/main" id="{04B95570-4408-4452-A99B-362AA8A26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033" y="5441779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sp>
          <p:nvSpPr>
            <p:cNvPr id="207" name="Cube 206">
              <a:extLst>
                <a:ext uri="{FF2B5EF4-FFF2-40B4-BE49-F238E27FC236}">
                  <a16:creationId xmlns:a16="http://schemas.microsoft.com/office/drawing/2014/main" id="{BF17286A-2A45-4A47-8119-22EFA47BA229}"/>
                </a:ext>
              </a:extLst>
            </p:cNvPr>
            <p:cNvSpPr/>
            <p:nvPr/>
          </p:nvSpPr>
          <p:spPr bwMode="auto">
            <a:xfrm>
              <a:off x="1313667" y="5372028"/>
              <a:ext cx="1172358" cy="1090364"/>
            </a:xfrm>
            <a:prstGeom prst="cube">
              <a:avLst/>
            </a:prstGeom>
            <a:solidFill>
              <a:srgbClr val="901A1E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00" b="1" dirty="0">
                <a:solidFill>
                  <a:schemeClr val="tx1"/>
                </a:solidFill>
              </a:endParaRPr>
            </a:p>
          </p:txBody>
        </p:sp>
        <p:pic>
          <p:nvPicPr>
            <p:cNvPr id="208" name="Picture 11" descr="txp_fig">
              <a:extLst>
                <a:ext uri="{FF2B5EF4-FFF2-40B4-BE49-F238E27FC236}">
                  <a16:creationId xmlns:a16="http://schemas.microsoft.com/office/drawing/2014/main" id="{AC6D3F5E-2824-4638-9685-285484B5DBD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1707044" y="5926724"/>
              <a:ext cx="227115" cy="183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9" name="TextBox 31">
              <a:extLst>
                <a:ext uri="{FF2B5EF4-FFF2-40B4-BE49-F238E27FC236}">
                  <a16:creationId xmlns:a16="http://schemas.microsoft.com/office/drawing/2014/main" id="{D0C41BC6-941F-430C-85B7-8D9BFB9EB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781928" y="5962024"/>
              <a:ext cx="6559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users</a:t>
              </a:r>
            </a:p>
          </p:txBody>
        </p:sp>
        <p:sp>
          <p:nvSpPr>
            <p:cNvPr id="210" name="TextBox 31">
              <a:extLst>
                <a:ext uri="{FF2B5EF4-FFF2-40B4-BE49-F238E27FC236}">
                  <a16:creationId xmlns:a16="http://schemas.microsoft.com/office/drawing/2014/main" id="{8F816C13-F942-4C6B-84B4-A1257029B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8125" y="6462392"/>
              <a:ext cx="6896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terms</a:t>
              </a:r>
            </a:p>
          </p:txBody>
        </p:sp>
        <p:sp>
          <p:nvSpPr>
            <p:cNvPr id="211" name="TextBox 31">
              <a:extLst>
                <a:ext uri="{FF2B5EF4-FFF2-40B4-BE49-F238E27FC236}">
                  <a16:creationId xmlns:a16="http://schemas.microsoft.com/office/drawing/2014/main" id="{7E35FD01-C178-469D-BDF6-23903DE94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649389">
              <a:off x="975204" y="5213406"/>
              <a:ext cx="57419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time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93AF34-B329-4917-920C-46B87F82127F}"/>
              </a:ext>
            </a:extLst>
          </p:cNvPr>
          <p:cNvGrpSpPr/>
          <p:nvPr/>
        </p:nvGrpSpPr>
        <p:grpSpPr>
          <a:xfrm>
            <a:off x="7452320" y="3821787"/>
            <a:ext cx="1570912" cy="1551429"/>
            <a:chOff x="7508429" y="3861048"/>
            <a:chExt cx="1570912" cy="1551429"/>
          </a:xfrm>
        </p:grpSpPr>
        <p:sp>
          <p:nvSpPr>
            <p:cNvPr id="229" name="Text Box 22">
              <a:extLst>
                <a:ext uri="{FF2B5EF4-FFF2-40B4-BE49-F238E27FC236}">
                  <a16:creationId xmlns:a16="http://schemas.microsoft.com/office/drawing/2014/main" id="{31558101-3EC6-4705-9BCE-6CB6360B1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08429" y="3934797"/>
              <a:ext cx="562975" cy="646331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600" baseline="0" dirty="0">
                  <a:solidFill>
                    <a:srgbClr val="000000"/>
                  </a:solidFill>
                </a:rPr>
                <a:t>=</a:t>
              </a:r>
              <a:endParaRPr lang="en-US" sz="4000" baseline="0" dirty="0">
                <a:solidFill>
                  <a:srgbClr val="000000"/>
                </a:solidFill>
              </a:endParaRPr>
            </a:p>
          </p:txBody>
        </p:sp>
        <p:pic>
          <p:nvPicPr>
            <p:cNvPr id="230" name="Picture 229" descr="txp_fig">
              <a:extLst>
                <a:ext uri="{FF2B5EF4-FFF2-40B4-BE49-F238E27FC236}">
                  <a16:creationId xmlns:a16="http://schemas.microsoft.com/office/drawing/2014/main" id="{0F7E06E8-6A09-47EE-9527-8CA47E22D16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8311765" y="5157081"/>
              <a:ext cx="204776" cy="255396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312" name="Group 169">
              <a:extLst>
                <a:ext uri="{FF2B5EF4-FFF2-40B4-BE49-F238E27FC236}">
                  <a16:creationId xmlns:a16="http://schemas.microsoft.com/office/drawing/2014/main" id="{ADEEE217-37BC-43EB-ADBA-0275D7457639}"/>
                </a:ext>
              </a:extLst>
            </p:cNvPr>
            <p:cNvGrpSpPr/>
            <p:nvPr/>
          </p:nvGrpSpPr>
          <p:grpSpPr>
            <a:xfrm>
              <a:off x="8034276" y="3861048"/>
              <a:ext cx="1045065" cy="1105689"/>
              <a:chOff x="717878" y="5275639"/>
              <a:chExt cx="1045065" cy="1105689"/>
            </a:xfrm>
          </p:grpSpPr>
          <p:sp>
            <p:nvSpPr>
              <p:cNvPr id="313" name="Cube 312">
                <a:extLst>
                  <a:ext uri="{FF2B5EF4-FFF2-40B4-BE49-F238E27FC236}">
                    <a16:creationId xmlns:a16="http://schemas.microsoft.com/office/drawing/2014/main" id="{2593D324-12E7-4931-9B61-AF0F889728B7}"/>
                  </a:ext>
                </a:extLst>
              </p:cNvPr>
              <p:cNvSpPr/>
              <p:nvPr/>
            </p:nvSpPr>
            <p:spPr bwMode="auto">
              <a:xfrm>
                <a:off x="717878" y="5275639"/>
                <a:ext cx="1045065" cy="1105689"/>
              </a:xfrm>
              <a:prstGeom prst="cube">
                <a:avLst/>
              </a:prstGeom>
              <a:solidFill>
                <a:srgbClr val="901A1E"/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4" name="Cube 313">
                <a:extLst>
                  <a:ext uri="{FF2B5EF4-FFF2-40B4-BE49-F238E27FC236}">
                    <a16:creationId xmlns:a16="http://schemas.microsoft.com/office/drawing/2014/main" id="{73724BF7-F219-4B40-A85D-ADAA323859AE}"/>
                  </a:ext>
                </a:extLst>
              </p:cNvPr>
              <p:cNvSpPr/>
              <p:nvPr/>
            </p:nvSpPr>
            <p:spPr>
              <a:xfrm>
                <a:off x="909157" y="5616692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Cube 314">
                <a:extLst>
                  <a:ext uri="{FF2B5EF4-FFF2-40B4-BE49-F238E27FC236}">
                    <a16:creationId xmlns:a16="http://schemas.microsoft.com/office/drawing/2014/main" id="{3CFD3D8D-3880-4EDE-8C70-35A7AB8C2FC2}"/>
                  </a:ext>
                </a:extLst>
              </p:cNvPr>
              <p:cNvSpPr/>
              <p:nvPr/>
            </p:nvSpPr>
            <p:spPr>
              <a:xfrm>
                <a:off x="1187471" y="5401298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Cube 315">
                <a:extLst>
                  <a:ext uri="{FF2B5EF4-FFF2-40B4-BE49-F238E27FC236}">
                    <a16:creationId xmlns:a16="http://schemas.microsoft.com/office/drawing/2014/main" id="{0EC6455C-41EA-46EA-8415-97031BEAA6E9}"/>
                  </a:ext>
                </a:extLst>
              </p:cNvPr>
              <p:cNvSpPr/>
              <p:nvPr/>
            </p:nvSpPr>
            <p:spPr>
              <a:xfrm>
                <a:off x="1054305" y="5903884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Cube 316">
                <a:extLst>
                  <a:ext uri="{FF2B5EF4-FFF2-40B4-BE49-F238E27FC236}">
                    <a16:creationId xmlns:a16="http://schemas.microsoft.com/office/drawing/2014/main" id="{2C1C7D3C-CC28-4FDD-91A4-0606902BFEC5}"/>
                  </a:ext>
                </a:extLst>
              </p:cNvPr>
              <p:cNvSpPr/>
              <p:nvPr/>
            </p:nvSpPr>
            <p:spPr>
              <a:xfrm>
                <a:off x="1229749" y="5688490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Cube 317">
                <a:extLst>
                  <a:ext uri="{FF2B5EF4-FFF2-40B4-BE49-F238E27FC236}">
                    <a16:creationId xmlns:a16="http://schemas.microsoft.com/office/drawing/2014/main" id="{C8ADBC86-DCE0-4103-A774-E9C0873B4E64}"/>
                  </a:ext>
                </a:extLst>
              </p:cNvPr>
              <p:cNvSpPr/>
              <p:nvPr/>
            </p:nvSpPr>
            <p:spPr>
              <a:xfrm>
                <a:off x="1302323" y="6119278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Cube 318">
                <a:extLst>
                  <a:ext uri="{FF2B5EF4-FFF2-40B4-BE49-F238E27FC236}">
                    <a16:creationId xmlns:a16="http://schemas.microsoft.com/office/drawing/2014/main" id="{46F965B2-A894-4FFC-86AC-2E9F247F04F5}"/>
                  </a:ext>
                </a:extLst>
              </p:cNvPr>
              <p:cNvSpPr/>
              <p:nvPr/>
            </p:nvSpPr>
            <p:spPr>
              <a:xfrm>
                <a:off x="1489749" y="5903884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Cube 319">
                <a:extLst>
                  <a:ext uri="{FF2B5EF4-FFF2-40B4-BE49-F238E27FC236}">
                    <a16:creationId xmlns:a16="http://schemas.microsoft.com/office/drawing/2014/main" id="{8FBCC6E0-B062-4B6B-8945-3FAF17D94C5F}"/>
                  </a:ext>
                </a:extLst>
              </p:cNvPr>
              <p:cNvSpPr/>
              <p:nvPr/>
            </p:nvSpPr>
            <p:spPr>
              <a:xfrm>
                <a:off x="1489749" y="5544894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Cube 320">
                <a:extLst>
                  <a:ext uri="{FF2B5EF4-FFF2-40B4-BE49-F238E27FC236}">
                    <a16:creationId xmlns:a16="http://schemas.microsoft.com/office/drawing/2014/main" id="{06BDA769-EC88-4C78-AAB7-DD21CD1A0B74}"/>
                  </a:ext>
                </a:extLst>
              </p:cNvPr>
              <p:cNvSpPr/>
              <p:nvPr/>
            </p:nvSpPr>
            <p:spPr>
              <a:xfrm>
                <a:off x="836583" y="6119278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Cube 321">
                <a:extLst>
                  <a:ext uri="{FF2B5EF4-FFF2-40B4-BE49-F238E27FC236}">
                    <a16:creationId xmlns:a16="http://schemas.microsoft.com/office/drawing/2014/main" id="{BC0FE22D-FD9A-4762-92EF-918370806965}"/>
                  </a:ext>
                </a:extLst>
              </p:cNvPr>
              <p:cNvSpPr/>
              <p:nvPr/>
            </p:nvSpPr>
            <p:spPr>
              <a:xfrm>
                <a:off x="1012027" y="5329500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Cube 322">
                <a:extLst>
                  <a:ext uri="{FF2B5EF4-FFF2-40B4-BE49-F238E27FC236}">
                    <a16:creationId xmlns:a16="http://schemas.microsoft.com/office/drawing/2014/main" id="{278C22FA-AAFE-4E1C-AB36-CEB3DCC41AB2}"/>
                  </a:ext>
                </a:extLst>
              </p:cNvPr>
              <p:cNvSpPr/>
              <p:nvPr/>
            </p:nvSpPr>
            <p:spPr>
              <a:xfrm>
                <a:off x="1054305" y="6191076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Cube 323">
                <a:extLst>
                  <a:ext uri="{FF2B5EF4-FFF2-40B4-BE49-F238E27FC236}">
                    <a16:creationId xmlns:a16="http://schemas.microsoft.com/office/drawing/2014/main" id="{124E5805-B863-4B89-982A-EC5987E738AE}"/>
                  </a:ext>
                </a:extLst>
              </p:cNvPr>
              <p:cNvSpPr/>
              <p:nvPr/>
            </p:nvSpPr>
            <p:spPr>
              <a:xfrm>
                <a:off x="1302323" y="5903884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Cube 324">
                <a:extLst>
                  <a:ext uri="{FF2B5EF4-FFF2-40B4-BE49-F238E27FC236}">
                    <a16:creationId xmlns:a16="http://schemas.microsoft.com/office/drawing/2014/main" id="{29A45842-EBB1-4C75-8291-A4625F1BA4D7}"/>
                  </a:ext>
                </a:extLst>
              </p:cNvPr>
              <p:cNvSpPr/>
              <p:nvPr/>
            </p:nvSpPr>
            <p:spPr>
              <a:xfrm>
                <a:off x="794305" y="5832086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Cube 325">
                <a:extLst>
                  <a:ext uri="{FF2B5EF4-FFF2-40B4-BE49-F238E27FC236}">
                    <a16:creationId xmlns:a16="http://schemas.microsoft.com/office/drawing/2014/main" id="{CBF6984B-AFBD-4052-80C2-38DEB155DF41}"/>
                  </a:ext>
                </a:extLst>
              </p:cNvPr>
              <p:cNvSpPr/>
              <p:nvPr/>
            </p:nvSpPr>
            <p:spPr>
              <a:xfrm>
                <a:off x="1374897" y="5329500"/>
                <a:ext cx="114852" cy="143597"/>
              </a:xfrm>
              <a:prstGeom prst="cub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D05127-D3CE-4143-901A-674C40497B5D}"/>
              </a:ext>
            </a:extLst>
          </p:cNvPr>
          <p:cNvGrpSpPr/>
          <p:nvPr/>
        </p:nvGrpSpPr>
        <p:grpSpPr>
          <a:xfrm>
            <a:off x="-53644" y="3325318"/>
            <a:ext cx="7521914" cy="2269903"/>
            <a:chOff x="-53644" y="3325318"/>
            <a:chExt cx="7521914" cy="2269903"/>
          </a:xfrm>
        </p:grpSpPr>
        <p:sp>
          <p:nvSpPr>
            <p:cNvPr id="60" name="TextBox 59"/>
            <p:cNvSpPr txBox="1"/>
            <p:nvPr/>
          </p:nvSpPr>
          <p:spPr>
            <a:xfrm>
              <a:off x="-53644" y="3825399"/>
              <a:ext cx="171383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 dirty="0">
                  <a:solidFill>
                    <a:schemeClr val="tx1"/>
                  </a:solidFill>
                </a:rPr>
                <a:t>Incomplete Tensor Factorization/Tensor Completion</a:t>
              </a:r>
            </a:p>
          </p:txBody>
        </p:sp>
        <p:sp>
          <p:nvSpPr>
            <p:cNvPr id="212" name="Text Box 22">
              <a:extLst>
                <a:ext uri="{FF2B5EF4-FFF2-40B4-BE49-F238E27FC236}">
                  <a16:creationId xmlns:a16="http://schemas.microsoft.com/office/drawing/2014/main" id="{DCA0BF56-C640-4D3B-B194-D3D03133A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1647" y="3847204"/>
              <a:ext cx="562975" cy="646331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600" baseline="0" dirty="0">
                  <a:solidFill>
                    <a:srgbClr val="000000"/>
                  </a:solidFill>
                </a:rPr>
                <a:t>≈</a:t>
              </a:r>
            </a:p>
          </p:txBody>
        </p:sp>
        <p:pic>
          <p:nvPicPr>
            <p:cNvPr id="213" name="Picture 212" descr="txp_fig">
              <a:extLst>
                <a:ext uri="{FF2B5EF4-FFF2-40B4-BE49-F238E27FC236}">
                  <a16:creationId xmlns:a16="http://schemas.microsoft.com/office/drawing/2014/main" id="{D6874267-5335-4588-A55C-6530515D4E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033574" y="5384712"/>
              <a:ext cx="212497" cy="210509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214" name="Group 168">
              <a:extLst>
                <a:ext uri="{FF2B5EF4-FFF2-40B4-BE49-F238E27FC236}">
                  <a16:creationId xmlns:a16="http://schemas.microsoft.com/office/drawing/2014/main" id="{67F44615-5DCA-43BE-A359-EFC1790ACCCA}"/>
                </a:ext>
              </a:extLst>
            </p:cNvPr>
            <p:cNvGrpSpPr/>
            <p:nvPr/>
          </p:nvGrpSpPr>
          <p:grpSpPr>
            <a:xfrm>
              <a:off x="1779138" y="3810437"/>
              <a:ext cx="1045065" cy="1105689"/>
              <a:chOff x="717878" y="5275639"/>
              <a:chExt cx="1045065" cy="1105689"/>
            </a:xfrm>
          </p:grpSpPr>
          <p:sp>
            <p:nvSpPr>
              <p:cNvPr id="215" name="Cube 214">
                <a:extLst>
                  <a:ext uri="{FF2B5EF4-FFF2-40B4-BE49-F238E27FC236}">
                    <a16:creationId xmlns:a16="http://schemas.microsoft.com/office/drawing/2014/main" id="{CCC48122-7068-4937-9AA7-5B5647E44380}"/>
                  </a:ext>
                </a:extLst>
              </p:cNvPr>
              <p:cNvSpPr/>
              <p:nvPr/>
            </p:nvSpPr>
            <p:spPr bwMode="auto">
              <a:xfrm>
                <a:off x="717878" y="5275639"/>
                <a:ext cx="1045065" cy="1105689"/>
              </a:xfrm>
              <a:prstGeom prst="cube">
                <a:avLst/>
              </a:prstGeom>
              <a:solidFill>
                <a:srgbClr val="901A1E"/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16" name="Cube 215">
                <a:extLst>
                  <a:ext uri="{FF2B5EF4-FFF2-40B4-BE49-F238E27FC236}">
                    <a16:creationId xmlns:a16="http://schemas.microsoft.com/office/drawing/2014/main" id="{D33B891F-02EF-427A-8A4F-F97B28DEB993}"/>
                  </a:ext>
                </a:extLst>
              </p:cNvPr>
              <p:cNvSpPr/>
              <p:nvPr/>
            </p:nvSpPr>
            <p:spPr>
              <a:xfrm>
                <a:off x="909157" y="5616692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Cube 216">
                <a:extLst>
                  <a:ext uri="{FF2B5EF4-FFF2-40B4-BE49-F238E27FC236}">
                    <a16:creationId xmlns:a16="http://schemas.microsoft.com/office/drawing/2014/main" id="{AEFE355B-87DE-47F8-91C5-DC842DC030FE}"/>
                  </a:ext>
                </a:extLst>
              </p:cNvPr>
              <p:cNvSpPr/>
              <p:nvPr/>
            </p:nvSpPr>
            <p:spPr>
              <a:xfrm>
                <a:off x="1187471" y="5401298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Cube 217">
                <a:extLst>
                  <a:ext uri="{FF2B5EF4-FFF2-40B4-BE49-F238E27FC236}">
                    <a16:creationId xmlns:a16="http://schemas.microsoft.com/office/drawing/2014/main" id="{6BCAC0A6-7F5C-4F1B-8DC8-9D9895E3D8E9}"/>
                  </a:ext>
                </a:extLst>
              </p:cNvPr>
              <p:cNvSpPr/>
              <p:nvPr/>
            </p:nvSpPr>
            <p:spPr>
              <a:xfrm>
                <a:off x="1054305" y="5903884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Cube 218">
                <a:extLst>
                  <a:ext uri="{FF2B5EF4-FFF2-40B4-BE49-F238E27FC236}">
                    <a16:creationId xmlns:a16="http://schemas.microsoft.com/office/drawing/2014/main" id="{AAAA098F-8F58-4FC6-8A8E-FEFEC992C8FC}"/>
                  </a:ext>
                </a:extLst>
              </p:cNvPr>
              <p:cNvSpPr/>
              <p:nvPr/>
            </p:nvSpPr>
            <p:spPr>
              <a:xfrm>
                <a:off x="1229749" y="5688490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Cube 219">
                <a:extLst>
                  <a:ext uri="{FF2B5EF4-FFF2-40B4-BE49-F238E27FC236}">
                    <a16:creationId xmlns:a16="http://schemas.microsoft.com/office/drawing/2014/main" id="{AC3E3012-21B1-4B8A-9C9D-79A40CD373ED}"/>
                  </a:ext>
                </a:extLst>
              </p:cNvPr>
              <p:cNvSpPr/>
              <p:nvPr/>
            </p:nvSpPr>
            <p:spPr>
              <a:xfrm>
                <a:off x="1302323" y="6119278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Cube 220">
                <a:extLst>
                  <a:ext uri="{FF2B5EF4-FFF2-40B4-BE49-F238E27FC236}">
                    <a16:creationId xmlns:a16="http://schemas.microsoft.com/office/drawing/2014/main" id="{517EBDF6-A4BB-4AF0-946B-E2B4642C2982}"/>
                  </a:ext>
                </a:extLst>
              </p:cNvPr>
              <p:cNvSpPr/>
              <p:nvPr/>
            </p:nvSpPr>
            <p:spPr>
              <a:xfrm>
                <a:off x="1489749" y="5903884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Cube 221">
                <a:extLst>
                  <a:ext uri="{FF2B5EF4-FFF2-40B4-BE49-F238E27FC236}">
                    <a16:creationId xmlns:a16="http://schemas.microsoft.com/office/drawing/2014/main" id="{4909DF09-3240-460B-A222-4E55ECC0B796}"/>
                  </a:ext>
                </a:extLst>
              </p:cNvPr>
              <p:cNvSpPr/>
              <p:nvPr/>
            </p:nvSpPr>
            <p:spPr>
              <a:xfrm>
                <a:off x="1489749" y="5544894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Cube 222">
                <a:extLst>
                  <a:ext uri="{FF2B5EF4-FFF2-40B4-BE49-F238E27FC236}">
                    <a16:creationId xmlns:a16="http://schemas.microsoft.com/office/drawing/2014/main" id="{9D25D79D-6DF1-406C-9ED4-FE484E8DAEDE}"/>
                  </a:ext>
                </a:extLst>
              </p:cNvPr>
              <p:cNvSpPr/>
              <p:nvPr/>
            </p:nvSpPr>
            <p:spPr>
              <a:xfrm>
                <a:off x="836583" y="6119278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Cube 223">
                <a:extLst>
                  <a:ext uri="{FF2B5EF4-FFF2-40B4-BE49-F238E27FC236}">
                    <a16:creationId xmlns:a16="http://schemas.microsoft.com/office/drawing/2014/main" id="{9AA79F9D-D6EE-455E-92AA-F27EC3670B0E}"/>
                  </a:ext>
                </a:extLst>
              </p:cNvPr>
              <p:cNvSpPr/>
              <p:nvPr/>
            </p:nvSpPr>
            <p:spPr>
              <a:xfrm>
                <a:off x="1012027" y="5329500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Cube 224">
                <a:extLst>
                  <a:ext uri="{FF2B5EF4-FFF2-40B4-BE49-F238E27FC236}">
                    <a16:creationId xmlns:a16="http://schemas.microsoft.com/office/drawing/2014/main" id="{348C1F14-A9FE-4243-9405-9FB8F2CDF58F}"/>
                  </a:ext>
                </a:extLst>
              </p:cNvPr>
              <p:cNvSpPr/>
              <p:nvPr/>
            </p:nvSpPr>
            <p:spPr>
              <a:xfrm>
                <a:off x="1054305" y="6191076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Cube 225">
                <a:extLst>
                  <a:ext uri="{FF2B5EF4-FFF2-40B4-BE49-F238E27FC236}">
                    <a16:creationId xmlns:a16="http://schemas.microsoft.com/office/drawing/2014/main" id="{73438F5E-9D5D-4557-A943-D34DB99A54FB}"/>
                  </a:ext>
                </a:extLst>
              </p:cNvPr>
              <p:cNvSpPr/>
              <p:nvPr/>
            </p:nvSpPr>
            <p:spPr>
              <a:xfrm>
                <a:off x="1302323" y="5903884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Cube 226">
                <a:extLst>
                  <a:ext uri="{FF2B5EF4-FFF2-40B4-BE49-F238E27FC236}">
                    <a16:creationId xmlns:a16="http://schemas.microsoft.com/office/drawing/2014/main" id="{8B574D2D-EF93-463E-823A-A842D8EF4232}"/>
                  </a:ext>
                </a:extLst>
              </p:cNvPr>
              <p:cNvSpPr/>
              <p:nvPr/>
            </p:nvSpPr>
            <p:spPr>
              <a:xfrm>
                <a:off x="794305" y="5832086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Cube 227">
                <a:extLst>
                  <a:ext uri="{FF2B5EF4-FFF2-40B4-BE49-F238E27FC236}">
                    <a16:creationId xmlns:a16="http://schemas.microsoft.com/office/drawing/2014/main" id="{117CD023-D9B9-4F7E-9DDB-47D2F3DB3276}"/>
                  </a:ext>
                </a:extLst>
              </p:cNvPr>
              <p:cNvSpPr/>
              <p:nvPr/>
            </p:nvSpPr>
            <p:spPr>
              <a:xfrm>
                <a:off x="1374897" y="5329500"/>
                <a:ext cx="114852" cy="143597"/>
              </a:xfrm>
              <a:prstGeom prst="cub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" name="Group 127">
              <a:extLst>
                <a:ext uri="{FF2B5EF4-FFF2-40B4-BE49-F238E27FC236}">
                  <a16:creationId xmlns:a16="http://schemas.microsoft.com/office/drawing/2014/main" id="{EDB46084-B3E9-48F8-B465-DEC720066FF0}"/>
                </a:ext>
              </a:extLst>
            </p:cNvPr>
            <p:cNvGrpSpPr/>
            <p:nvPr/>
          </p:nvGrpSpPr>
          <p:grpSpPr>
            <a:xfrm>
              <a:off x="3354709" y="3795762"/>
              <a:ext cx="4113561" cy="1096185"/>
              <a:chOff x="3406849" y="2499618"/>
              <a:chExt cx="4113561" cy="1096185"/>
            </a:xfrm>
          </p:grpSpPr>
          <p:grpSp>
            <p:nvGrpSpPr>
              <p:cNvPr id="232" name="Group 38">
                <a:extLst>
                  <a:ext uri="{FF2B5EF4-FFF2-40B4-BE49-F238E27FC236}">
                    <a16:creationId xmlns:a16="http://schemas.microsoft.com/office/drawing/2014/main" id="{92CB3793-B7DB-4E50-BA3A-C98E254BFCB6}"/>
                  </a:ext>
                </a:extLst>
              </p:cNvPr>
              <p:cNvGrpSpPr/>
              <p:nvPr/>
            </p:nvGrpSpPr>
            <p:grpSpPr>
              <a:xfrm>
                <a:off x="3406849" y="2564457"/>
                <a:ext cx="857250" cy="1025525"/>
                <a:chOff x="3848630" y="2476500"/>
                <a:chExt cx="857250" cy="1025525"/>
              </a:xfrm>
            </p:grpSpPr>
            <p:sp>
              <p:nvSpPr>
                <p:cNvPr id="306" name="Rectangle 5">
                  <a:extLst>
                    <a:ext uri="{FF2B5EF4-FFF2-40B4-BE49-F238E27FC236}">
                      <a16:creationId xmlns:a16="http://schemas.microsoft.com/office/drawing/2014/main" id="{F412C01B-49DF-4B74-B52D-52BD27458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7842" y="2806700"/>
                  <a:ext cx="96838" cy="695325"/>
                </a:xfrm>
                <a:prstGeom prst="rect">
                  <a:avLst/>
                </a:prstGeom>
                <a:solidFill>
                  <a:srgbClr val="595E48"/>
                </a:solidFill>
                <a:ln w="19050" cap="sq" algn="ctr">
                  <a:solidFill>
                    <a:srgbClr val="000066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7" name="Rectangle 6">
                  <a:extLst>
                    <a:ext uri="{FF2B5EF4-FFF2-40B4-BE49-F238E27FC236}">
                      <a16:creationId xmlns:a16="http://schemas.microsoft.com/office/drawing/2014/main" id="{6474E4FE-D35E-4BDC-A881-BFD4C79C07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4353455" y="2527300"/>
                  <a:ext cx="88900" cy="615950"/>
                </a:xfrm>
                <a:prstGeom prst="rect">
                  <a:avLst/>
                </a:prstGeom>
                <a:solidFill>
                  <a:srgbClr val="D28C00"/>
                </a:solidFill>
                <a:ln w="19050" cap="sq" algn="ctr">
                  <a:solidFill>
                    <a:srgbClr val="D28C00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8" name="Rectangle 10">
                  <a:extLst>
                    <a:ext uri="{FF2B5EF4-FFF2-40B4-BE49-F238E27FC236}">
                      <a16:creationId xmlns:a16="http://schemas.microsoft.com/office/drawing/2014/main" id="{DCA5A20C-CC3F-4BA7-8D98-DC8AFE85C8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4137555" y="2187575"/>
                  <a:ext cx="82550" cy="660400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19050" cap="sq" algn="ctr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71" name="Text Box 32">
                <a:extLst>
                  <a:ext uri="{FF2B5EF4-FFF2-40B4-BE49-F238E27FC236}">
                    <a16:creationId xmlns:a16="http://schemas.microsoft.com/office/drawing/2014/main" id="{BE4441DF-8A62-4522-90CC-BC9F242EE7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2990" y="2499618"/>
                <a:ext cx="641350" cy="6413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0" baseline="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…</a:t>
                </a:r>
              </a:p>
            </p:txBody>
          </p:sp>
          <p:sp>
            <p:nvSpPr>
              <p:cNvPr id="278" name="Text Box 32">
                <a:extLst>
                  <a:ext uri="{FF2B5EF4-FFF2-40B4-BE49-F238E27FC236}">
                    <a16:creationId xmlns:a16="http://schemas.microsoft.com/office/drawing/2014/main" id="{78B329E0-7FBB-470A-9EAC-E6DFBC0601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4100" y="2740858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81" name="Text Box 32">
                <a:extLst>
                  <a:ext uri="{FF2B5EF4-FFF2-40B4-BE49-F238E27FC236}">
                    <a16:creationId xmlns:a16="http://schemas.microsoft.com/office/drawing/2014/main" id="{E8EE3E92-91B8-40A2-B70F-472D8C7E98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86538" y="2740858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82" name="Text Box 32">
                <a:extLst>
                  <a:ext uri="{FF2B5EF4-FFF2-40B4-BE49-F238E27FC236}">
                    <a16:creationId xmlns:a16="http://schemas.microsoft.com/office/drawing/2014/main" id="{FA8D7313-DFC4-4CB4-A50A-DE278A4883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06618" y="2740858"/>
                <a:ext cx="333746" cy="40011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000" b="0" baseline="0" dirty="0">
                    <a:solidFill>
                      <a:schemeClr val="tx1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83" name="Rectangle 5">
                <a:extLst>
                  <a:ext uri="{FF2B5EF4-FFF2-40B4-BE49-F238E27FC236}">
                    <a16:creationId xmlns:a16="http://schemas.microsoft.com/office/drawing/2014/main" id="{26C5573A-AEBD-4ACB-83DB-904C13839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0198" y="2897436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1" name="Rectangle 6">
                <a:extLst>
                  <a:ext uri="{FF2B5EF4-FFF2-40B4-BE49-F238E27FC236}">
                    <a16:creationId xmlns:a16="http://schemas.microsoft.com/office/drawing/2014/main" id="{4241E173-60AE-43BB-9EC4-1FA1EB89A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135811" y="2621078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3" name="Rectangle 10">
                <a:extLst>
                  <a:ext uri="{FF2B5EF4-FFF2-40B4-BE49-F238E27FC236}">
                    <a16:creationId xmlns:a16="http://schemas.microsoft.com/office/drawing/2014/main" id="{0058D922-C3BF-4B85-A49C-2A39095DB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4919911" y="2281353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7" name="Rectangle 5">
                <a:extLst>
                  <a:ext uri="{FF2B5EF4-FFF2-40B4-BE49-F238E27FC236}">
                    <a16:creationId xmlns:a16="http://schemas.microsoft.com/office/drawing/2014/main" id="{D381DA54-024B-4BAE-B8C2-861AD7342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2372" y="2900478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8" name="Rectangle 6">
                <a:extLst>
                  <a:ext uri="{FF2B5EF4-FFF2-40B4-BE49-F238E27FC236}">
                    <a16:creationId xmlns:a16="http://schemas.microsoft.com/office/drawing/2014/main" id="{9B70797E-8786-4498-BB17-2A55AED5D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7167985" y="2621078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0" name="Rectangle 10">
                <a:extLst>
                  <a:ext uri="{FF2B5EF4-FFF2-40B4-BE49-F238E27FC236}">
                    <a16:creationId xmlns:a16="http://schemas.microsoft.com/office/drawing/2014/main" id="{10C754D3-9EBD-4BFC-BC4A-35DE0AAD9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6952085" y="2281353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27" name="Text Box 38">
              <a:extLst>
                <a:ext uri="{FF2B5EF4-FFF2-40B4-BE49-F238E27FC236}">
                  <a16:creationId xmlns:a16="http://schemas.microsoft.com/office/drawing/2014/main" id="{A1EFCB56-9191-4ABD-A850-D2F3B9626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265265" y="4402686"/>
              <a:ext cx="655949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users</a:t>
              </a:r>
            </a:p>
          </p:txBody>
        </p:sp>
        <p:sp>
          <p:nvSpPr>
            <p:cNvPr id="328" name="Text Box 38">
              <a:extLst>
                <a:ext uri="{FF2B5EF4-FFF2-40B4-BE49-F238E27FC236}">
                  <a16:creationId xmlns:a16="http://schemas.microsoft.com/office/drawing/2014/main" id="{908E36DE-046D-464C-800F-4414AF32CB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1350" y="4969908"/>
              <a:ext cx="970137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activities</a:t>
              </a:r>
            </a:p>
          </p:txBody>
        </p:sp>
        <p:sp>
          <p:nvSpPr>
            <p:cNvPr id="329" name="Text Box 38">
              <a:extLst>
                <a:ext uri="{FF2B5EF4-FFF2-40B4-BE49-F238E27FC236}">
                  <a16:creationId xmlns:a16="http://schemas.microsoft.com/office/drawing/2014/main" id="{775947B9-D349-48E7-A251-833E30CE69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725827">
              <a:off x="1347325" y="3669483"/>
              <a:ext cx="965329" cy="276999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locations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2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86261" y="84533"/>
            <a:ext cx="8784976" cy="576263"/>
          </a:xfrm>
        </p:spPr>
        <p:txBody>
          <a:bodyPr/>
          <a:lstStyle/>
          <a:p>
            <a:r>
              <a:rPr lang="en-US" sz="1800" b="1" dirty="0"/>
              <a:t> </a:t>
            </a:r>
            <a:r>
              <a:rPr lang="en-US" sz="1600" kern="0" dirty="0">
                <a:solidFill>
                  <a:schemeClr val="tx2"/>
                </a:solidFill>
                <a:ea typeface="ＭＳ Ｐゴシック" pitchFamily="-65" charset="-128"/>
              </a:rPr>
              <a:t>Matrix Factorizations in Data Mining</a:t>
            </a:r>
          </a:p>
        </p:txBody>
      </p:sp>
      <p:grpSp>
        <p:nvGrpSpPr>
          <p:cNvPr id="266" name="Group 265"/>
          <p:cNvGrpSpPr/>
          <p:nvPr/>
        </p:nvGrpSpPr>
        <p:grpSpPr>
          <a:xfrm>
            <a:off x="3768879" y="776840"/>
            <a:ext cx="3827457" cy="1139992"/>
            <a:chOff x="3192815" y="776840"/>
            <a:chExt cx="4043481" cy="1212000"/>
          </a:xfrm>
        </p:grpSpPr>
        <p:grpSp>
          <p:nvGrpSpPr>
            <p:cNvPr id="3" name="Group 3"/>
            <p:cNvGrpSpPr/>
            <p:nvPr/>
          </p:nvGrpSpPr>
          <p:grpSpPr>
            <a:xfrm>
              <a:off x="3203848" y="776840"/>
              <a:ext cx="3195653" cy="504056"/>
              <a:chOff x="2149003" y="1901846"/>
              <a:chExt cx="5686979" cy="863553"/>
            </a:xfrm>
          </p:grpSpPr>
          <p:sp>
            <p:nvSpPr>
              <p:cNvPr id="5" name="Rectangle 26"/>
              <p:cNvSpPr>
                <a:spLocks noChangeArrowheads="1"/>
              </p:cNvSpPr>
              <p:nvPr/>
            </p:nvSpPr>
            <p:spPr bwMode="auto">
              <a:xfrm>
                <a:off x="3762002" y="2091974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" name="Rectangle 29"/>
              <p:cNvSpPr>
                <a:spLocks noChangeArrowheads="1"/>
              </p:cNvSpPr>
              <p:nvPr/>
            </p:nvSpPr>
            <p:spPr bwMode="auto">
              <a:xfrm rot="5400000">
                <a:off x="4100902" y="1639399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149003" y="1901846"/>
                <a:ext cx="990601" cy="838199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" name="Text Box 22"/>
              <p:cNvSpPr txBox="1">
                <a:spLocks noChangeArrowheads="1"/>
              </p:cNvSpPr>
              <p:nvPr/>
            </p:nvSpPr>
            <p:spPr bwMode="auto">
              <a:xfrm>
                <a:off x="3194178" y="1924512"/>
                <a:ext cx="608632" cy="553650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14" name="Rectangle 26"/>
              <p:cNvSpPr>
                <a:spLocks noChangeArrowheads="1"/>
              </p:cNvSpPr>
              <p:nvPr/>
            </p:nvSpPr>
            <p:spPr bwMode="auto">
              <a:xfrm>
                <a:off x="5031550" y="2091980"/>
                <a:ext cx="96011" cy="673419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Rectangle 29"/>
              <p:cNvSpPr>
                <a:spLocks noChangeArrowheads="1"/>
              </p:cNvSpPr>
              <p:nvPr/>
            </p:nvSpPr>
            <p:spPr bwMode="auto">
              <a:xfrm rot="5400000">
                <a:off x="5370451" y="1639404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" name="Rectangle 26"/>
              <p:cNvSpPr>
                <a:spLocks noChangeArrowheads="1"/>
              </p:cNvSpPr>
              <p:nvPr/>
            </p:nvSpPr>
            <p:spPr bwMode="auto">
              <a:xfrm>
                <a:off x="7124503" y="2091981"/>
                <a:ext cx="96012" cy="673418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Rectangle 29"/>
              <p:cNvSpPr>
                <a:spLocks noChangeArrowheads="1"/>
              </p:cNvSpPr>
              <p:nvPr/>
            </p:nvSpPr>
            <p:spPr bwMode="auto">
              <a:xfrm rot="5400000">
                <a:off x="7463405" y="1639405"/>
                <a:ext cx="89013" cy="656141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Text Box 32"/>
              <p:cNvSpPr txBox="1">
                <a:spLocks noChangeArrowheads="1"/>
              </p:cNvSpPr>
              <p:nvPr/>
            </p:nvSpPr>
            <p:spPr bwMode="auto">
              <a:xfrm>
                <a:off x="4506010" y="1920164"/>
                <a:ext cx="519895" cy="5536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1" name="Text Box 32"/>
              <p:cNvSpPr txBox="1">
                <a:spLocks noChangeArrowheads="1"/>
              </p:cNvSpPr>
              <p:nvPr/>
            </p:nvSpPr>
            <p:spPr bwMode="auto">
              <a:xfrm>
                <a:off x="5767307" y="1924515"/>
                <a:ext cx="1219354" cy="55365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 …+</a:t>
                </a:r>
              </a:p>
            </p:txBody>
          </p:sp>
        </p:grpSp>
        <p:grpSp>
          <p:nvGrpSpPr>
            <p:cNvPr id="4" name="Group 69"/>
            <p:cNvGrpSpPr/>
            <p:nvPr/>
          </p:nvGrpSpPr>
          <p:grpSpPr>
            <a:xfrm>
              <a:off x="3192815" y="1496920"/>
              <a:ext cx="4043481" cy="491920"/>
              <a:chOff x="960567" y="1948769"/>
              <a:chExt cx="7643881" cy="960950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7613848" y="2060848"/>
                <a:ext cx="990600" cy="838200"/>
              </a:xfrm>
              <a:prstGeom prst="rect">
                <a:avLst/>
              </a:prstGeom>
              <a:solidFill>
                <a:srgbClr val="901A1E"/>
              </a:solidFill>
              <a:ln w="317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 dirty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7766248" y="2213249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8043143" y="242660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8195543" y="257900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8424143" y="273140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7829783" y="273140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 bwMode="auto">
              <a:xfrm>
                <a:off x="8424143" y="244184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7738343" y="2518048"/>
                <a:ext cx="9144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17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400" b="1" i="0" u="none" strike="noStrike" cap="none" normalizeH="0" baseline="-2500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1" name="Rectangle 26"/>
              <p:cNvSpPr>
                <a:spLocks noChangeArrowheads="1"/>
              </p:cNvSpPr>
              <p:nvPr/>
            </p:nvSpPr>
            <p:spPr bwMode="auto">
              <a:xfrm>
                <a:off x="2820584" y="2236303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Rectangle 29"/>
              <p:cNvSpPr>
                <a:spLocks noChangeArrowheads="1"/>
              </p:cNvSpPr>
              <p:nvPr/>
            </p:nvSpPr>
            <p:spPr bwMode="auto">
              <a:xfrm rot="5400000">
                <a:off x="3159484" y="1783728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Text Box 22"/>
              <p:cNvSpPr txBox="1">
                <a:spLocks noChangeArrowheads="1"/>
              </p:cNvSpPr>
              <p:nvPr/>
            </p:nvSpPr>
            <p:spPr bwMode="auto">
              <a:xfrm>
                <a:off x="2070427" y="2071283"/>
                <a:ext cx="706677" cy="721478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aseline="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44" name="Rectangle 26"/>
              <p:cNvSpPr>
                <a:spLocks noChangeArrowheads="1"/>
              </p:cNvSpPr>
              <p:nvPr/>
            </p:nvSpPr>
            <p:spPr bwMode="auto">
              <a:xfrm>
                <a:off x="4142545" y="2236303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Rectangle 29"/>
              <p:cNvSpPr>
                <a:spLocks noChangeArrowheads="1"/>
              </p:cNvSpPr>
              <p:nvPr/>
            </p:nvSpPr>
            <p:spPr bwMode="auto">
              <a:xfrm rot="5400000">
                <a:off x="4481445" y="1783728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Rectangle 26"/>
              <p:cNvSpPr>
                <a:spLocks noChangeArrowheads="1"/>
              </p:cNvSpPr>
              <p:nvPr/>
            </p:nvSpPr>
            <p:spPr bwMode="auto">
              <a:xfrm>
                <a:off x="5980721" y="2236303"/>
                <a:ext cx="96012" cy="673416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Rectangle 29"/>
              <p:cNvSpPr>
                <a:spLocks noChangeArrowheads="1"/>
              </p:cNvSpPr>
              <p:nvPr/>
            </p:nvSpPr>
            <p:spPr bwMode="auto">
              <a:xfrm rot="5400000">
                <a:off x="6319621" y="1783728"/>
                <a:ext cx="89013" cy="6561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Text Box 32"/>
              <p:cNvSpPr txBox="1">
                <a:spLocks noChangeArrowheads="1"/>
              </p:cNvSpPr>
              <p:nvPr/>
            </p:nvSpPr>
            <p:spPr bwMode="auto">
              <a:xfrm>
                <a:off x="3508663" y="1948769"/>
                <a:ext cx="603645" cy="72147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grpSp>
            <p:nvGrpSpPr>
              <p:cNvPr id="8" name="Group 93"/>
              <p:cNvGrpSpPr/>
              <p:nvPr/>
            </p:nvGrpSpPr>
            <p:grpSpPr bwMode="auto">
              <a:xfrm>
                <a:off x="960567" y="2060848"/>
                <a:ext cx="990600" cy="838200"/>
                <a:chOff x="1922351" y="3505200"/>
                <a:chExt cx="990600" cy="838200"/>
              </a:xfrm>
            </p:grpSpPr>
            <p:sp>
              <p:nvSpPr>
                <p:cNvPr id="60" name="Rectangle 59"/>
                <p:cNvSpPr/>
                <p:nvPr/>
              </p:nvSpPr>
              <p:spPr bwMode="auto">
                <a:xfrm>
                  <a:off x="1922351" y="3505200"/>
                  <a:ext cx="990600" cy="838200"/>
                </a:xfrm>
                <a:prstGeom prst="rect">
                  <a:avLst/>
                </a:prstGeom>
                <a:solidFill>
                  <a:srgbClr val="901A1E"/>
                </a:solidFill>
                <a:ln w="317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 bwMode="auto">
                <a:xfrm>
                  <a:off x="2074751" y="3657601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 bwMode="auto">
                <a:xfrm>
                  <a:off x="2351646" y="38709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 bwMode="auto">
                <a:xfrm>
                  <a:off x="2504046" y="36576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 bwMode="auto">
                <a:xfrm>
                  <a:off x="2504046" y="40233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 bwMode="auto">
                <a:xfrm>
                  <a:off x="273264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 bwMode="auto">
                <a:xfrm>
                  <a:off x="2138286" y="417576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 bwMode="auto">
                <a:xfrm>
                  <a:off x="2732646" y="38862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2046846" y="3962400"/>
                  <a:ext cx="91440" cy="91440"/>
                </a:xfrm>
                <a:prstGeom prst="rect">
                  <a:avLst/>
                </a:prstGeom>
                <a:solidFill>
                  <a:schemeClr val="bg1"/>
                </a:solidFill>
                <a:ln w="317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71" name="Text Box 32"/>
            <p:cNvSpPr txBox="1">
              <a:spLocks noChangeArrowheads="1"/>
            </p:cNvSpPr>
            <p:nvPr/>
          </p:nvSpPr>
          <p:spPr bwMode="auto">
            <a:xfrm>
              <a:off x="5171926" y="1513026"/>
              <a:ext cx="684803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+…+</a:t>
              </a:r>
            </a:p>
          </p:txBody>
        </p:sp>
        <p:sp>
          <p:nvSpPr>
            <p:cNvPr id="201" name="Text Box 14"/>
            <p:cNvSpPr txBox="1">
              <a:spLocks noChangeArrowheads="1"/>
            </p:cNvSpPr>
            <p:nvPr/>
          </p:nvSpPr>
          <p:spPr bwMode="auto">
            <a:xfrm>
              <a:off x="6300192" y="1556792"/>
              <a:ext cx="373820" cy="36933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</a:rPr>
                <a:t>=</a:t>
              </a: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176591" y="888975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rgbClr val="002060"/>
                </a:solidFill>
              </a:rPr>
              <a:t>Matrix Factorizations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1176591" y="1556792"/>
            <a:ext cx="2664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rgbClr val="002060"/>
                </a:solidFill>
              </a:rPr>
              <a:t>Matrix Completion</a:t>
            </a:r>
          </a:p>
        </p:txBody>
      </p:sp>
      <p:grpSp>
        <p:nvGrpSpPr>
          <p:cNvPr id="268" name="Group 267"/>
          <p:cNvGrpSpPr/>
          <p:nvPr/>
        </p:nvGrpSpPr>
        <p:grpSpPr>
          <a:xfrm>
            <a:off x="-36512" y="1916832"/>
            <a:ext cx="8784976" cy="2197993"/>
            <a:chOff x="-36512" y="1916832"/>
            <a:chExt cx="8784976" cy="2197993"/>
          </a:xfrm>
        </p:grpSpPr>
        <p:grpSp>
          <p:nvGrpSpPr>
            <p:cNvPr id="103" name="Group 102"/>
            <p:cNvGrpSpPr/>
            <p:nvPr/>
          </p:nvGrpSpPr>
          <p:grpSpPr>
            <a:xfrm>
              <a:off x="3779912" y="2708920"/>
              <a:ext cx="3819067" cy="1405905"/>
              <a:chOff x="3563888" y="2887191"/>
              <a:chExt cx="4107099" cy="1477913"/>
            </a:xfrm>
          </p:grpSpPr>
          <p:sp>
            <p:nvSpPr>
              <p:cNvPr id="73" name="AutoShape 5"/>
              <p:cNvSpPr>
                <a:spLocks noChangeArrowheads="1"/>
              </p:cNvSpPr>
              <p:nvPr/>
            </p:nvSpPr>
            <p:spPr bwMode="auto">
              <a:xfrm>
                <a:off x="3566532" y="2887191"/>
                <a:ext cx="604137" cy="640511"/>
              </a:xfrm>
              <a:prstGeom prst="cube">
                <a:avLst>
                  <a:gd name="adj" fmla="val 25000"/>
                </a:avLst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800" b="0" baseline="0">
                  <a:solidFill>
                    <a:schemeClr val="tx1"/>
                  </a:solidFill>
                  <a:latin typeface="cmsy8" pitchFamily="34" charset="0"/>
                  <a:cs typeface="Arial" charset="0"/>
                </a:endParaRPr>
              </a:p>
            </p:txBody>
          </p:sp>
          <p:sp>
            <p:nvSpPr>
              <p:cNvPr id="74" name="Rectangle 6"/>
              <p:cNvSpPr>
                <a:spLocks noChangeArrowheads="1"/>
              </p:cNvSpPr>
              <p:nvPr/>
            </p:nvSpPr>
            <p:spPr bwMode="auto">
              <a:xfrm>
                <a:off x="4461266" y="3093926"/>
                <a:ext cx="51346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5" name="Rectangle 7"/>
              <p:cNvSpPr>
                <a:spLocks noChangeArrowheads="1"/>
              </p:cNvSpPr>
              <p:nvPr/>
            </p:nvSpPr>
            <p:spPr bwMode="auto">
              <a:xfrm rot="5400000">
                <a:off x="4702911" y="2945746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6" name="Text Box 8"/>
              <p:cNvSpPr txBox="1">
                <a:spLocks noChangeArrowheads="1"/>
              </p:cNvSpPr>
              <p:nvPr/>
            </p:nvSpPr>
            <p:spPr bwMode="auto">
              <a:xfrm>
                <a:off x="5077421" y="3014554"/>
                <a:ext cx="126727" cy="213196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endPara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7" name="Rectangle 9"/>
              <p:cNvSpPr>
                <a:spLocks noChangeArrowheads="1"/>
              </p:cNvSpPr>
              <p:nvPr/>
            </p:nvSpPr>
            <p:spPr bwMode="auto">
              <a:xfrm>
                <a:off x="6176725" y="3093926"/>
                <a:ext cx="50254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Text Box 10"/>
              <p:cNvSpPr txBox="1">
                <a:spLocks noChangeArrowheads="1"/>
              </p:cNvSpPr>
              <p:nvPr/>
            </p:nvSpPr>
            <p:spPr bwMode="auto">
              <a:xfrm>
                <a:off x="5510747" y="2940716"/>
                <a:ext cx="600950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+…+</a:t>
                </a:r>
              </a:p>
            </p:txBody>
          </p:sp>
          <p:sp>
            <p:nvSpPr>
              <p:cNvPr id="79" name="Rectangle 11"/>
              <p:cNvSpPr>
                <a:spLocks noChangeArrowheads="1"/>
              </p:cNvSpPr>
              <p:nvPr/>
            </p:nvSpPr>
            <p:spPr bwMode="auto">
              <a:xfrm rot="2700000">
                <a:off x="4587862" y="2755603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 rot="5400000">
                <a:off x="6474085" y="2944823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Rectangle 13"/>
              <p:cNvSpPr>
                <a:spLocks noChangeArrowheads="1"/>
              </p:cNvSpPr>
              <p:nvPr/>
            </p:nvSpPr>
            <p:spPr bwMode="auto">
              <a:xfrm rot="2700000">
                <a:off x="6359037" y="2754680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" name="Text Box 14"/>
              <p:cNvSpPr txBox="1">
                <a:spLocks noChangeArrowheads="1"/>
              </p:cNvSpPr>
              <p:nvPr/>
            </p:nvSpPr>
            <p:spPr bwMode="auto">
              <a:xfrm>
                <a:off x="4135248" y="2940716"/>
                <a:ext cx="328046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90" name="Rectangle 9"/>
              <p:cNvSpPr>
                <a:spLocks noChangeArrowheads="1"/>
              </p:cNvSpPr>
              <p:nvPr/>
            </p:nvSpPr>
            <p:spPr bwMode="auto">
              <a:xfrm>
                <a:off x="5172461" y="3089484"/>
                <a:ext cx="50254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Rectangle 12"/>
              <p:cNvSpPr>
                <a:spLocks noChangeArrowheads="1"/>
              </p:cNvSpPr>
              <p:nvPr/>
            </p:nvSpPr>
            <p:spPr bwMode="auto">
              <a:xfrm rot="5400000">
                <a:off x="5399844" y="2940380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Rectangle 13"/>
              <p:cNvSpPr>
                <a:spLocks noChangeArrowheads="1"/>
              </p:cNvSpPr>
              <p:nvPr/>
            </p:nvSpPr>
            <p:spPr bwMode="auto">
              <a:xfrm rot="2700000">
                <a:off x="5284795" y="2750238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3" name="Text Box 32"/>
              <p:cNvSpPr txBox="1">
                <a:spLocks noChangeArrowheads="1"/>
              </p:cNvSpPr>
              <p:nvPr/>
            </p:nvSpPr>
            <p:spPr bwMode="auto">
              <a:xfrm>
                <a:off x="4866081" y="2940716"/>
                <a:ext cx="280218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grpSp>
            <p:nvGrpSpPr>
              <p:cNvPr id="9" name="Group 168"/>
              <p:cNvGrpSpPr/>
              <p:nvPr/>
            </p:nvGrpSpPr>
            <p:grpSpPr>
              <a:xfrm>
                <a:off x="3563888" y="3743726"/>
                <a:ext cx="578707" cy="621378"/>
                <a:chOff x="717878" y="5275639"/>
                <a:chExt cx="1045065" cy="1105689"/>
              </a:xfrm>
            </p:grpSpPr>
            <p:sp>
              <p:nvSpPr>
                <p:cNvPr id="130" name="Cube 129"/>
                <p:cNvSpPr/>
                <p:nvPr/>
              </p:nvSpPr>
              <p:spPr bwMode="auto">
                <a:xfrm>
                  <a:off x="717878" y="5275639"/>
                  <a:ext cx="1045065" cy="1105689"/>
                </a:xfrm>
                <a:prstGeom prst="cube">
                  <a:avLst/>
                </a:prstGeom>
                <a:solidFill>
                  <a:srgbClr val="901A1E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31" name="Cube 130"/>
                <p:cNvSpPr/>
                <p:nvPr/>
              </p:nvSpPr>
              <p:spPr>
                <a:xfrm>
                  <a:off x="909157" y="5616692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Cube 131"/>
                <p:cNvSpPr/>
                <p:nvPr/>
              </p:nvSpPr>
              <p:spPr>
                <a:xfrm>
                  <a:off x="1187471" y="5401298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Cube 132"/>
                <p:cNvSpPr/>
                <p:nvPr/>
              </p:nvSpPr>
              <p:spPr>
                <a:xfrm>
                  <a:off x="1054305" y="590388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Cube 133"/>
                <p:cNvSpPr/>
                <p:nvPr/>
              </p:nvSpPr>
              <p:spPr>
                <a:xfrm>
                  <a:off x="1229749" y="5688490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Cube 134"/>
                <p:cNvSpPr/>
                <p:nvPr/>
              </p:nvSpPr>
              <p:spPr>
                <a:xfrm>
                  <a:off x="1302323" y="6119278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Cube 135"/>
                <p:cNvSpPr/>
                <p:nvPr/>
              </p:nvSpPr>
              <p:spPr>
                <a:xfrm>
                  <a:off x="1489749" y="590388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Cube 136"/>
                <p:cNvSpPr/>
                <p:nvPr/>
              </p:nvSpPr>
              <p:spPr>
                <a:xfrm>
                  <a:off x="1489749" y="554489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Cube 137"/>
                <p:cNvSpPr/>
                <p:nvPr/>
              </p:nvSpPr>
              <p:spPr>
                <a:xfrm>
                  <a:off x="836583" y="6119278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Cube 138"/>
                <p:cNvSpPr/>
                <p:nvPr/>
              </p:nvSpPr>
              <p:spPr>
                <a:xfrm>
                  <a:off x="1012027" y="5329500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Cube 139"/>
                <p:cNvSpPr/>
                <p:nvPr/>
              </p:nvSpPr>
              <p:spPr>
                <a:xfrm>
                  <a:off x="1054305" y="6191076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Cube 140"/>
                <p:cNvSpPr/>
                <p:nvPr/>
              </p:nvSpPr>
              <p:spPr>
                <a:xfrm>
                  <a:off x="1302323" y="5903884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Cube 141"/>
                <p:cNvSpPr/>
                <p:nvPr/>
              </p:nvSpPr>
              <p:spPr>
                <a:xfrm>
                  <a:off x="794305" y="5832086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Cube 142"/>
                <p:cNvSpPr/>
                <p:nvPr/>
              </p:nvSpPr>
              <p:spPr>
                <a:xfrm>
                  <a:off x="1374897" y="5329500"/>
                  <a:ext cx="114852" cy="143597"/>
                </a:xfrm>
                <a:prstGeom prst="cub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69"/>
              <p:cNvGrpSpPr/>
              <p:nvPr/>
            </p:nvGrpSpPr>
            <p:grpSpPr>
              <a:xfrm>
                <a:off x="7022915" y="3671718"/>
                <a:ext cx="648072" cy="621792"/>
                <a:chOff x="717878" y="5275639"/>
                <a:chExt cx="1045065" cy="1105689"/>
              </a:xfrm>
            </p:grpSpPr>
            <p:sp>
              <p:nvSpPr>
                <p:cNvPr id="171" name="Cube 170"/>
                <p:cNvSpPr/>
                <p:nvPr/>
              </p:nvSpPr>
              <p:spPr bwMode="auto">
                <a:xfrm>
                  <a:off x="717878" y="5275639"/>
                  <a:ext cx="1045065" cy="1105689"/>
                </a:xfrm>
                <a:prstGeom prst="cube">
                  <a:avLst/>
                </a:prstGeom>
                <a:solidFill>
                  <a:srgbClr val="901A1E"/>
                </a:solidFill>
                <a:ln w="31750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4400" b="1" i="0" u="none" strike="noStrike" cap="none" normalizeH="0" baseline="-2500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2" name="Cube 171"/>
                <p:cNvSpPr/>
                <p:nvPr/>
              </p:nvSpPr>
              <p:spPr>
                <a:xfrm>
                  <a:off x="909157" y="5616692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Cube 172"/>
                <p:cNvSpPr/>
                <p:nvPr/>
              </p:nvSpPr>
              <p:spPr>
                <a:xfrm>
                  <a:off x="1187471" y="5401298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Cube 173"/>
                <p:cNvSpPr/>
                <p:nvPr/>
              </p:nvSpPr>
              <p:spPr>
                <a:xfrm>
                  <a:off x="1054305" y="5903884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5" name="Cube 174"/>
                <p:cNvSpPr/>
                <p:nvPr/>
              </p:nvSpPr>
              <p:spPr>
                <a:xfrm>
                  <a:off x="1229749" y="5688490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6" name="Cube 175"/>
                <p:cNvSpPr/>
                <p:nvPr/>
              </p:nvSpPr>
              <p:spPr>
                <a:xfrm>
                  <a:off x="1302323" y="6119278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Cube 176"/>
                <p:cNvSpPr/>
                <p:nvPr/>
              </p:nvSpPr>
              <p:spPr>
                <a:xfrm>
                  <a:off x="1489749" y="5903884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Cube 177"/>
                <p:cNvSpPr/>
                <p:nvPr/>
              </p:nvSpPr>
              <p:spPr>
                <a:xfrm>
                  <a:off x="1489749" y="5544894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Cube 178"/>
                <p:cNvSpPr/>
                <p:nvPr/>
              </p:nvSpPr>
              <p:spPr>
                <a:xfrm>
                  <a:off x="836583" y="6119278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Cube 179"/>
                <p:cNvSpPr/>
                <p:nvPr/>
              </p:nvSpPr>
              <p:spPr>
                <a:xfrm>
                  <a:off x="1012027" y="5329500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Cube 180"/>
                <p:cNvSpPr/>
                <p:nvPr/>
              </p:nvSpPr>
              <p:spPr>
                <a:xfrm>
                  <a:off x="1054305" y="6191076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Cube 181"/>
                <p:cNvSpPr/>
                <p:nvPr/>
              </p:nvSpPr>
              <p:spPr>
                <a:xfrm>
                  <a:off x="1302323" y="5903884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Cube 182"/>
                <p:cNvSpPr/>
                <p:nvPr/>
              </p:nvSpPr>
              <p:spPr>
                <a:xfrm>
                  <a:off x="794305" y="5832086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Cube 183"/>
                <p:cNvSpPr/>
                <p:nvPr/>
              </p:nvSpPr>
              <p:spPr>
                <a:xfrm>
                  <a:off x="1374897" y="5329500"/>
                  <a:ext cx="114852" cy="143597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7" name="Rectangle 6"/>
              <p:cNvSpPr>
                <a:spLocks noChangeArrowheads="1"/>
              </p:cNvSpPr>
              <p:nvPr/>
            </p:nvSpPr>
            <p:spPr bwMode="auto">
              <a:xfrm>
                <a:off x="4468613" y="3858307"/>
                <a:ext cx="51346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8" name="Rectangle 7"/>
              <p:cNvSpPr>
                <a:spLocks noChangeArrowheads="1"/>
              </p:cNvSpPr>
              <p:nvPr/>
            </p:nvSpPr>
            <p:spPr bwMode="auto">
              <a:xfrm rot="5400000">
                <a:off x="4710258" y="3710127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9" name="Text Box 8"/>
              <p:cNvSpPr txBox="1">
                <a:spLocks noChangeArrowheads="1"/>
              </p:cNvSpPr>
              <p:nvPr/>
            </p:nvSpPr>
            <p:spPr bwMode="auto">
              <a:xfrm>
                <a:off x="5084768" y="3778935"/>
                <a:ext cx="126727" cy="213196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endParaRPr lang="en-US" sz="1800" b="0" baseline="0">
                  <a:solidFill>
                    <a:schemeClr val="tx1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90" name="Rectangle 9"/>
              <p:cNvSpPr>
                <a:spLocks noChangeArrowheads="1"/>
              </p:cNvSpPr>
              <p:nvPr/>
            </p:nvSpPr>
            <p:spPr bwMode="auto">
              <a:xfrm>
                <a:off x="6274246" y="3858307"/>
                <a:ext cx="50254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1" name="Text Box 10"/>
              <p:cNvSpPr txBox="1">
                <a:spLocks noChangeArrowheads="1"/>
              </p:cNvSpPr>
              <p:nvPr/>
            </p:nvSpPr>
            <p:spPr bwMode="auto">
              <a:xfrm>
                <a:off x="5582755" y="3705097"/>
                <a:ext cx="600950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+…+</a:t>
                </a:r>
              </a:p>
            </p:txBody>
          </p:sp>
          <p:sp>
            <p:nvSpPr>
              <p:cNvPr id="192" name="Rectangle 11"/>
              <p:cNvSpPr>
                <a:spLocks noChangeArrowheads="1"/>
              </p:cNvSpPr>
              <p:nvPr/>
            </p:nvSpPr>
            <p:spPr bwMode="auto">
              <a:xfrm rot="2700000">
                <a:off x="4595209" y="3519984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3" name="Rectangle 12"/>
              <p:cNvSpPr>
                <a:spLocks noChangeArrowheads="1"/>
              </p:cNvSpPr>
              <p:nvPr/>
            </p:nvSpPr>
            <p:spPr bwMode="auto">
              <a:xfrm rot="5400000">
                <a:off x="6571606" y="3709204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4" name="Rectangle 13"/>
              <p:cNvSpPr>
                <a:spLocks noChangeArrowheads="1"/>
              </p:cNvSpPr>
              <p:nvPr/>
            </p:nvSpPr>
            <p:spPr bwMode="auto">
              <a:xfrm rot="2700000">
                <a:off x="6456558" y="3519061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5" name="Text Box 14"/>
              <p:cNvSpPr txBox="1">
                <a:spLocks noChangeArrowheads="1"/>
              </p:cNvSpPr>
              <p:nvPr/>
            </p:nvSpPr>
            <p:spPr bwMode="auto">
              <a:xfrm>
                <a:off x="4142595" y="3705097"/>
                <a:ext cx="328046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</a:rPr>
                  <a:t>≈</a:t>
                </a:r>
              </a:p>
            </p:txBody>
          </p:sp>
          <p:sp>
            <p:nvSpPr>
              <p:cNvPr id="196" name="Rectangle 9"/>
              <p:cNvSpPr>
                <a:spLocks noChangeArrowheads="1"/>
              </p:cNvSpPr>
              <p:nvPr/>
            </p:nvSpPr>
            <p:spPr bwMode="auto">
              <a:xfrm>
                <a:off x="5172461" y="3853865"/>
                <a:ext cx="50254" cy="389475"/>
              </a:xfrm>
              <a:prstGeom prst="rect">
                <a:avLst/>
              </a:prstGeom>
              <a:solidFill>
                <a:srgbClr val="000066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7" name="Rectangle 12"/>
              <p:cNvSpPr>
                <a:spLocks noChangeArrowheads="1"/>
              </p:cNvSpPr>
              <p:nvPr/>
            </p:nvSpPr>
            <p:spPr bwMode="auto">
              <a:xfrm rot="5400000">
                <a:off x="5407191" y="3704761"/>
                <a:ext cx="49838" cy="327742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8" name="Rectangle 13"/>
              <p:cNvSpPr>
                <a:spLocks noChangeArrowheads="1"/>
              </p:cNvSpPr>
              <p:nvPr/>
            </p:nvSpPr>
            <p:spPr bwMode="auto">
              <a:xfrm rot="2700000">
                <a:off x="5292142" y="3514619"/>
                <a:ext cx="46147" cy="351776"/>
              </a:xfrm>
              <a:prstGeom prst="rect">
                <a:avLst/>
              </a:prstGeom>
              <a:solidFill>
                <a:srgbClr val="9B994D"/>
              </a:solidFill>
              <a:ln w="19050" cap="sq" algn="ctr">
                <a:solidFill>
                  <a:srgbClr val="9B994D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9" name="Text Box 32"/>
              <p:cNvSpPr txBox="1">
                <a:spLocks noChangeArrowheads="1"/>
              </p:cNvSpPr>
              <p:nvPr/>
            </p:nvSpPr>
            <p:spPr bwMode="auto">
              <a:xfrm>
                <a:off x="4873428" y="3705097"/>
                <a:ext cx="280218" cy="30674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b="0" baseline="0" dirty="0">
                    <a:solidFill>
                      <a:srgbClr val="000000"/>
                    </a:solidFill>
                    <a:latin typeface="Arial" charset="0"/>
                    <a:cs typeface="Arial" charset="0"/>
                  </a:rPr>
                  <a:t>+</a:t>
                </a:r>
              </a:p>
            </p:txBody>
          </p:sp>
          <p:sp>
            <p:nvSpPr>
              <p:cNvPr id="200" name="Text Box 14"/>
              <p:cNvSpPr txBox="1">
                <a:spLocks noChangeArrowheads="1"/>
              </p:cNvSpPr>
              <p:nvPr/>
            </p:nvSpPr>
            <p:spPr bwMode="auto">
              <a:xfrm>
                <a:off x="6662875" y="3725017"/>
                <a:ext cx="373820" cy="36933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</a:rPr>
                  <a:t>=</a:t>
                </a:r>
              </a:p>
            </p:txBody>
          </p:sp>
        </p:grpSp>
        <p:sp>
          <p:nvSpPr>
            <p:cNvPr id="104" name="Title 1"/>
            <p:cNvSpPr txBox="1">
              <a:spLocks/>
            </p:cNvSpPr>
            <p:nvPr/>
          </p:nvSpPr>
          <p:spPr bwMode="auto">
            <a:xfrm>
              <a:off x="-36512" y="1916832"/>
              <a:ext cx="8784976" cy="576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ＭＳ Ｐゴシック" pitchFamily="-65" charset="-128"/>
                  <a:cs typeface="+mj-cs"/>
                </a:rPr>
                <a:t>  Data sets</a:t>
              </a:r>
              <a:r>
                <a:rPr kumimoji="0" lang="en-US" sz="1600" b="1" i="0" u="none" strike="noStrike" kern="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ＭＳ Ｐゴシック" pitchFamily="-65" charset="-128"/>
                  <a:cs typeface="+mj-cs"/>
                </a:rPr>
                <a:t> are often multi-way: Tensor Factorizations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+mj-cs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259632" y="2780928"/>
              <a:ext cx="26642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002060"/>
                  </a:solidFill>
                </a:rPr>
                <a:t>Tensor Factorizations</a:t>
              </a: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259632" y="3481263"/>
              <a:ext cx="26642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400" b="1" dirty="0">
                  <a:solidFill>
                    <a:srgbClr val="002060"/>
                  </a:solidFill>
                </a:rPr>
                <a:t>Tensor Completion</a:t>
              </a:r>
            </a:p>
          </p:txBody>
        </p:sp>
      </p:grpSp>
      <p:sp>
        <p:nvSpPr>
          <p:cNvPr id="264" name="Rectangle 263"/>
          <p:cNvSpPr/>
          <p:nvPr/>
        </p:nvSpPr>
        <p:spPr>
          <a:xfrm>
            <a:off x="7812359" y="5949280"/>
            <a:ext cx="1267209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AB161EF-2785-440A-9B57-92ADCF77D3E4}"/>
              </a:ext>
            </a:extLst>
          </p:cNvPr>
          <p:cNvSpPr/>
          <p:nvPr/>
        </p:nvSpPr>
        <p:spPr bwMode="auto">
          <a:xfrm>
            <a:off x="7380312" y="1584772"/>
            <a:ext cx="45786" cy="44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32D9EF-08C7-43D5-AC09-88EE2E28CFD9}"/>
              </a:ext>
            </a:extLst>
          </p:cNvPr>
          <p:cNvGrpSpPr/>
          <p:nvPr/>
        </p:nvGrpSpPr>
        <p:grpSpPr>
          <a:xfrm>
            <a:off x="-36512" y="3933056"/>
            <a:ext cx="8784976" cy="2784936"/>
            <a:chOff x="-36512" y="3933056"/>
            <a:chExt cx="8784976" cy="2784936"/>
          </a:xfrm>
        </p:grpSpPr>
        <p:grpSp>
          <p:nvGrpSpPr>
            <p:cNvPr id="269" name="Group 268"/>
            <p:cNvGrpSpPr/>
            <p:nvPr/>
          </p:nvGrpSpPr>
          <p:grpSpPr>
            <a:xfrm>
              <a:off x="-36512" y="3933056"/>
              <a:ext cx="8784976" cy="2784936"/>
              <a:chOff x="-36512" y="3668400"/>
              <a:chExt cx="8784976" cy="2784936"/>
            </a:xfrm>
          </p:grpSpPr>
          <p:sp>
            <p:nvSpPr>
              <p:cNvPr id="105" name="Title 1"/>
              <p:cNvSpPr txBox="1">
                <a:spLocks/>
              </p:cNvSpPr>
              <p:nvPr/>
            </p:nvSpPr>
            <p:spPr bwMode="auto">
              <a:xfrm>
                <a:off x="-36512" y="3668400"/>
                <a:ext cx="8784976" cy="576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  <a:ea typeface="ＭＳ Ｐゴシック" pitchFamily="-65" charset="-128"/>
                    <a:cs typeface="+mj-cs"/>
                  </a:rPr>
                  <a:t>  Data sets often </a:t>
                </a:r>
                <a:r>
                  <a:rPr kumimoji="0" lang="en-US" sz="1600" b="1" i="0" u="none" strike="noStrike" kern="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+mj-lt"/>
                    <a:ea typeface="ＭＳ Ｐゴシック" pitchFamily="-65" charset="-128"/>
                    <a:cs typeface="+mj-cs"/>
                  </a:rPr>
                  <a:t>come from multiple sources: Data Fusion</a:t>
                </a:r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ＭＳ Ｐゴシック" pitchFamily="-65" charset="-128"/>
                  <a:cs typeface="+mj-cs"/>
                </a:endParaRPr>
              </a:p>
            </p:txBody>
          </p:sp>
          <p:grpSp>
            <p:nvGrpSpPr>
              <p:cNvPr id="265" name="Group 264"/>
              <p:cNvGrpSpPr/>
              <p:nvPr/>
            </p:nvGrpSpPr>
            <p:grpSpPr>
              <a:xfrm>
                <a:off x="4211960" y="4732266"/>
                <a:ext cx="1176131" cy="557372"/>
                <a:chOff x="3779912" y="4653136"/>
                <a:chExt cx="1512168" cy="681232"/>
              </a:xfrm>
            </p:grpSpPr>
            <p:sp>
              <p:nvSpPr>
                <p:cNvPr id="124" name="Rectangle 123"/>
                <p:cNvSpPr/>
                <p:nvPr/>
              </p:nvSpPr>
              <p:spPr bwMode="auto">
                <a:xfrm>
                  <a:off x="4636337" y="4653136"/>
                  <a:ext cx="655743" cy="681232"/>
                </a:xfrm>
                <a:prstGeom prst="rect">
                  <a:avLst/>
                </a:prstGeom>
                <a:solidFill>
                  <a:srgbClr val="901A1E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 bwMode="auto">
                <a:xfrm>
                  <a:off x="3779912" y="4653136"/>
                  <a:ext cx="655743" cy="681232"/>
                </a:xfrm>
                <a:prstGeom prst="rect">
                  <a:avLst/>
                </a:prstGeom>
                <a:solidFill>
                  <a:srgbClr val="595E48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26" name="Picture 125" descr="txp_fig"/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4907960" y="4896752"/>
                  <a:ext cx="170014" cy="133958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27" name="Picture 126" descr="txp_fig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4038110" y="4896752"/>
                  <a:ext cx="170014" cy="133958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grpSp>
            <p:nvGrpSpPr>
              <p:cNvPr id="128" name="Group 34"/>
              <p:cNvGrpSpPr/>
              <p:nvPr/>
            </p:nvGrpSpPr>
            <p:grpSpPr>
              <a:xfrm>
                <a:off x="6265234" y="4687884"/>
                <a:ext cx="1203320" cy="829348"/>
                <a:chOff x="3017911" y="3455271"/>
                <a:chExt cx="2274169" cy="1485378"/>
              </a:xfrm>
            </p:grpSpPr>
            <p:sp>
              <p:nvSpPr>
                <p:cNvPr id="129" name="Rectangle 128"/>
                <p:cNvSpPr/>
                <p:nvPr/>
              </p:nvSpPr>
              <p:spPr bwMode="auto">
                <a:xfrm>
                  <a:off x="4409924" y="3455271"/>
                  <a:ext cx="882156" cy="969264"/>
                </a:xfrm>
                <a:prstGeom prst="rect">
                  <a:avLst/>
                </a:prstGeom>
                <a:solidFill>
                  <a:srgbClr val="901A1E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 bwMode="auto">
                <a:xfrm>
                  <a:off x="3521967" y="3455271"/>
                  <a:ext cx="882156" cy="969264"/>
                </a:xfrm>
                <a:prstGeom prst="rect">
                  <a:avLst/>
                </a:prstGeom>
                <a:solidFill>
                  <a:srgbClr val="595E48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4188099" y="3527279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3900067" y="3527279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612035" y="3743303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4188099" y="3985616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4188099" y="3769592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3612035" y="3527279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3638324" y="3985616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2" name="Picture 151" descr="txp_fig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4775332" y="3801890"/>
                  <a:ext cx="228716" cy="190597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153" name="Picture 152" descr="txp_fig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3869315" y="3801890"/>
                  <a:ext cx="228716" cy="190597"/>
                </a:xfrm>
                <a:prstGeom prst="rect">
                  <a:avLst/>
                </a:prstGeom>
                <a:noFill/>
                <a:ln/>
                <a:effectLst/>
              </p:spPr>
            </p:pic>
            <p:sp>
              <p:nvSpPr>
                <p:cNvPr id="154" name="Rectangle 153"/>
                <p:cNvSpPr/>
                <p:nvPr/>
              </p:nvSpPr>
              <p:spPr>
                <a:xfrm>
                  <a:off x="4188099" y="4208511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3612035" y="4234800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3882007" y="4208511"/>
                  <a:ext cx="125956" cy="11772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Cube 156"/>
                <p:cNvSpPr/>
                <p:nvPr/>
              </p:nvSpPr>
              <p:spPr>
                <a:xfrm>
                  <a:off x="3017911" y="4436593"/>
                  <a:ext cx="1440160" cy="504056"/>
                </a:xfrm>
                <a:prstGeom prst="cube">
                  <a:avLst>
                    <a:gd name="adj" fmla="val 98035"/>
                  </a:avLst>
                </a:prstGeom>
                <a:solidFill>
                  <a:srgbClr val="DAA600"/>
                </a:solidFill>
                <a:ln>
                  <a:solidFill>
                    <a:srgbClr val="DAA6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58" name="Picture 157" descr="txp_fig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 bwMode="auto">
                <a:xfrm>
                  <a:off x="3752588" y="4580609"/>
                  <a:ext cx="116779" cy="145974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sp>
            <p:nvSpPr>
              <p:cNvPr id="254" name="Rectangle 253"/>
              <p:cNvSpPr/>
              <p:nvPr/>
            </p:nvSpPr>
            <p:spPr>
              <a:xfrm>
                <a:off x="611560" y="4849415"/>
                <a:ext cx="33843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1400" b="1" dirty="0">
                    <a:solidFill>
                      <a:srgbClr val="002060"/>
                    </a:solidFill>
                  </a:rPr>
                  <a:t>Coupled Matrix Factorizations</a:t>
                </a: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611560" y="5805264"/>
                <a:ext cx="33843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1400" b="1" dirty="0">
                    <a:solidFill>
                      <a:srgbClr val="002060"/>
                    </a:solidFill>
                  </a:rPr>
                  <a:t>Coupled Tensor Factorizations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3995936" y="5661249"/>
                <a:ext cx="1680187" cy="765904"/>
                <a:chOff x="3635896" y="5589240"/>
                <a:chExt cx="2160240" cy="936105"/>
              </a:xfrm>
            </p:grpSpPr>
            <p:sp>
              <p:nvSpPr>
                <p:cNvPr id="258" name="Cube 257"/>
                <p:cNvSpPr/>
                <p:nvPr/>
              </p:nvSpPr>
              <p:spPr bwMode="auto">
                <a:xfrm>
                  <a:off x="5045971" y="5589240"/>
                  <a:ext cx="750165" cy="756916"/>
                </a:xfrm>
                <a:prstGeom prst="cube">
                  <a:avLst/>
                </a:prstGeom>
                <a:solidFill>
                  <a:srgbClr val="DAA600"/>
                </a:solidFill>
                <a:ln>
                  <a:solidFill>
                    <a:srgbClr val="DAA6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Cube 259"/>
                <p:cNvSpPr/>
                <p:nvPr/>
              </p:nvSpPr>
              <p:spPr bwMode="auto">
                <a:xfrm>
                  <a:off x="4234590" y="5771704"/>
                  <a:ext cx="807514" cy="753636"/>
                </a:xfrm>
                <a:prstGeom prst="cube">
                  <a:avLst/>
                </a:prstGeom>
                <a:solidFill>
                  <a:srgbClr val="595E48"/>
                </a:solidFill>
                <a:ln>
                  <a:solidFill>
                    <a:srgbClr val="595E4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Rectangle 260"/>
                <p:cNvSpPr/>
                <p:nvPr/>
              </p:nvSpPr>
              <p:spPr bwMode="auto">
                <a:xfrm>
                  <a:off x="3635896" y="5966615"/>
                  <a:ext cx="588696" cy="558730"/>
                </a:xfrm>
                <a:prstGeom prst="rect">
                  <a:avLst/>
                </a:prstGeom>
                <a:solidFill>
                  <a:srgbClr val="901A1E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62" name="Picture 261" descr="txp_fig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3897743" y="6197468"/>
                  <a:ext cx="181378" cy="147347"/>
                </a:xfrm>
                <a:prstGeom prst="rect">
                  <a:avLst/>
                </a:prstGeom>
                <a:noFill/>
                <a:ln/>
                <a:effectLst/>
              </p:spPr>
            </p:pic>
            <p:pic>
              <p:nvPicPr>
                <p:cNvPr id="263" name="Picture 262" descr="txp_fig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4475992" y="6136645"/>
                  <a:ext cx="173010" cy="150515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  <p:grpSp>
            <p:nvGrpSpPr>
              <p:cNvPr id="219" name="Group 156"/>
              <p:cNvGrpSpPr/>
              <p:nvPr/>
            </p:nvGrpSpPr>
            <p:grpSpPr>
              <a:xfrm>
                <a:off x="6300192" y="5805264"/>
                <a:ext cx="1512168" cy="648072"/>
                <a:chOff x="4686383" y="620688"/>
                <a:chExt cx="4179789" cy="1489307"/>
              </a:xfrm>
            </p:grpSpPr>
            <p:sp>
              <p:nvSpPr>
                <p:cNvPr id="220" name="Cube 219"/>
                <p:cNvSpPr/>
                <p:nvPr/>
              </p:nvSpPr>
              <p:spPr bwMode="auto">
                <a:xfrm>
                  <a:off x="5940152" y="620688"/>
                  <a:ext cx="1678424" cy="1477738"/>
                </a:xfrm>
                <a:prstGeom prst="cube">
                  <a:avLst/>
                </a:prstGeom>
                <a:solidFill>
                  <a:srgbClr val="595E48"/>
                </a:solidFill>
                <a:ln>
                  <a:solidFill>
                    <a:srgbClr val="595E4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00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221" name="Picture 11" descr="txp_fig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/>
                <a:stretch>
                  <a:fillRect/>
                </a:stretch>
              </p:blipFill>
              <p:spPr bwMode="auto">
                <a:xfrm>
                  <a:off x="6474331" y="1414790"/>
                  <a:ext cx="286248" cy="2486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222" name="Group 66"/>
                <p:cNvGrpSpPr/>
                <p:nvPr/>
              </p:nvGrpSpPr>
              <p:grpSpPr>
                <a:xfrm>
                  <a:off x="6042664" y="700681"/>
                  <a:ext cx="1510248" cy="1336462"/>
                  <a:chOff x="1711980" y="1860308"/>
                  <a:chExt cx="1510248" cy="1336462"/>
                </a:xfrm>
              </p:grpSpPr>
              <p:sp>
                <p:nvSpPr>
                  <p:cNvPr id="227" name="Cube 226"/>
                  <p:cNvSpPr/>
                  <p:nvPr/>
                </p:nvSpPr>
                <p:spPr bwMode="auto">
                  <a:xfrm>
                    <a:off x="2171621" y="186030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28" name="Cube 227"/>
                  <p:cNvSpPr/>
                  <p:nvPr/>
                </p:nvSpPr>
                <p:spPr bwMode="auto">
                  <a:xfrm>
                    <a:off x="2499936" y="186030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29" name="Cube 228"/>
                  <p:cNvSpPr/>
                  <p:nvPr/>
                </p:nvSpPr>
                <p:spPr bwMode="auto">
                  <a:xfrm>
                    <a:off x="2893914" y="186030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0" name="Cube 229"/>
                  <p:cNvSpPr/>
                  <p:nvPr/>
                </p:nvSpPr>
                <p:spPr bwMode="auto">
                  <a:xfrm>
                    <a:off x="1874747" y="1971095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1" name="Cube 230"/>
                  <p:cNvSpPr/>
                  <p:nvPr/>
                </p:nvSpPr>
                <p:spPr bwMode="auto">
                  <a:xfrm>
                    <a:off x="2302947" y="1982875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2" name="Cube 231"/>
                  <p:cNvSpPr/>
                  <p:nvPr/>
                </p:nvSpPr>
                <p:spPr bwMode="auto">
                  <a:xfrm>
                    <a:off x="2696925" y="1982875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3" name="Cube 232"/>
                  <p:cNvSpPr/>
                  <p:nvPr/>
                </p:nvSpPr>
                <p:spPr bwMode="auto">
                  <a:xfrm>
                    <a:off x="1711980" y="2228010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4" name="Cube 233"/>
                  <p:cNvSpPr/>
                  <p:nvPr/>
                </p:nvSpPr>
                <p:spPr bwMode="auto">
                  <a:xfrm>
                    <a:off x="2040295" y="2228010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5" name="Cube 234"/>
                  <p:cNvSpPr/>
                  <p:nvPr/>
                </p:nvSpPr>
                <p:spPr bwMode="auto">
                  <a:xfrm>
                    <a:off x="2368610" y="2228010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6" name="Cube 235"/>
                  <p:cNvSpPr/>
                  <p:nvPr/>
                </p:nvSpPr>
                <p:spPr bwMode="auto">
                  <a:xfrm>
                    <a:off x="2696925" y="2228010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7" name="Cube 236"/>
                  <p:cNvSpPr/>
                  <p:nvPr/>
                </p:nvSpPr>
                <p:spPr bwMode="auto">
                  <a:xfrm>
                    <a:off x="1711980" y="253442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8" name="Cube 237"/>
                  <p:cNvSpPr/>
                  <p:nvPr/>
                </p:nvSpPr>
                <p:spPr bwMode="auto">
                  <a:xfrm>
                    <a:off x="2631262" y="253442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39" name="Cube 238"/>
                  <p:cNvSpPr/>
                  <p:nvPr/>
                </p:nvSpPr>
                <p:spPr bwMode="auto">
                  <a:xfrm>
                    <a:off x="1874747" y="2840847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0" name="Cube 239"/>
                  <p:cNvSpPr/>
                  <p:nvPr/>
                </p:nvSpPr>
                <p:spPr bwMode="auto">
                  <a:xfrm>
                    <a:off x="2696925" y="2840847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1" name="Cube 240"/>
                  <p:cNvSpPr/>
                  <p:nvPr/>
                </p:nvSpPr>
                <p:spPr bwMode="auto">
                  <a:xfrm>
                    <a:off x="1711980" y="3085982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2" name="Cube 241"/>
                  <p:cNvSpPr/>
                  <p:nvPr/>
                </p:nvSpPr>
                <p:spPr bwMode="auto">
                  <a:xfrm>
                    <a:off x="2071736" y="3012918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3" name="Cube 242"/>
                  <p:cNvSpPr/>
                  <p:nvPr/>
                </p:nvSpPr>
                <p:spPr bwMode="auto">
                  <a:xfrm>
                    <a:off x="2368610" y="2951635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4" name="Cube 243"/>
                  <p:cNvSpPr/>
                  <p:nvPr/>
                </p:nvSpPr>
                <p:spPr bwMode="auto">
                  <a:xfrm>
                    <a:off x="2631262" y="3085982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5" name="Cube 244"/>
                  <p:cNvSpPr/>
                  <p:nvPr/>
                </p:nvSpPr>
                <p:spPr bwMode="auto">
                  <a:xfrm>
                    <a:off x="2991017" y="2767783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6" name="Cube 245"/>
                  <p:cNvSpPr/>
                  <p:nvPr/>
                </p:nvSpPr>
                <p:spPr bwMode="auto">
                  <a:xfrm>
                    <a:off x="3122343" y="2522649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7" name="Cube 246"/>
                  <p:cNvSpPr/>
                  <p:nvPr/>
                </p:nvSpPr>
                <p:spPr bwMode="auto">
                  <a:xfrm>
                    <a:off x="2991017" y="2400081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  <p:sp>
                <p:nvSpPr>
                  <p:cNvPr id="248" name="Cube 247"/>
                  <p:cNvSpPr/>
                  <p:nvPr/>
                </p:nvSpPr>
                <p:spPr bwMode="auto">
                  <a:xfrm>
                    <a:off x="3090902" y="2154946"/>
                    <a:ext cx="99885" cy="110788"/>
                  </a:xfrm>
                  <a:prstGeom prst="cub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223" name="Rectangle 222"/>
                <p:cNvSpPr/>
                <p:nvPr/>
              </p:nvSpPr>
              <p:spPr bwMode="auto">
                <a:xfrm>
                  <a:off x="4686383" y="995319"/>
                  <a:ext cx="1224955" cy="1095109"/>
                </a:xfrm>
                <a:prstGeom prst="rect">
                  <a:avLst/>
                </a:prstGeom>
                <a:solidFill>
                  <a:srgbClr val="901A1E"/>
                </a:solidFill>
                <a:ln>
                  <a:solidFill>
                    <a:srgbClr val="7C4218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Parallelogram 223"/>
                <p:cNvSpPr/>
                <p:nvPr/>
              </p:nvSpPr>
              <p:spPr bwMode="auto">
                <a:xfrm>
                  <a:off x="7224598" y="1730724"/>
                  <a:ext cx="1641574" cy="379271"/>
                </a:xfrm>
                <a:prstGeom prst="parallelogram">
                  <a:avLst>
                    <a:gd name="adj" fmla="val 100683"/>
                  </a:avLst>
                </a:prstGeom>
                <a:solidFill>
                  <a:srgbClr val="DAA600"/>
                </a:solidFill>
                <a:ln w="25400">
                  <a:solidFill>
                    <a:srgbClr val="DAA60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4400" u="sng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pic>
              <p:nvPicPr>
                <p:cNvPr id="225" name="Picture 29" descr="txp_fig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7946890" y="1863956"/>
                  <a:ext cx="178095" cy="173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6" name="Picture 225" descr="txp_fig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0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tretch>
                  <a:fillRect/>
                </a:stretch>
              </p:blipFill>
              <p:spPr bwMode="auto">
                <a:xfrm>
                  <a:off x="5123382" y="1424305"/>
                  <a:ext cx="236387" cy="183851"/>
                </a:xfrm>
                <a:prstGeom prst="rect">
                  <a:avLst/>
                </a:prstGeom>
                <a:noFill/>
                <a:ln/>
                <a:effectLst/>
              </p:spPr>
            </p:pic>
          </p:grpSp>
        </p:grp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93A2EA1-BBE2-4798-A929-FE8BA1C64DB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1" y="6237312"/>
              <a:ext cx="126311" cy="137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97320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64B7C61A-EF2F-4592-99E3-0E4B068897E9}"/>
              </a:ext>
            </a:extLst>
          </p:cNvPr>
          <p:cNvSpPr/>
          <p:nvPr/>
        </p:nvSpPr>
        <p:spPr>
          <a:xfrm>
            <a:off x="7812359" y="5949280"/>
            <a:ext cx="1267209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-27384"/>
            <a:ext cx="913614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noProof="0" dirty="0">
                <a:solidFill>
                  <a:schemeClr val="tx2"/>
                </a:solidFill>
                <a:latin typeface="+mj-lt"/>
                <a:cs typeface="+mj-cs"/>
              </a:rPr>
              <a:t>   Tensors: Terminology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439144" y="1438672"/>
            <a:ext cx="144016" cy="838200"/>
          </a:xfrm>
          <a:prstGeom prst="rect">
            <a:avLst/>
          </a:prstGeom>
          <a:solidFill>
            <a:srgbClr val="DAA600"/>
          </a:solidFill>
          <a:ln w="539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sz="4400" u="sng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256856" y="1438672"/>
            <a:ext cx="990600" cy="838200"/>
          </a:xfrm>
          <a:prstGeom prst="rect">
            <a:avLst/>
          </a:prstGeom>
          <a:solidFill>
            <a:srgbClr val="901A1E"/>
          </a:solidFill>
          <a:ln w="31750" cap="flat" cmpd="sng" algn="ctr">
            <a:noFill/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1" i="0" u="none" strike="noStrike" cap="none" normalizeH="0" baseline="-2500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4" name="Picture 3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 bwMode="auto">
          <a:xfrm>
            <a:off x="3628188" y="1726705"/>
            <a:ext cx="259228" cy="216023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21" y="1772816"/>
            <a:ext cx="147819" cy="117950"/>
          </a:xfrm>
          <a:prstGeom prst="rect">
            <a:avLst/>
          </a:prstGeom>
          <a:noFill/>
          <a:ln/>
          <a:effectLst/>
        </p:spPr>
      </p:pic>
      <p:sp>
        <p:nvSpPr>
          <p:cNvPr id="39" name="Rectangle 3 1"/>
          <p:cNvSpPr txBox="1">
            <a:spLocks noChangeArrowheads="1"/>
          </p:cNvSpPr>
          <p:nvPr/>
        </p:nvSpPr>
        <p:spPr bwMode="auto">
          <a:xfrm>
            <a:off x="539552" y="2463552"/>
            <a:ext cx="1907704" cy="46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kumimoji="0" lang="en-US" sz="1400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  <a:r>
              <a:rPr lang="en-US" sz="1400" kern="0" dirty="0">
                <a:solidFill>
                  <a:srgbClr val="000000"/>
                </a:solidFill>
              </a:rPr>
              <a:t>first-order tensor</a:t>
            </a:r>
          </a:p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000000"/>
                </a:solidFill>
              </a:rPr>
              <a:t>(vector)</a:t>
            </a:r>
          </a:p>
        </p:txBody>
      </p:sp>
      <p:sp>
        <p:nvSpPr>
          <p:cNvPr id="40" name="Rectangle 3 2"/>
          <p:cNvSpPr txBox="1">
            <a:spLocks noChangeArrowheads="1"/>
          </p:cNvSpPr>
          <p:nvPr/>
        </p:nvSpPr>
        <p:spPr bwMode="auto">
          <a:xfrm>
            <a:off x="2519264" y="2463552"/>
            <a:ext cx="2304256" cy="46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kumimoji="0" lang="en-US" sz="1400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  <a:r>
              <a:rPr lang="en-US" sz="1400" kern="0" noProof="0" dirty="0">
                <a:solidFill>
                  <a:srgbClr val="000000"/>
                </a:solidFill>
              </a:rPr>
              <a:t>second</a:t>
            </a:r>
            <a:r>
              <a:rPr lang="en-US" sz="1400" kern="0" dirty="0">
                <a:solidFill>
                  <a:srgbClr val="000000"/>
                </a:solidFill>
              </a:rPr>
              <a:t>-order tensor</a:t>
            </a:r>
          </a:p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000000"/>
                </a:solidFill>
              </a:rPr>
              <a:t>(matrix)</a:t>
            </a:r>
          </a:p>
        </p:txBody>
      </p:sp>
      <p:sp>
        <p:nvSpPr>
          <p:cNvPr id="41" name="Rectangle 3 3"/>
          <p:cNvSpPr txBox="1">
            <a:spLocks noChangeArrowheads="1"/>
          </p:cNvSpPr>
          <p:nvPr/>
        </p:nvSpPr>
        <p:spPr bwMode="auto">
          <a:xfrm>
            <a:off x="4823520" y="2463552"/>
            <a:ext cx="2304256" cy="46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kumimoji="0" lang="en-US" sz="1400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  <a:r>
              <a:rPr lang="en-US" sz="1400" kern="0" dirty="0">
                <a:solidFill>
                  <a:srgbClr val="000000"/>
                </a:solidFill>
              </a:rPr>
              <a:t>third-order tensor</a:t>
            </a:r>
          </a:p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000000"/>
                </a:solidFill>
              </a:rPr>
              <a:t>(three-way array)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292723" y="980728"/>
            <a:ext cx="1583533" cy="1296144"/>
            <a:chOff x="7092923" y="3058616"/>
            <a:chExt cx="1871565" cy="1467744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24881" y="3058616"/>
              <a:ext cx="1639607" cy="123103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92923" y="3295328"/>
              <a:ext cx="1639607" cy="123103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326125" y="1061780"/>
            <a:ext cx="1512168" cy="1291572"/>
            <a:chOff x="6042924" y="697245"/>
            <a:chExt cx="1172358" cy="1090364"/>
          </a:xfrm>
        </p:grpSpPr>
        <p:sp>
          <p:nvSpPr>
            <p:cNvPr id="35" name="Cube 34"/>
            <p:cNvSpPr/>
            <p:nvPr/>
          </p:nvSpPr>
          <p:spPr bwMode="auto">
            <a:xfrm>
              <a:off x="6042924" y="697245"/>
              <a:ext cx="1172358" cy="1090364"/>
            </a:xfrm>
            <a:prstGeom prst="cube">
              <a:avLst/>
            </a:prstGeom>
            <a:solidFill>
              <a:srgbClr val="595E48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00" b="1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11" descr="txp_fi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6401988" y="1242427"/>
              <a:ext cx="227115" cy="183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70" name="Straight Connector 69"/>
          <p:cNvCxnSpPr/>
          <p:nvPr/>
        </p:nvCxnSpPr>
        <p:spPr>
          <a:xfrm>
            <a:off x="7596336" y="1726705"/>
            <a:ext cx="648072" cy="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3 4"/>
          <p:cNvSpPr txBox="1">
            <a:spLocks noChangeArrowheads="1"/>
          </p:cNvSpPr>
          <p:nvPr/>
        </p:nvSpPr>
        <p:spPr bwMode="auto">
          <a:xfrm>
            <a:off x="7020272" y="1844824"/>
            <a:ext cx="1800200" cy="46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kumimoji="0" lang="en-US" sz="1400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rPr>
              <a:t> </a:t>
            </a:r>
            <a:r>
              <a:rPr lang="en-US" sz="1400" kern="0" noProof="0" dirty="0">
                <a:solidFill>
                  <a:srgbClr val="000000"/>
                </a:solidFill>
              </a:rPr>
              <a:t>higher-</a:t>
            </a:r>
            <a:r>
              <a:rPr lang="en-US" sz="1400" kern="0" dirty="0">
                <a:solidFill>
                  <a:srgbClr val="000000"/>
                </a:solidFill>
              </a:rPr>
              <a:t>order </a:t>
            </a:r>
          </a:p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000000"/>
                </a:solidFill>
              </a:rPr>
              <a:t>tensors</a:t>
            </a:r>
          </a:p>
          <a:p>
            <a:pPr marL="342900" lvl="0" indent="-342900" algn="ctr" eaLnBrk="0" hangingPunct="0">
              <a:spcBef>
                <a:spcPct val="20000"/>
              </a:spcBef>
              <a:defRPr/>
            </a:pPr>
            <a:r>
              <a:rPr lang="en-US" sz="1400" kern="0" dirty="0">
                <a:solidFill>
                  <a:srgbClr val="000000"/>
                </a:solidFill>
              </a:rPr>
              <a:t>(multi-way arrays)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498EE4-AA54-4EB5-A7D9-457C01BB317B}"/>
              </a:ext>
            </a:extLst>
          </p:cNvPr>
          <p:cNvSpPr txBox="1"/>
          <p:nvPr/>
        </p:nvSpPr>
        <p:spPr>
          <a:xfrm>
            <a:off x="2026059" y="692696"/>
            <a:ext cx="1837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Order:</a:t>
            </a:r>
            <a:r>
              <a:rPr lang="en-US" sz="1400" dirty="0"/>
              <a:t> Number of</a:t>
            </a:r>
          </a:p>
          <a:p>
            <a:r>
              <a:rPr lang="en-US" sz="1400" dirty="0"/>
              <a:t>Modes or Ways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879F24-08E9-4B85-9F6F-565A556AF209}"/>
              </a:ext>
            </a:extLst>
          </p:cNvPr>
          <p:cNvGrpSpPr/>
          <p:nvPr/>
        </p:nvGrpSpPr>
        <p:grpSpPr>
          <a:xfrm>
            <a:off x="833981" y="3212976"/>
            <a:ext cx="7194403" cy="1424517"/>
            <a:chOff x="179512" y="3573016"/>
            <a:chExt cx="7992888" cy="1605533"/>
          </a:xfrm>
        </p:grpSpPr>
        <p:sp>
          <p:nvSpPr>
            <p:cNvPr id="29" name="Text Box 30">
              <a:extLst>
                <a:ext uri="{FF2B5EF4-FFF2-40B4-BE49-F238E27FC236}">
                  <a16:creationId xmlns:a16="http://schemas.microsoft.com/office/drawing/2014/main" id="{B499878D-32E4-4CC5-81A4-0F7430C52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8575" y="4579491"/>
              <a:ext cx="1003300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53975" algn="ctr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dirty="0"/>
                <a:t>Horizontal</a:t>
              </a:r>
            </a:p>
            <a:p>
              <a:pPr algn="ctr"/>
              <a:r>
                <a:rPr lang="en-US" altLang="en-US" sz="1400" dirty="0"/>
                <a:t>slices</a:t>
              </a:r>
            </a:p>
          </p:txBody>
        </p:sp>
        <p:grpSp>
          <p:nvGrpSpPr>
            <p:cNvPr id="30" name="Group 48">
              <a:extLst>
                <a:ext uri="{FF2B5EF4-FFF2-40B4-BE49-F238E27FC236}">
                  <a16:creationId xmlns:a16="http://schemas.microsoft.com/office/drawing/2014/main" id="{1F005563-765B-4E28-931C-8CC782335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2200" y="3573016"/>
              <a:ext cx="1600200" cy="1447800"/>
              <a:chOff x="816" y="3264"/>
              <a:chExt cx="1008" cy="912"/>
            </a:xfrm>
          </p:grpSpPr>
          <p:sp>
            <p:nvSpPr>
              <p:cNvPr id="32" name="AutoShape 25">
                <a:extLst>
                  <a:ext uri="{FF2B5EF4-FFF2-40B4-BE49-F238E27FC236}">
                    <a16:creationId xmlns:a16="http://schemas.microsoft.com/office/drawing/2014/main" id="{66F63ACA-EEEC-4654-A93D-C8425D58A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840"/>
                <a:ext cx="1008" cy="336"/>
              </a:xfrm>
              <a:prstGeom prst="cube">
                <a:avLst>
                  <a:gd name="adj" fmla="val 85417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AutoShape 26">
                <a:extLst>
                  <a:ext uri="{FF2B5EF4-FFF2-40B4-BE49-F238E27FC236}">
                    <a16:creationId xmlns:a16="http://schemas.microsoft.com/office/drawing/2014/main" id="{DD034E5D-630C-4888-AD63-F13908B1D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744"/>
                <a:ext cx="1008" cy="336"/>
              </a:xfrm>
              <a:prstGeom prst="cube">
                <a:avLst>
                  <a:gd name="adj" fmla="val 85417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AutoShape 27">
                <a:extLst>
                  <a:ext uri="{FF2B5EF4-FFF2-40B4-BE49-F238E27FC236}">
                    <a16:creationId xmlns:a16="http://schemas.microsoft.com/office/drawing/2014/main" id="{B9C5951C-9678-4059-BF71-B03B61497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648"/>
                <a:ext cx="1008" cy="336"/>
              </a:xfrm>
              <a:prstGeom prst="cube">
                <a:avLst>
                  <a:gd name="adj" fmla="val 85417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AutoShape 28">
                <a:extLst>
                  <a:ext uri="{FF2B5EF4-FFF2-40B4-BE49-F238E27FC236}">
                    <a16:creationId xmlns:a16="http://schemas.microsoft.com/office/drawing/2014/main" id="{6652C35F-BA97-40ED-8524-BCDFCD9B3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552"/>
                <a:ext cx="1008" cy="336"/>
              </a:xfrm>
              <a:prstGeom prst="cube">
                <a:avLst>
                  <a:gd name="adj" fmla="val 85417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AutoShape 29">
                <a:extLst>
                  <a:ext uri="{FF2B5EF4-FFF2-40B4-BE49-F238E27FC236}">
                    <a16:creationId xmlns:a16="http://schemas.microsoft.com/office/drawing/2014/main" id="{40ACC3CB-5DFC-4990-9251-DDAEC0AF8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456"/>
                <a:ext cx="1008" cy="336"/>
              </a:xfrm>
              <a:prstGeom prst="cube">
                <a:avLst>
                  <a:gd name="adj" fmla="val 85417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AutoShape 32">
                <a:extLst>
                  <a:ext uri="{FF2B5EF4-FFF2-40B4-BE49-F238E27FC236}">
                    <a16:creationId xmlns:a16="http://schemas.microsoft.com/office/drawing/2014/main" id="{3A0A9669-9DBA-496B-93FF-A6372FA9D0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360"/>
                <a:ext cx="1008" cy="336"/>
              </a:xfrm>
              <a:prstGeom prst="cube">
                <a:avLst>
                  <a:gd name="adj" fmla="val 85417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AutoShape 33">
                <a:extLst>
                  <a:ext uri="{FF2B5EF4-FFF2-40B4-BE49-F238E27FC236}">
                    <a16:creationId xmlns:a16="http://schemas.microsoft.com/office/drawing/2014/main" id="{EB589C5B-1306-4E58-81C1-4F4234CD5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3264"/>
                <a:ext cx="1008" cy="336"/>
              </a:xfrm>
              <a:prstGeom prst="cube">
                <a:avLst>
                  <a:gd name="adj" fmla="val 85417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9">
              <a:extLst>
                <a:ext uri="{FF2B5EF4-FFF2-40B4-BE49-F238E27FC236}">
                  <a16:creationId xmlns:a16="http://schemas.microsoft.com/office/drawing/2014/main" id="{94B81732-B3BD-4BED-AC1F-33D7A6143C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8983" y="3633192"/>
              <a:ext cx="1447800" cy="1447800"/>
              <a:chOff x="2160" y="3264"/>
              <a:chExt cx="912" cy="912"/>
            </a:xfrm>
          </p:grpSpPr>
          <p:sp>
            <p:nvSpPr>
              <p:cNvPr id="46" name="AutoShape 31">
                <a:extLst>
                  <a:ext uri="{FF2B5EF4-FFF2-40B4-BE49-F238E27FC236}">
                    <a16:creationId xmlns:a16="http://schemas.microsoft.com/office/drawing/2014/main" id="{F76C1D1C-9E6D-4DE0-874D-F0F187E62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264"/>
                <a:ext cx="336" cy="912"/>
              </a:xfrm>
              <a:prstGeom prst="cube">
                <a:avLst>
                  <a:gd name="adj" fmla="val 7942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AutoShape 34">
                <a:extLst>
                  <a:ext uri="{FF2B5EF4-FFF2-40B4-BE49-F238E27FC236}">
                    <a16:creationId xmlns:a16="http://schemas.microsoft.com/office/drawing/2014/main" id="{153DAB7C-3E7E-48A8-81B7-D611E3B54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6" y="3264"/>
                <a:ext cx="336" cy="912"/>
              </a:xfrm>
              <a:prstGeom prst="cube">
                <a:avLst>
                  <a:gd name="adj" fmla="val 7942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AutoShape 35">
                <a:extLst>
                  <a:ext uri="{FF2B5EF4-FFF2-40B4-BE49-F238E27FC236}">
                    <a16:creationId xmlns:a16="http://schemas.microsoft.com/office/drawing/2014/main" id="{F4C9769F-BD90-4BC7-BDCF-B37D43AFB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3264"/>
                <a:ext cx="336" cy="912"/>
              </a:xfrm>
              <a:prstGeom prst="cube">
                <a:avLst>
                  <a:gd name="adj" fmla="val 7942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AutoShape 36">
                <a:extLst>
                  <a:ext uri="{FF2B5EF4-FFF2-40B4-BE49-F238E27FC236}">
                    <a16:creationId xmlns:a16="http://schemas.microsoft.com/office/drawing/2014/main" id="{62A55433-BE70-4DDB-8534-38CEFB6B1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3264"/>
                <a:ext cx="336" cy="912"/>
              </a:xfrm>
              <a:prstGeom prst="cube">
                <a:avLst>
                  <a:gd name="adj" fmla="val 7942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" name="AutoShape 37">
                <a:extLst>
                  <a:ext uri="{FF2B5EF4-FFF2-40B4-BE49-F238E27FC236}">
                    <a16:creationId xmlns:a16="http://schemas.microsoft.com/office/drawing/2014/main" id="{82E9A577-9764-43E5-9B75-2A6D8191D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" y="3264"/>
                <a:ext cx="336" cy="912"/>
              </a:xfrm>
              <a:prstGeom prst="cube">
                <a:avLst>
                  <a:gd name="adj" fmla="val 7942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AutoShape 38">
                <a:extLst>
                  <a:ext uri="{FF2B5EF4-FFF2-40B4-BE49-F238E27FC236}">
                    <a16:creationId xmlns:a16="http://schemas.microsoft.com/office/drawing/2014/main" id="{AC97AA65-D673-4408-B90C-AB2DD8F98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3264"/>
                <a:ext cx="336" cy="912"/>
              </a:xfrm>
              <a:prstGeom prst="cube">
                <a:avLst>
                  <a:gd name="adj" fmla="val 7942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AutoShape 40">
                <a:extLst>
                  <a:ext uri="{FF2B5EF4-FFF2-40B4-BE49-F238E27FC236}">
                    <a16:creationId xmlns:a16="http://schemas.microsoft.com/office/drawing/2014/main" id="{21036F50-AB56-4F74-B10F-A652921BE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3264"/>
                <a:ext cx="336" cy="912"/>
              </a:xfrm>
              <a:prstGeom prst="cube">
                <a:avLst>
                  <a:gd name="adj" fmla="val 7942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7" name="Text Box 41">
              <a:extLst>
                <a:ext uri="{FF2B5EF4-FFF2-40B4-BE49-F238E27FC236}">
                  <a16:creationId xmlns:a16="http://schemas.microsoft.com/office/drawing/2014/main" id="{621038AF-005E-4194-8475-37E21DC06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2403" y="4639667"/>
              <a:ext cx="796925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53975" algn="ctr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dirty="0"/>
                <a:t>Vertical</a:t>
              </a:r>
            </a:p>
            <a:p>
              <a:pPr algn="ctr"/>
              <a:r>
                <a:rPr lang="en-US" altLang="en-US" sz="1400" dirty="0"/>
                <a:t>slices</a:t>
              </a:r>
            </a:p>
          </p:txBody>
        </p:sp>
        <p:grpSp>
          <p:nvGrpSpPr>
            <p:cNvPr id="58" name="Group 50">
              <a:extLst>
                <a:ext uri="{FF2B5EF4-FFF2-40B4-BE49-F238E27FC236}">
                  <a16:creationId xmlns:a16="http://schemas.microsoft.com/office/drawing/2014/main" id="{A948F346-566A-46CB-A108-21B182378C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824" y="3645024"/>
              <a:ext cx="1676400" cy="1447800"/>
              <a:chOff x="3600" y="3264"/>
              <a:chExt cx="1104" cy="1008"/>
            </a:xfrm>
          </p:grpSpPr>
          <p:sp>
            <p:nvSpPr>
              <p:cNvPr id="59" name="AutoShape 42">
                <a:extLst>
                  <a:ext uri="{FF2B5EF4-FFF2-40B4-BE49-F238E27FC236}">
                    <a16:creationId xmlns:a16="http://schemas.microsoft.com/office/drawing/2014/main" id="{F7C150B5-94A0-41D0-A8ED-1708A3D04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3264"/>
                <a:ext cx="816" cy="720"/>
              </a:xfrm>
              <a:prstGeom prst="cube">
                <a:avLst>
                  <a:gd name="adj" fmla="val 388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0" name="AutoShape 44">
                <a:extLst>
                  <a:ext uri="{FF2B5EF4-FFF2-40B4-BE49-F238E27FC236}">
                    <a16:creationId xmlns:a16="http://schemas.microsoft.com/office/drawing/2014/main" id="{D1ABB5F0-02C2-43FE-BCE2-85025D3B9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3360"/>
                <a:ext cx="816" cy="720"/>
              </a:xfrm>
              <a:prstGeom prst="cube">
                <a:avLst>
                  <a:gd name="adj" fmla="val 388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AutoShape 45">
                <a:extLst>
                  <a:ext uri="{FF2B5EF4-FFF2-40B4-BE49-F238E27FC236}">
                    <a16:creationId xmlns:a16="http://schemas.microsoft.com/office/drawing/2014/main" id="{165B212D-4594-41BB-B322-4C2EA18AD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456"/>
                <a:ext cx="816" cy="720"/>
              </a:xfrm>
              <a:prstGeom prst="cube">
                <a:avLst>
                  <a:gd name="adj" fmla="val 388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AutoShape 46">
                <a:extLst>
                  <a:ext uri="{FF2B5EF4-FFF2-40B4-BE49-F238E27FC236}">
                    <a16:creationId xmlns:a16="http://schemas.microsoft.com/office/drawing/2014/main" id="{C0F022D2-5374-4927-B2DE-B34A8B903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3552"/>
                <a:ext cx="816" cy="720"/>
              </a:xfrm>
              <a:prstGeom prst="cube">
                <a:avLst>
                  <a:gd name="adj" fmla="val 3889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5" name="Text Box 47 1">
              <a:extLst>
                <a:ext uri="{FF2B5EF4-FFF2-40B4-BE49-F238E27FC236}">
                  <a16:creationId xmlns:a16="http://schemas.microsoft.com/office/drawing/2014/main" id="{2FB137EA-8BB6-4F11-9B4D-4BCAC9A19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512" y="4661024"/>
              <a:ext cx="755650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3399"/>
                  </a:solidFill>
                </a14:hiddenFill>
              </a:ext>
              <a:ext uri="{91240B29-F687-4F45-9708-019B960494DF}">
                <a14:hiddenLine xmlns:a14="http://schemas.microsoft.com/office/drawing/2010/main" w="53975" algn="ctr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dirty="0"/>
                <a:t>Frontal</a:t>
              </a:r>
            </a:p>
            <a:p>
              <a:pPr algn="ctr"/>
              <a:r>
                <a:rPr lang="en-US" altLang="en-US" sz="1400" dirty="0"/>
                <a:t>slices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B358A52-DE53-43E7-A67E-7DE3228E4806}"/>
              </a:ext>
            </a:extLst>
          </p:cNvPr>
          <p:cNvSpPr txBox="1"/>
          <p:nvPr/>
        </p:nvSpPr>
        <p:spPr>
          <a:xfrm>
            <a:off x="3613716" y="5661248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Order: </a:t>
            </a:r>
            <a:r>
              <a:rPr lang="en-US" sz="1400" dirty="0"/>
              <a:t>3</a:t>
            </a:r>
          </a:p>
        </p:txBody>
      </p:sp>
      <p:sp>
        <p:nvSpPr>
          <p:cNvPr id="76" name="Text Box 47 2">
            <a:extLst>
              <a:ext uri="{FF2B5EF4-FFF2-40B4-BE49-F238E27FC236}">
                <a16:creationId xmlns:a16="http://schemas.microsoft.com/office/drawing/2014/main" id="{9B8E7362-4B88-4E10-9D11-8357DA320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308" y="5801841"/>
            <a:ext cx="19887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53975" algn="ctr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/>
              <a:t>Frontal slices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0CA39D-7836-4C33-BC45-98F4849830AE}"/>
              </a:ext>
            </a:extLst>
          </p:cNvPr>
          <p:cNvGrpSpPr/>
          <p:nvPr/>
        </p:nvGrpSpPr>
        <p:grpSpPr>
          <a:xfrm>
            <a:off x="3322432" y="6135358"/>
            <a:ext cx="1516599" cy="307777"/>
            <a:chOff x="3322432" y="6135358"/>
            <a:chExt cx="1516599" cy="3077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CC5B15B-4AA1-4EEB-AD16-29585B63EE72}"/>
                </a:ext>
              </a:extLst>
            </p:cNvPr>
            <p:cNvSpPr txBox="1"/>
            <p:nvPr/>
          </p:nvSpPr>
          <p:spPr>
            <a:xfrm>
              <a:off x="3322432" y="6135358"/>
              <a:ext cx="734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Size:</a:t>
              </a:r>
              <a:r>
                <a:rPr lang="en-US" sz="1400" dirty="0"/>
                <a:t> 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B38487-C334-406A-BB07-A97305E7044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663" y="6221663"/>
              <a:ext cx="808368" cy="13516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15847A2-0E5E-4716-902C-E4856B5BD4E8}"/>
              </a:ext>
            </a:extLst>
          </p:cNvPr>
          <p:cNvGrpSpPr/>
          <p:nvPr/>
        </p:nvGrpSpPr>
        <p:grpSpPr>
          <a:xfrm>
            <a:off x="6011979" y="6041947"/>
            <a:ext cx="2795640" cy="716460"/>
            <a:chOff x="5630710" y="5955840"/>
            <a:chExt cx="2992157" cy="7396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392096F-0445-4C7E-A179-35A4DAEC5DF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615" y="5955840"/>
              <a:ext cx="1782252" cy="73967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F6B987E-367C-4287-9966-E295A55C62B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0710" y="6165304"/>
              <a:ext cx="1110440" cy="20392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54932253-E7DC-49DE-9601-8E8138153B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3439" y="5393018"/>
            <a:ext cx="2612314" cy="120632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61B790EC-56A6-4E28-B8F5-CDDC584BFA95}"/>
              </a:ext>
            </a:extLst>
          </p:cNvPr>
          <p:cNvGrpSpPr/>
          <p:nvPr/>
        </p:nvGrpSpPr>
        <p:grpSpPr>
          <a:xfrm>
            <a:off x="5979627" y="5160397"/>
            <a:ext cx="2795640" cy="716460"/>
            <a:chOff x="5627399" y="5007997"/>
            <a:chExt cx="2995468" cy="739678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C346B20-42DA-4209-8B26-8BE46E7A92E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5007997"/>
              <a:ext cx="1746611" cy="739678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79DA0FB-87DF-4628-B289-C6B4E12D0D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399" y="5280982"/>
              <a:ext cx="1110440" cy="20392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7554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6CA9B2B-4A11-4F7E-88B4-8C065712EC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552" y="1574605"/>
            <a:ext cx="2612314" cy="120632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65F88C7-F513-4D9D-B1CE-DD9B131F63DA}"/>
              </a:ext>
            </a:extLst>
          </p:cNvPr>
          <p:cNvGrpSpPr/>
          <p:nvPr/>
        </p:nvGrpSpPr>
        <p:grpSpPr>
          <a:xfrm>
            <a:off x="2492" y="1140172"/>
            <a:ext cx="1907704" cy="1640756"/>
            <a:chOff x="2492" y="1140172"/>
            <a:chExt cx="1907704" cy="1640756"/>
          </a:xfrm>
        </p:grpSpPr>
        <p:sp>
          <p:nvSpPr>
            <p:cNvPr id="63" name="AutoShape 122 1"/>
            <p:cNvSpPr>
              <a:spLocks noChangeArrowheads="1"/>
            </p:cNvSpPr>
            <p:nvPr/>
          </p:nvSpPr>
          <p:spPr bwMode="auto">
            <a:xfrm>
              <a:off x="1242864" y="1844824"/>
              <a:ext cx="340296" cy="936104"/>
            </a:xfrm>
            <a:prstGeom prst="roundRect">
              <a:avLst>
                <a:gd name="adj" fmla="val 16667"/>
              </a:avLst>
            </a:prstGeom>
            <a:noFill/>
            <a:ln w="31750" algn="ctr">
              <a:solidFill>
                <a:srgbClr val="901A1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901A1E"/>
                </a:solidFill>
              </a:endParaRPr>
            </a:p>
          </p:txBody>
        </p:sp>
        <p:sp>
          <p:nvSpPr>
            <p:cNvPr id="64" name="Rectangle 3 1"/>
            <p:cNvSpPr txBox="1">
              <a:spLocks noChangeArrowheads="1"/>
            </p:cNvSpPr>
            <p:nvPr/>
          </p:nvSpPr>
          <p:spPr bwMode="auto">
            <a:xfrm>
              <a:off x="2492" y="1140172"/>
              <a:ext cx="1907704" cy="46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342900" lvl="0" indent="-342900" algn="ctr" eaLnBrk="0" hangingPunct="0">
                <a:spcBef>
                  <a:spcPct val="20000"/>
                </a:spcBef>
                <a:defRPr/>
              </a:pPr>
              <a:r>
                <a:rPr kumimoji="0" lang="en-US" sz="1200" b="1" u="none" strike="noStrike" kern="0" cap="none" spc="0" normalizeH="0" noProof="0" dirty="0">
                  <a:ln>
                    <a:noFill/>
                  </a:ln>
                  <a:solidFill>
                    <a:srgbClr val="901A1E"/>
                  </a:solidFill>
                  <a:effectLst/>
                  <a:uLnTx/>
                  <a:uFillTx/>
                  <a:latin typeface="+mn-lt"/>
                  <a:ea typeface="ＭＳ Ｐゴシック" pitchFamily="-65" charset="-128"/>
                  <a:cs typeface="+mn-cs"/>
                </a:rPr>
                <a:t>Columns </a:t>
              </a:r>
            </a:p>
            <a:p>
              <a:pPr marL="342900" lvl="0" indent="-342900" algn="ctr" eaLnBrk="0" hangingPunct="0">
                <a:spcBef>
                  <a:spcPct val="20000"/>
                </a:spcBef>
                <a:defRPr/>
              </a:pPr>
              <a:r>
                <a:rPr lang="en-US" sz="1200" b="1" kern="0" dirty="0">
                  <a:solidFill>
                    <a:srgbClr val="901A1E"/>
                  </a:solidFill>
                  <a:latin typeface="+mn-lt"/>
                </a:rPr>
                <a:t>(mode-1 fibers)</a:t>
              </a:r>
              <a:endParaRPr lang="en-US" sz="1200" b="1" kern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B57195-C1F6-4160-937C-3CBFCFBA2C75}"/>
              </a:ext>
            </a:extLst>
          </p:cNvPr>
          <p:cNvGrpSpPr/>
          <p:nvPr/>
        </p:nvGrpSpPr>
        <p:grpSpPr>
          <a:xfrm>
            <a:off x="1242864" y="979605"/>
            <a:ext cx="2221597" cy="1237090"/>
            <a:chOff x="1242864" y="979605"/>
            <a:chExt cx="2221597" cy="1237090"/>
          </a:xfrm>
        </p:grpSpPr>
        <p:sp>
          <p:nvSpPr>
            <p:cNvPr id="8" name="AutoShape 122 2">
              <a:extLst>
                <a:ext uri="{FF2B5EF4-FFF2-40B4-BE49-F238E27FC236}">
                  <a16:creationId xmlns:a16="http://schemas.microsoft.com/office/drawing/2014/main" id="{3D9E481F-9B32-4F7B-83D4-8B22463551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54932" y="1244587"/>
              <a:ext cx="360040" cy="1584176"/>
            </a:xfrm>
            <a:prstGeom prst="roundRect">
              <a:avLst>
                <a:gd name="adj" fmla="val 16667"/>
              </a:avLst>
            </a:prstGeom>
            <a:noFill/>
            <a:ln w="31750" algn="ctr">
              <a:solidFill>
                <a:srgbClr val="901A1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901A1E"/>
                </a:solidFill>
              </a:endParaRPr>
            </a:p>
          </p:txBody>
        </p:sp>
        <p:sp>
          <p:nvSpPr>
            <p:cNvPr id="10" name="Rectangle 3 2">
              <a:extLst>
                <a:ext uri="{FF2B5EF4-FFF2-40B4-BE49-F238E27FC236}">
                  <a16:creationId xmlns:a16="http://schemas.microsoft.com/office/drawing/2014/main" id="{EEED9659-81BD-47B8-A407-165C4322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6757" y="979605"/>
              <a:ext cx="1907704" cy="46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342900" lvl="0" indent="-342900" algn="ctr" eaLnBrk="0" hangingPunct="0">
                <a:spcBef>
                  <a:spcPct val="20000"/>
                </a:spcBef>
                <a:defRPr/>
              </a:pPr>
              <a:r>
                <a:rPr lang="en-US" sz="1200" b="1" kern="0" dirty="0">
                  <a:solidFill>
                    <a:srgbClr val="901A1E"/>
                  </a:solidFill>
                  <a:latin typeface="+mn-lt"/>
                </a:rPr>
                <a:t>Rows</a:t>
              </a:r>
              <a:endParaRPr kumimoji="0" lang="en-US" sz="1200" b="1" u="none" strike="noStrike" kern="0" cap="none" spc="0" normalizeH="0" noProof="0" dirty="0">
                <a:ln>
                  <a:noFill/>
                </a:ln>
                <a:solidFill>
                  <a:srgbClr val="901A1E"/>
                </a:solidFill>
                <a:effectLst/>
                <a:uLnTx/>
                <a:uFillTx/>
                <a:latin typeface="+mn-lt"/>
                <a:ea typeface="ＭＳ Ｐゴシック" pitchFamily="-65" charset="-128"/>
                <a:cs typeface="+mn-cs"/>
              </a:endParaRPr>
            </a:p>
            <a:p>
              <a:pPr marL="342900" lvl="0" indent="-342900" algn="ctr" eaLnBrk="0" hangingPunct="0">
                <a:spcBef>
                  <a:spcPct val="20000"/>
                </a:spcBef>
                <a:defRPr/>
              </a:pPr>
              <a:r>
                <a:rPr lang="en-US" sz="1200" b="1" kern="0" dirty="0">
                  <a:solidFill>
                    <a:srgbClr val="901A1E"/>
                  </a:solidFill>
                  <a:latin typeface="+mn-lt"/>
                </a:rPr>
                <a:t>(mode-2 fibers)</a:t>
              </a:r>
              <a:endParaRPr lang="en-US" sz="1200" b="1" kern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D37CF22-A176-4746-B8DB-DD80152A24B1}"/>
              </a:ext>
            </a:extLst>
          </p:cNvPr>
          <p:cNvGrpSpPr/>
          <p:nvPr/>
        </p:nvGrpSpPr>
        <p:grpSpPr>
          <a:xfrm>
            <a:off x="395536" y="1412832"/>
            <a:ext cx="1907704" cy="1944160"/>
            <a:chOff x="395536" y="1412832"/>
            <a:chExt cx="1907704" cy="1944160"/>
          </a:xfrm>
        </p:grpSpPr>
        <p:sp>
          <p:nvSpPr>
            <p:cNvPr id="14" name="AutoShape 122">
              <a:extLst>
                <a:ext uri="{FF2B5EF4-FFF2-40B4-BE49-F238E27FC236}">
                  <a16:creationId xmlns:a16="http://schemas.microsoft.com/office/drawing/2014/main" id="{D87F0E5E-D7D0-468D-B17B-CA9580A9C5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198437">
              <a:off x="1304546" y="1412832"/>
              <a:ext cx="340296" cy="936104"/>
            </a:xfrm>
            <a:prstGeom prst="roundRect">
              <a:avLst>
                <a:gd name="adj" fmla="val 16667"/>
              </a:avLst>
            </a:prstGeom>
            <a:noFill/>
            <a:ln w="31750" algn="ctr">
              <a:solidFill>
                <a:srgbClr val="901A1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901A1E"/>
                </a:solidFill>
              </a:endParaRP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91B6606D-0E37-451C-B543-1030DA0F6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36" y="2895600"/>
              <a:ext cx="1907704" cy="46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342900" lvl="0" indent="-342900" algn="ctr" eaLnBrk="0" hangingPunct="0">
                <a:spcBef>
                  <a:spcPct val="20000"/>
                </a:spcBef>
                <a:defRPr/>
              </a:pPr>
              <a:r>
                <a:rPr lang="en-US" sz="1200" b="1" kern="0" dirty="0">
                  <a:solidFill>
                    <a:srgbClr val="901A1E"/>
                  </a:solidFill>
                  <a:latin typeface="+mn-lt"/>
                </a:rPr>
                <a:t>Tubes </a:t>
              </a:r>
            </a:p>
            <a:p>
              <a:pPr marL="342900" lvl="0" indent="-342900" algn="ctr" eaLnBrk="0" hangingPunct="0">
                <a:spcBef>
                  <a:spcPct val="20000"/>
                </a:spcBef>
                <a:defRPr/>
              </a:pPr>
              <a:r>
                <a:rPr lang="en-US" sz="1200" b="1" kern="0" dirty="0">
                  <a:solidFill>
                    <a:srgbClr val="901A1E"/>
                  </a:solidFill>
                  <a:latin typeface="+mn-lt"/>
                </a:rPr>
                <a:t>(mode-3 fibers)</a:t>
              </a:r>
              <a:endParaRPr lang="en-US" sz="1200" b="1" kern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Title 1 2">
            <a:extLst>
              <a:ext uri="{FF2B5EF4-FFF2-40B4-BE49-F238E27FC236}">
                <a16:creationId xmlns:a16="http://schemas.microsoft.com/office/drawing/2014/main" id="{B82CC4C5-395F-4ACB-A5D2-98E38531E520}"/>
              </a:ext>
            </a:extLst>
          </p:cNvPr>
          <p:cNvSpPr txBox="1">
            <a:spLocks/>
          </p:cNvSpPr>
          <p:nvPr/>
        </p:nvSpPr>
        <p:spPr bwMode="auto">
          <a:xfrm>
            <a:off x="-36512" y="-27384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noProof="0" dirty="0">
                <a:solidFill>
                  <a:schemeClr val="tx2"/>
                </a:solidFill>
                <a:latin typeface="+mj-lt"/>
                <a:cs typeface="+mj-cs"/>
              </a:rPr>
              <a:t>   Tensors: Basic Operations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344C13-707A-4D9A-9E8B-FB553080A10A}"/>
              </a:ext>
            </a:extLst>
          </p:cNvPr>
          <p:cNvGrpSpPr/>
          <p:nvPr/>
        </p:nvGrpSpPr>
        <p:grpSpPr>
          <a:xfrm>
            <a:off x="1971962" y="2864686"/>
            <a:ext cx="1791965" cy="523220"/>
            <a:chOff x="1971962" y="2864686"/>
            <a:chExt cx="1791965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A451A9-19EF-484B-9B4A-C49F27AF78A6}"/>
                </a:ext>
              </a:extLst>
            </p:cNvPr>
            <p:cNvSpPr txBox="1"/>
            <p:nvPr/>
          </p:nvSpPr>
          <p:spPr>
            <a:xfrm>
              <a:off x="1971962" y="2864686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Size:</a:t>
              </a:r>
              <a:endParaRPr lang="en-US" sz="1400" baseline="-25000" dirty="0"/>
            </a:p>
            <a:p>
              <a:endParaRPr lang="en-US" sz="1400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73CF39-D3D1-46BF-A312-9045C3CF5DC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264" y="2968435"/>
              <a:ext cx="1126663" cy="1409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94614F-11AB-45D0-95E6-D1604C767AD9}"/>
              </a:ext>
            </a:extLst>
          </p:cNvPr>
          <p:cNvGrpSpPr/>
          <p:nvPr/>
        </p:nvGrpSpPr>
        <p:grpSpPr>
          <a:xfrm>
            <a:off x="3852234" y="1154798"/>
            <a:ext cx="4048903" cy="936292"/>
            <a:chOff x="3852234" y="1154798"/>
            <a:chExt cx="4048903" cy="93629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A2CF5CB-8F83-4C53-A625-662B631E2A7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4524" y="1154798"/>
              <a:ext cx="3676613" cy="839613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2DAEE8C-9812-4B1F-B04B-6EB7C70B2AD2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234" y="1950098"/>
              <a:ext cx="885837" cy="1409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96A261-9681-4557-9041-89BDC0832D28}"/>
              </a:ext>
            </a:extLst>
          </p:cNvPr>
          <p:cNvGrpSpPr/>
          <p:nvPr/>
        </p:nvGrpSpPr>
        <p:grpSpPr>
          <a:xfrm>
            <a:off x="3879666" y="2392578"/>
            <a:ext cx="3980394" cy="1104034"/>
            <a:chOff x="3879666" y="2392578"/>
            <a:chExt cx="3980394" cy="11040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7834B5-81BA-48FC-A37F-9D7FA0E1962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4523" y="2392578"/>
              <a:ext cx="3635537" cy="1079105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AC0E0BD-2242-4393-A3B9-0EE19A282D2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666" y="3355620"/>
              <a:ext cx="885837" cy="1409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A295DF-EFF9-411C-97E6-1A069FF41FF1}"/>
              </a:ext>
            </a:extLst>
          </p:cNvPr>
          <p:cNvGrpSpPr/>
          <p:nvPr/>
        </p:nvGrpSpPr>
        <p:grpSpPr>
          <a:xfrm>
            <a:off x="3923929" y="3933056"/>
            <a:ext cx="3878247" cy="797065"/>
            <a:chOff x="3923929" y="3933056"/>
            <a:chExt cx="3878247" cy="79706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03D513-030C-43BD-BE41-E04E3D62741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309" y="3933056"/>
              <a:ext cx="3611867" cy="59872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1873BD6-BDD0-44F4-9B2A-6B0C74DC9D8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9" y="4589129"/>
              <a:ext cx="884153" cy="14099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0AFE4D-4007-455A-8146-743E96640BF7}"/>
              </a:ext>
            </a:extLst>
          </p:cNvPr>
          <p:cNvGrpSpPr/>
          <p:nvPr/>
        </p:nvGrpSpPr>
        <p:grpSpPr>
          <a:xfrm>
            <a:off x="216417" y="4524021"/>
            <a:ext cx="8818670" cy="2488540"/>
            <a:chOff x="216417" y="4524021"/>
            <a:chExt cx="8818670" cy="248854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D640CAE-AC9B-4042-84F3-376A461FAB93}"/>
                </a:ext>
              </a:extLst>
            </p:cNvPr>
            <p:cNvGrpSpPr/>
            <p:nvPr/>
          </p:nvGrpSpPr>
          <p:grpSpPr>
            <a:xfrm>
              <a:off x="216417" y="4524021"/>
              <a:ext cx="8818670" cy="2488540"/>
              <a:chOff x="216417" y="4524021"/>
              <a:chExt cx="8818670" cy="2488540"/>
            </a:xfrm>
          </p:grpSpPr>
          <p:sp>
            <p:nvSpPr>
              <p:cNvPr id="6" name="Title 1 1"/>
              <p:cNvSpPr txBox="1">
                <a:spLocks/>
              </p:cNvSpPr>
              <p:nvPr/>
            </p:nvSpPr>
            <p:spPr bwMode="auto">
              <a:xfrm>
                <a:off x="216417" y="4524021"/>
                <a:ext cx="8818670" cy="5987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noProof="0" dirty="0">
                    <a:solidFill>
                      <a:srgbClr val="000000"/>
                    </a:solidFill>
                    <a:latin typeface="+mj-lt"/>
                    <a:cs typeface="+mj-cs"/>
                  </a:rPr>
                  <a:t>Unfolding a </a:t>
                </a:r>
                <a:r>
                  <a:rPr lang="en-US" sz="1400" b="1" i="1" kern="0" noProof="0" dirty="0">
                    <a:solidFill>
                      <a:srgbClr val="000000"/>
                    </a:solidFill>
                    <a:latin typeface="+mj-lt"/>
                    <a:cs typeface="+mj-cs"/>
                  </a:rPr>
                  <a:t>d</a:t>
                </a:r>
                <a:r>
                  <a:rPr lang="en-US" sz="1400" b="1" kern="0" noProof="0" dirty="0">
                    <a:solidFill>
                      <a:srgbClr val="000000"/>
                    </a:solidFill>
                    <a:latin typeface="+mj-lt"/>
                    <a:cs typeface="+mj-cs"/>
                  </a:rPr>
                  <a:t>-way array (mode-</a:t>
                </a:r>
                <a:r>
                  <a:rPr lang="en-US" sz="1400" b="1" i="1" kern="0" noProof="0" dirty="0">
                    <a:solidFill>
                      <a:srgbClr val="000000"/>
                    </a:solidFill>
                    <a:latin typeface="+mj-lt"/>
                    <a:cs typeface="+mj-cs"/>
                  </a:rPr>
                  <a:t>k</a:t>
                </a:r>
                <a:r>
                  <a:rPr lang="en-US" sz="1400" b="1" kern="0" noProof="0" dirty="0">
                    <a:solidFill>
                      <a:srgbClr val="000000"/>
                    </a:solidFill>
                    <a:latin typeface="+mj-lt"/>
                    <a:cs typeface="+mj-cs"/>
                  </a:rPr>
                  <a:t> unfolding)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+mj-cs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CACA654-228C-4AC1-895A-9C635ED28E85}"/>
                  </a:ext>
                </a:extLst>
              </p:cNvPr>
              <p:cNvGrpSpPr/>
              <p:nvPr/>
            </p:nvGrpSpPr>
            <p:grpSpPr>
              <a:xfrm>
                <a:off x="1304221" y="5229909"/>
                <a:ext cx="1206388" cy="1131005"/>
                <a:chOff x="6042924" y="697245"/>
                <a:chExt cx="1172358" cy="1090364"/>
              </a:xfrm>
            </p:grpSpPr>
            <p:sp>
              <p:nvSpPr>
                <p:cNvPr id="30" name="Cube 29">
                  <a:extLst>
                    <a:ext uri="{FF2B5EF4-FFF2-40B4-BE49-F238E27FC236}">
                      <a16:creationId xmlns:a16="http://schemas.microsoft.com/office/drawing/2014/main" id="{C1608B77-ACDE-46EB-BCC6-0C367D40CF7E}"/>
                    </a:ext>
                  </a:extLst>
                </p:cNvPr>
                <p:cNvSpPr/>
                <p:nvPr/>
              </p:nvSpPr>
              <p:spPr bwMode="auto">
                <a:xfrm>
                  <a:off x="6042924" y="697245"/>
                  <a:ext cx="1172358" cy="1090364"/>
                </a:xfrm>
                <a:prstGeom prst="cube">
                  <a:avLst/>
                </a:prstGeom>
                <a:solidFill>
                  <a:srgbClr val="595E48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00" b="1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1" name="Picture 11 1" descr="txp_fig">
                  <a:extLst>
                    <a:ext uri="{FF2B5EF4-FFF2-40B4-BE49-F238E27FC236}">
                      <a16:creationId xmlns:a16="http://schemas.microsoft.com/office/drawing/2014/main" id="{73E45B33-43B5-40E7-9BEA-C6ED30CA9F3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2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70000" contrast="-70000"/>
                </a:blip>
                <a:srcRect/>
                <a:stretch>
                  <a:fillRect/>
                </a:stretch>
              </p:blipFill>
              <p:spPr bwMode="auto">
                <a:xfrm>
                  <a:off x="6401988" y="1242427"/>
                  <a:ext cx="227115" cy="1834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078EDC-BA69-4EA3-97FA-ED9C5E169068}"/>
                  </a:ext>
                </a:extLst>
              </p:cNvPr>
              <p:cNvSpPr txBox="1"/>
              <p:nvPr/>
            </p:nvSpPr>
            <p:spPr>
              <a:xfrm>
                <a:off x="867612" y="6489341"/>
                <a:ext cx="6719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Size:</a:t>
                </a:r>
                <a:endParaRPr lang="en-US" sz="1400" baseline="-25000" dirty="0"/>
              </a:p>
              <a:p>
                <a:endParaRPr lang="en-US" sz="1400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D37431E-39AE-4B46-B9E7-294FB8EA5F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2915" y="6593090"/>
                <a:ext cx="1526917" cy="145070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0FA709-C19F-44BB-AE82-C77312EA112D}"/>
                  </a:ext>
                </a:extLst>
              </p:cNvPr>
              <p:cNvSpPr/>
              <p:nvPr/>
            </p:nvSpPr>
            <p:spPr>
              <a:xfrm>
                <a:off x="4443094" y="5384194"/>
                <a:ext cx="2435709" cy="878543"/>
              </a:xfrm>
              <a:prstGeom prst="rect">
                <a:avLst/>
              </a:prstGeom>
              <a:solidFill>
                <a:srgbClr val="595E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EDF8850-4A5C-4CBD-825F-655A2E0415A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5166" y="5712694"/>
                <a:ext cx="596754" cy="3408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B5CDF7A-323C-4FB2-AA3F-9425539989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7578" y="5584123"/>
                <a:ext cx="1049196" cy="586690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3C52EBF-AEAF-4E88-8FE8-8E17C153DCD7}"/>
                </a:ext>
              </a:extLst>
            </p:cNvPr>
            <p:cNvSpPr/>
            <p:nvPr/>
          </p:nvSpPr>
          <p:spPr>
            <a:xfrm>
              <a:off x="3151866" y="5661248"/>
              <a:ext cx="331187" cy="324436"/>
            </a:xfrm>
            <a:prstGeom prst="rightArrow">
              <a:avLst/>
            </a:prstGeom>
            <a:solidFill>
              <a:srgbClr val="901A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itle 1 1">
            <a:extLst>
              <a:ext uri="{FF2B5EF4-FFF2-40B4-BE49-F238E27FC236}">
                <a16:creationId xmlns:a16="http://schemas.microsoft.com/office/drawing/2014/main" id="{23B3EEE2-4CDD-4283-9E66-98E71309F4B3}"/>
              </a:ext>
            </a:extLst>
          </p:cNvPr>
          <p:cNvSpPr txBox="1">
            <a:spLocks/>
          </p:cNvSpPr>
          <p:nvPr/>
        </p:nvSpPr>
        <p:spPr bwMode="auto">
          <a:xfrm>
            <a:off x="216417" y="282073"/>
            <a:ext cx="8818670" cy="59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noProof="0" dirty="0" err="1">
                <a:solidFill>
                  <a:srgbClr val="000000"/>
                </a:solidFill>
                <a:latin typeface="+mj-lt"/>
                <a:cs typeface="+mj-cs"/>
              </a:rPr>
              <a:t>Matricization</a:t>
            </a:r>
            <a:r>
              <a:rPr lang="en-US" sz="1400" b="1" kern="0" noProof="0" dirty="0">
                <a:solidFill>
                  <a:srgbClr val="000000"/>
                </a:solidFill>
                <a:latin typeface="+mj-lt"/>
                <a:cs typeface="+mj-cs"/>
              </a:rPr>
              <a:t> (a.k.a. Unfolding</a:t>
            </a:r>
            <a:r>
              <a:rPr lang="en-US" sz="1400" b="1" kern="0" dirty="0">
                <a:solidFill>
                  <a:srgbClr val="000000"/>
                </a:solidFill>
                <a:latin typeface="+mj-lt"/>
                <a:cs typeface="+mj-cs"/>
              </a:rPr>
              <a:t> or </a:t>
            </a:r>
            <a:r>
              <a:rPr lang="en-US" sz="1400" b="1" kern="0" noProof="0" dirty="0">
                <a:solidFill>
                  <a:srgbClr val="000000"/>
                </a:solidFill>
                <a:latin typeface="+mj-lt"/>
                <a:cs typeface="+mj-cs"/>
              </a:rPr>
              <a:t>Flattening)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824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 1">
            <a:extLst>
              <a:ext uri="{FF2B5EF4-FFF2-40B4-BE49-F238E27FC236}">
                <a16:creationId xmlns:a16="http://schemas.microsoft.com/office/drawing/2014/main" id="{050490DE-5FE0-43C8-B609-7B6C575C7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95" y="739385"/>
            <a:ext cx="2470483" cy="43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Vector outer product 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 2 1">
            <a:extLst>
              <a:ext uri="{FF2B5EF4-FFF2-40B4-BE49-F238E27FC236}">
                <a16:creationId xmlns:a16="http://schemas.microsoft.com/office/drawing/2014/main" id="{7CF73D0A-456D-4023-9B86-DD6FC5C7A5D0}"/>
              </a:ext>
            </a:extLst>
          </p:cNvPr>
          <p:cNvSpPr txBox="1">
            <a:spLocks/>
          </p:cNvSpPr>
          <p:nvPr/>
        </p:nvSpPr>
        <p:spPr bwMode="auto">
          <a:xfrm>
            <a:off x="35496" y="44624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noProof="0" dirty="0">
                <a:solidFill>
                  <a:schemeClr val="tx2"/>
                </a:solidFill>
                <a:latin typeface="+mj-lt"/>
                <a:cs typeface="+mj-cs"/>
              </a:rPr>
              <a:t>   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85D6B-5C15-4F42-A96C-F8B2C5E474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6" y="1196752"/>
            <a:ext cx="1513493" cy="194288"/>
          </a:xfrm>
          <a:prstGeom prst="rect">
            <a:avLst/>
          </a:prstGeom>
          <a:noFill/>
          <a:ln/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D152883-F59E-42DF-8C2F-EBE179B271FA}"/>
              </a:ext>
            </a:extLst>
          </p:cNvPr>
          <p:cNvGrpSpPr/>
          <p:nvPr/>
        </p:nvGrpSpPr>
        <p:grpSpPr>
          <a:xfrm>
            <a:off x="107504" y="1593745"/>
            <a:ext cx="2592503" cy="1717466"/>
            <a:chOff x="107504" y="1593745"/>
            <a:chExt cx="2592503" cy="171746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9D748F-883E-4216-AB72-5F9B88C49508}"/>
                </a:ext>
              </a:extLst>
            </p:cNvPr>
            <p:cNvSpPr/>
            <p:nvPr/>
          </p:nvSpPr>
          <p:spPr bwMode="auto">
            <a:xfrm>
              <a:off x="373325" y="1855757"/>
              <a:ext cx="990600" cy="838200"/>
            </a:xfrm>
            <a:prstGeom prst="rect">
              <a:avLst/>
            </a:prstGeom>
            <a:solidFill>
              <a:srgbClr val="901A1E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400" b="1" i="0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Text Box 22 1">
              <a:extLst>
                <a:ext uri="{FF2B5EF4-FFF2-40B4-BE49-F238E27FC236}">
                  <a16:creationId xmlns:a16="http://schemas.microsoft.com/office/drawing/2014/main" id="{C10EE083-6C6F-46CD-8DCB-7D9FEB790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3230" y="1855268"/>
              <a:ext cx="521297" cy="584775"/>
            </a:xfrm>
            <a:prstGeom prst="rect">
              <a:avLst/>
            </a:prstGeom>
            <a:noFill/>
            <a:ln w="317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aseline="0" dirty="0">
                  <a:solidFill>
                    <a:srgbClr val="000000"/>
                  </a:solidFill>
                </a:rPr>
                <a:t>=</a:t>
              </a:r>
            </a:p>
          </p:txBody>
        </p:sp>
        <p:pic>
          <p:nvPicPr>
            <p:cNvPr id="41" name="Picture 40" descr="txp_fig">
              <a:extLst>
                <a:ext uri="{FF2B5EF4-FFF2-40B4-BE49-F238E27FC236}">
                  <a16:creationId xmlns:a16="http://schemas.microsoft.com/office/drawing/2014/main" id="{01139BEF-5FF7-41EE-A990-AAA73C4A4AF1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tretch>
              <a:fillRect/>
            </a:stretch>
          </p:blipFill>
          <p:spPr bwMode="auto">
            <a:xfrm>
              <a:off x="755576" y="2140607"/>
              <a:ext cx="259228" cy="216023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BDBF13E-A5C5-4E9E-91C5-A1A3F1722EED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65" y="3007158"/>
              <a:ext cx="2146542" cy="304053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0C43712-474B-4A71-8DF9-C7E6115017DA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2254291"/>
              <a:ext cx="104266" cy="13154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69AA698-8A15-478E-95D3-94124CDB64A8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27" y="1593745"/>
              <a:ext cx="128483" cy="135615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30564C-6603-4E22-8596-A504349F5C08}"/>
              </a:ext>
            </a:extLst>
          </p:cNvPr>
          <p:cNvGrpSpPr/>
          <p:nvPr/>
        </p:nvGrpSpPr>
        <p:grpSpPr>
          <a:xfrm>
            <a:off x="2354649" y="1876874"/>
            <a:ext cx="843583" cy="866592"/>
            <a:chOff x="2354649" y="2127954"/>
            <a:chExt cx="843583" cy="866592"/>
          </a:xfrm>
        </p:grpSpPr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4F158AA6-7348-413F-BDA3-48FE7902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649" y="2296965"/>
              <a:ext cx="96012" cy="673416"/>
            </a:xfrm>
            <a:prstGeom prst="rect">
              <a:avLst/>
            </a:prstGeom>
            <a:solidFill>
              <a:srgbClr val="595E48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A5AA273-FF98-4848-AE28-26A5C2C864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93549" y="1844390"/>
              <a:ext cx="89013" cy="656142"/>
            </a:xfrm>
            <a:prstGeom prst="rect">
              <a:avLst/>
            </a:prstGeom>
            <a:solidFill>
              <a:srgbClr val="D28C00"/>
            </a:solidFill>
            <a:ln w="19050" cap="sq" algn="ctr">
              <a:solidFill>
                <a:srgbClr val="00006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648B7CE-5EAA-442B-88C3-534B60F040FE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549" y="2886790"/>
              <a:ext cx="121482" cy="107756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D4FDB8BF-0B47-404E-8C71-2DF7E113F400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75" y="2254300"/>
              <a:ext cx="118657" cy="149882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92C137-90A4-4A40-82F4-551B9ECFD4B9}"/>
              </a:ext>
            </a:extLst>
          </p:cNvPr>
          <p:cNvGrpSpPr/>
          <p:nvPr/>
        </p:nvGrpSpPr>
        <p:grpSpPr>
          <a:xfrm>
            <a:off x="3995936" y="1136100"/>
            <a:ext cx="3476087" cy="2285469"/>
            <a:chOff x="3995936" y="1136100"/>
            <a:chExt cx="3476087" cy="228546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F2D9CA3-306B-475E-9318-B5906A9D67F2}"/>
                </a:ext>
              </a:extLst>
            </p:cNvPr>
            <p:cNvGrpSpPr/>
            <p:nvPr/>
          </p:nvGrpSpPr>
          <p:grpSpPr>
            <a:xfrm>
              <a:off x="3995936" y="1136100"/>
              <a:ext cx="3476087" cy="2285469"/>
              <a:chOff x="3995936" y="1136100"/>
              <a:chExt cx="3476087" cy="228546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6ECD835-B5ED-4A26-A7ED-B28FC2E6D3C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6267" y="1136100"/>
                <a:ext cx="1151933" cy="139106"/>
              </a:xfrm>
              <a:prstGeom prst="rect">
                <a:avLst/>
              </a:prstGeom>
              <a:noFill/>
              <a:ln/>
              <a:effectLst/>
            </p:spPr>
          </p:pic>
          <p:sp>
            <p:nvSpPr>
              <p:cNvPr id="86" name="Text Box 22 2">
                <a:extLst>
                  <a:ext uri="{FF2B5EF4-FFF2-40B4-BE49-F238E27FC236}">
                    <a16:creationId xmlns:a16="http://schemas.microsoft.com/office/drawing/2014/main" id="{B46CE935-4023-46A8-B023-22459E5AED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99741" y="1779286"/>
                <a:ext cx="521297" cy="58477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aseline="0" dirty="0">
                    <a:solidFill>
                      <a:srgbClr val="000000"/>
                    </a:solidFill>
                  </a:rPr>
                  <a:t>=</a:t>
                </a:r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7314026B-1085-4FF7-BD71-57044A803087}"/>
                  </a:ext>
                </a:extLst>
              </p:cNvPr>
              <p:cNvSpPr/>
              <p:nvPr/>
            </p:nvSpPr>
            <p:spPr bwMode="auto">
              <a:xfrm>
                <a:off x="4255375" y="1709535"/>
                <a:ext cx="1172358" cy="1090364"/>
              </a:xfrm>
              <a:prstGeom prst="cube">
                <a:avLst/>
              </a:prstGeom>
              <a:solidFill>
                <a:srgbClr val="595E48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8" name="Picture 11" descr="txp_fig">
                <a:extLst>
                  <a:ext uri="{FF2B5EF4-FFF2-40B4-BE49-F238E27FC236}">
                    <a16:creationId xmlns:a16="http://schemas.microsoft.com/office/drawing/2014/main" id="{6BB46FE4-3A4C-431C-B22B-F8CC7D3F247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/>
              <a:stretch>
                <a:fillRect/>
              </a:stretch>
            </p:blipFill>
            <p:spPr bwMode="auto">
              <a:xfrm>
                <a:off x="4630932" y="2330862"/>
                <a:ext cx="227115" cy="1834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A8FA929-5781-4D74-A92C-F83032C987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1047" y="3111463"/>
                <a:ext cx="2790976" cy="310106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7118BF10-4EAE-44DE-A58D-A926DACDD5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5936" y="2337655"/>
                <a:ext cx="104266" cy="131541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5BDCC1C5-8716-4990-BF4E-13A82F85BE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2290" y="1495772"/>
                <a:ext cx="128483" cy="135615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48F4457D-EE0B-4CE7-9CE2-AA91CA74F11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2211" y="1685509"/>
                <a:ext cx="197097" cy="131541"/>
              </a:xfrm>
              <a:prstGeom prst="rect">
                <a:avLst/>
              </a:prstGeom>
              <a:noFill/>
              <a:ln/>
              <a:effectLst/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996D3D4-AFA2-4F88-9C58-51D88BF8C4BC}"/>
                </a:ext>
              </a:extLst>
            </p:cNvPr>
            <p:cNvGrpSpPr/>
            <p:nvPr/>
          </p:nvGrpSpPr>
          <p:grpSpPr>
            <a:xfrm>
              <a:off x="6090381" y="1574666"/>
              <a:ext cx="857250" cy="1218646"/>
              <a:chOff x="5914107" y="1886398"/>
              <a:chExt cx="857250" cy="1218646"/>
            </a:xfrm>
          </p:grpSpPr>
          <p:sp>
            <p:nvSpPr>
              <p:cNvPr id="89" name="Rectangle 5 1 1">
                <a:extLst>
                  <a:ext uri="{FF2B5EF4-FFF2-40B4-BE49-F238E27FC236}">
                    <a16:creationId xmlns:a16="http://schemas.microsoft.com/office/drawing/2014/main" id="{EE4878D9-AC5C-4203-B6D8-A346A8179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3319" y="2348763"/>
                <a:ext cx="96838" cy="695325"/>
              </a:xfrm>
              <a:prstGeom prst="rect">
                <a:avLst/>
              </a:prstGeom>
              <a:solidFill>
                <a:srgbClr val="595E48"/>
              </a:solidFill>
              <a:ln w="19050" cap="sq" algn="ctr">
                <a:solidFill>
                  <a:srgbClr val="000066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Rectangle 6 1 1">
                <a:extLst>
                  <a:ext uri="{FF2B5EF4-FFF2-40B4-BE49-F238E27FC236}">
                    <a16:creationId xmlns:a16="http://schemas.microsoft.com/office/drawing/2014/main" id="{7D1646C0-2D46-4907-8123-49D125677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418932" y="2069363"/>
                <a:ext cx="88900" cy="615950"/>
              </a:xfrm>
              <a:prstGeom prst="rect">
                <a:avLst/>
              </a:prstGeom>
              <a:solidFill>
                <a:srgbClr val="D28C00"/>
              </a:solidFill>
              <a:ln w="19050" cap="sq" algn="ctr">
                <a:solidFill>
                  <a:srgbClr val="D28C00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1" name="Rectangle 10 1 1">
                <a:extLst>
                  <a:ext uri="{FF2B5EF4-FFF2-40B4-BE49-F238E27FC236}">
                    <a16:creationId xmlns:a16="http://schemas.microsoft.com/office/drawing/2014/main" id="{03DD497C-5620-479D-949F-CBBD73891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700000">
                <a:off x="6203032" y="1729638"/>
                <a:ext cx="82550" cy="6604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cap="sq" algn="ctr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45565A07-AA07-4C1E-9383-74F100AE1ED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1123" y="2984797"/>
                <a:ext cx="135565" cy="120247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66C65C7E-A846-4CC2-9AB2-886DD08982A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9612" y="2535568"/>
                <a:ext cx="118550" cy="149747"/>
              </a:xfrm>
              <a:prstGeom prst="rect">
                <a:avLst/>
              </a:prstGeom>
              <a:noFill/>
              <a:ln/>
              <a:effectLst/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D1FAFEE4-98EC-4AB3-94CC-9372D8E4463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2161" y="1886398"/>
                <a:ext cx="107662" cy="113442"/>
              </a:xfrm>
              <a:prstGeom prst="rect">
                <a:avLst/>
              </a:prstGeom>
              <a:noFill/>
              <a:ln/>
              <a:effectLst/>
            </p:spPr>
          </p:pic>
        </p:grpSp>
      </p:grpSp>
      <p:sp>
        <p:nvSpPr>
          <p:cNvPr id="42" name="Title 1 2 2">
            <a:extLst>
              <a:ext uri="{FF2B5EF4-FFF2-40B4-BE49-F238E27FC236}">
                <a16:creationId xmlns:a16="http://schemas.microsoft.com/office/drawing/2014/main" id="{6382ACD1-80C5-48D2-A365-37597748696A}"/>
              </a:ext>
            </a:extLst>
          </p:cNvPr>
          <p:cNvSpPr txBox="1">
            <a:spLocks/>
          </p:cNvSpPr>
          <p:nvPr/>
        </p:nvSpPr>
        <p:spPr bwMode="auto">
          <a:xfrm>
            <a:off x="-36512" y="-27384"/>
            <a:ext cx="918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700" b="1" kern="0" noProof="0" dirty="0">
                <a:solidFill>
                  <a:schemeClr val="tx2"/>
                </a:solidFill>
                <a:latin typeface="+mj-lt"/>
                <a:cs typeface="+mj-cs"/>
              </a:rPr>
              <a:t>   Tensors: Basic Operations (cont.)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+mj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F37ACE-9091-4A15-AC6C-47C14A158F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576" y="732279"/>
            <a:ext cx="2004962" cy="224753"/>
          </a:xfrm>
          <a:prstGeom prst="rect">
            <a:avLst/>
          </a:prstGeom>
          <a:noFill/>
          <a:ln/>
          <a:effectLst/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BFCEA61-CAD3-405C-AA50-09CFD5FF2DB5}"/>
              </a:ext>
            </a:extLst>
          </p:cNvPr>
          <p:cNvGrpSpPr/>
          <p:nvPr/>
        </p:nvGrpSpPr>
        <p:grpSpPr>
          <a:xfrm>
            <a:off x="157301" y="3501008"/>
            <a:ext cx="8133063" cy="1811051"/>
            <a:chOff x="157301" y="3501008"/>
            <a:chExt cx="8133063" cy="1811051"/>
          </a:xfrm>
        </p:grpSpPr>
        <p:sp>
          <p:nvSpPr>
            <p:cNvPr id="45" name="Content Placeholder 1 2 1">
              <a:extLst>
                <a:ext uri="{FF2B5EF4-FFF2-40B4-BE49-F238E27FC236}">
                  <a16:creationId xmlns:a16="http://schemas.microsoft.com/office/drawing/2014/main" id="{2D1521CE-C31D-4FBC-A86F-6FDC867CE321}"/>
                </a:ext>
              </a:extLst>
            </p:cNvPr>
            <p:cNvSpPr txBox="1">
              <a:spLocks/>
            </p:cNvSpPr>
            <p:nvPr/>
          </p:nvSpPr>
          <p:spPr>
            <a:xfrm>
              <a:off x="157301" y="3501008"/>
              <a:ext cx="2470483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sz="1400" b="1" dirty="0"/>
                <a:t>Kronecker product </a:t>
              </a:r>
            </a:p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en-US" sz="1400" b="1" dirty="0"/>
            </a:p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15F5309-27A8-48BA-B41F-4409C218CE7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4269397"/>
              <a:ext cx="4294428" cy="104266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80D67DC-73A0-4F88-A324-5AB8214959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192" y="3846952"/>
              <a:ext cx="3340837" cy="225328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AC7D0A-71B8-42FC-BCCF-429DF05105C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563" y="4260422"/>
              <a:ext cx="2219865" cy="1042662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31DC877-A81C-4965-981B-227D12509EB4}"/>
              </a:ext>
            </a:extLst>
          </p:cNvPr>
          <p:cNvGrpSpPr/>
          <p:nvPr/>
        </p:nvGrpSpPr>
        <p:grpSpPr>
          <a:xfrm>
            <a:off x="211770" y="5581918"/>
            <a:ext cx="5982113" cy="1058660"/>
            <a:chOff x="211770" y="5581918"/>
            <a:chExt cx="5982113" cy="1058660"/>
          </a:xfrm>
        </p:grpSpPr>
        <p:sp>
          <p:nvSpPr>
            <p:cNvPr id="76" name="Content Placeholder 1 2 2">
              <a:extLst>
                <a:ext uri="{FF2B5EF4-FFF2-40B4-BE49-F238E27FC236}">
                  <a16:creationId xmlns:a16="http://schemas.microsoft.com/office/drawing/2014/main" id="{FC55A961-DEDA-44C0-A738-9EB9A41E194D}"/>
                </a:ext>
              </a:extLst>
            </p:cNvPr>
            <p:cNvSpPr txBox="1">
              <a:spLocks/>
            </p:cNvSpPr>
            <p:nvPr/>
          </p:nvSpPr>
          <p:spPr>
            <a:xfrm>
              <a:off x="211770" y="5581918"/>
              <a:ext cx="5809268" cy="4320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en-US" sz="1400" b="1" dirty="0"/>
                <a:t>Khatri-Rao product  (</a:t>
              </a:r>
              <a:r>
                <a:rPr lang="en-US" sz="1400" b="1" dirty="0" err="1"/>
                <a:t>Columnwise</a:t>
              </a:r>
              <a:r>
                <a:rPr lang="en-US" sz="1400" b="1" dirty="0"/>
                <a:t> Kronecker Product) </a:t>
              </a:r>
            </a:p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en-US" sz="1400" b="1" dirty="0"/>
            </a:p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</a:pPr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C9DF310-40AE-44F2-937B-A98542AB10D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23" y="5901589"/>
              <a:ext cx="1889999" cy="224753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60D5996-8D7E-4E2F-BD71-036534BB30A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009" y="6292800"/>
              <a:ext cx="5349874" cy="347778"/>
            </a:xfrm>
            <a:prstGeom prst="rect">
              <a:avLst/>
            </a:prstGeom>
            <a:noFill/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21770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84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71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98.4627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84.964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Z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18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5.7218"/>
  <p:tag name="ORIGINALWIDTH" val="403.449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beta}\MC{A}{1}&#10;\end{displaymath}&#10;\end{document}&#10;"/>
  <p:tag name="IGUANATEXSIZE" val="20"/>
  <p:tag name="IGUANATEXCURSOR" val="310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4.9269"/>
  <p:tag name="ORIGINALWIDTH" val="296.962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frac{\MC{B}{1}}{\red{\beta}}&#10;\end{displaymath}&#10;\end{document}&#10;"/>
  <p:tag name="IGUANATEXSIZE" val="20"/>
  <p:tag name="IGUANATEXCURSOR" val="327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8.466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35.470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98.4627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84.964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Y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02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8.466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35.4706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5.7218"/>
  <p:tag name="ORIGINALWIDTH" val="403.449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beta}\MC{A}{1}&#10;\end{displaymath}&#10;\end{document}&#10;"/>
  <p:tag name="IGUANATEXSIZE" val="20"/>
  <p:tag name="IGUANATEXCURSOR" val="310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4.9269"/>
  <p:tag name="ORIGINALWIDTH" val="296.962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frac{\MC{B}{1}}{\red{\beta}}&#10;\end{displaymath}&#10;\end{document}&#10;"/>
  <p:tag name="IGUANATEXSIZE" val="20"/>
  <p:tag name="IGUANATEXCURSOR" val="327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41.469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0.967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T{X} &#10;&amp; =&#10;\sum_{r=1}^R &#10;\MC{A}{r} \circ \MC{B}{r} \circ \MC{C}{r} 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5"/>
  <p:tag name="PICTUREFILESIZE" val="1847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 &#10;=&#10;\sum_{r=1}^R &#10;\sigma_r \; \MC{U}{r} \circ \MC{V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75"/>
  <p:tag name="PICTUREFILESIZE" val="166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Y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85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84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71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41.469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0.967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T{X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6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68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26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17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63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v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425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u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389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1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14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2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54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igma_R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418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X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Y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85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1  =   \M{A} \red{\begin{bmatrix} 1 &amp; 0 \\ 0  &amp; 1 \end{bmatrix}} \M{B} \Tra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5"/>
  <p:tag name="PICTUREFILESIZE" val="2182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201 \times 2} = \begin{bmatrix} \MC{A}{1} &amp; \MC{A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7"/>
  <p:tag name="PICTUREFILESIZE" val="2514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B} \in \Real^{61 \times 2} = \begin{bmatrix} \MC{B}{1} &amp; \MC{B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9"/>
  <p:tag name="PICTUREFILESIZE" val="2554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2  =   \M{A} \red{\begin{bmatrix} 3 &amp; 0 \\ 0  &amp; 2 \end{bmatrix}} \M{B} \Tra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5"/>
  <p:tag name="PICTUREFILESIZE" val="2306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1 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7"/>
  <p:tag name="PICTUREFILESIZE" val="435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2 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7"/>
  <p:tag name="PICTUREFILESIZE" val="481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T{X} &#10;&amp; \approx \KOp{ \M{A}, \M{B}, \M{C} }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8"/>
  <p:tag name="PICTUREFILESIZE" val="1603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8.466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 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0.967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 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41.469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 &#10;\end{displaymath}&#10;\end{document}&#10;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48.968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 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\min_{\M{A},\M{B},\M{C}} \norm{ \T{X} - \KOp{\M{A}, \M{B}, \M{C}}}^2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22"/>
  <p:tag name="PICTUREFILESIZE" val="2537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7.1503"/>
  <p:tag name="ORIGINALWIDTH" val="4560.18"/>
  <p:tag name="OUTPUTDPI" val="1200"/>
  <p:tag name="LATEXADDIN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M{A} &amp; = \M{X}_{(1)}(\M{C}\Khat \M{B})((\M{C}\Khat\M{B})\Tra (\M{C}\Khat \M{B}))\Pin \\&#10;&amp; = \M{X}_{(1)}(\M{C}\Khat \M{B}) (\M{C}\Tra\M{C} \Hada \M{B}\Tra\M{B})\Pin&#10;\end{align*}&#10;\end{document}&#10;"/>
  <p:tag name="IGUANATEXSIZE" val="20"/>
  <p:tag name="IGUANATEXCURSOR" val="472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displaymath}&#10;\min_{\M{A}} \norm{ \T{X} - \KOp{\M{A},\M{B},\M{C}}}^2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05"/>
  <p:tag name="PICTUREFILESIZE" val="3095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displaymath}&#10;\min_{\M{B}} \norm{ \T{X} - \KOp{\M{A},\M{B},\M{C}}}^2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05"/>
  <p:tag name="PICTUREFILESIZE" val="3099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displaymath}&#10;\min_{\M{C}} \norm{ \T{X} - \KOp{\M{A},\M{B},\M{C}}}^2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05"/>
  <p:tag name="PICTUREFILESIZE" val="3107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84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Z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280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71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  \nabla f = &#10;  \begin{bmatrix}&#10;    \\[-1em]&#10;    \FD{f}{\MC{A}{1}} \\&#10;    \vdots \\&#10;    \FD{f}{\MC{A}{R}} \\[0.5em]&#10;    \FD{f}{\MC{B}{1}} \\&#10;    \vdots \\&#10;    \FD{f}{\MC{B}{R}} \\[0.5em]&#10;    \FD{f}{\MC{C}{1}} \\&#10;    \vdots \\&#10;    \FD{f}{\MC{C}{R}} \\[0.5em]&#10;  \end{bmatrix} 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3"/>
  <p:tag name="PICTUREFILESIZE" val="4826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\min_{\M{A},\M{B},\M{C}} \norm{ \T{X} - \KOp{\M{A}, \M{B}, \M{C}}}^2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21"/>
  <p:tag name="PICTUREFILESIZE" val="2473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align*}&#10;  \FD{f}{\M{A}}  &amp;=&#10;  - \Mz{X}{1} ( \M{C} \Khat \M{B} )&#10; + \M{A} (\M{C}\Tra\M{C} \Hada \M{B}\Tra\M{B})&#10; \\[.3in]&#10;  \FD{f}{\M{B}}  &amp;=&#10;  - \Mz{X}{2} ( \M{C} \Khat \M{A} )&#10; + \M{B} (\M{C}\Tra\M{C} \Hada \M{A}\Tra\M{A})&#10; \\[.3in]&#10;  \FD{f}{\M{C}}  &amp;=&#10;  - \Mz{X}{3} ( \M{B} \Khat \M{A} )&#10; + \M{C} (\M{B}\Tra\M{B} \Hada \M{A}\Tra\M{A})&#10;\end{align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77"/>
  <p:tag name="PICTUREFILESIZE" val="6709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84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Y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85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71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f(\M{A},\M{B},\M{C}) = \frac{1}{2} \norm{ \T{X} - \KOp{\M{A},\M{B},\M{C}}}^2 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316"/>
  <p:tag name="PICTUREFILESIZE" val="4217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red}[1]{{\color{red}#1}}&#10;\input{input-packages}&#10;\input{input-definitions}&#10;\begin{document}&#10;\begin{displaymath}&#10;\min_{x} f(x)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81"/>
  <p:tag name="PICTUREFILESIZE" val="875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5.4631"/>
  <p:tag name="ORIGINALWIDTH" val="485.1894"/>
  <p:tag name="OUTPUTDPI" val="1200"/>
  <p:tag name="LATEXADDIN" val="\documentclass{slides}\pagestyle{empty}&#10;\input{input-packages}&#10;\input{input-definitions}&#10;\begin{document}&#10;\begin{displaymath}&#10;  \nabla^2 f &#10;\end{displaymath}&#10;\end{document}&#10;"/>
  <p:tag name="IGUANATEXSIZE" val="20"/>
  <p:tag name="IGUANATEXCURSOR" val="139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  \nabla f(\V{x^*}) = 0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3"/>
  <p:tag name="PICTUREFILESIZE" val="832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5.4631"/>
  <p:tag name="ORIGINALWIDTH" val="974.8781"/>
  <p:tag name="OUTPUTDPI" val="1200"/>
  <p:tag name="LATEXADDIN" val="\documentclass{slides}\pagestyle{empty}&#10;\input{input-packages}&#10;\input{input-definitions}&#10;\begin{document}&#10;\begin{displaymath}&#10;  \nabla^2 f(x^*)&#10;\end{displaymath}&#10;\end{document}&#10;"/>
  <p:tag name="IGUANATEXSIZE" val="20"/>
  <p:tag name="IGUANATEXCURSOR" val="141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  \nabla f(\V{x^*}) = 0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3"/>
  <p:tag name="PICTUREFILESIZE" val="83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  \nabla f(\V{x}) = &#10;  \begin{bmatrix}&#10;    \\[-1em]&#10;    \FD{f}{x_1} \\&#10;    \vdots \\&#10;    \FD{f}{x_n} \\[0.5em]&#10;  \end{bmatrix} 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42"/>
  <p:tag name="PICTUREFILESIZE" val="1476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34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  \nabla^2 f =&#10;  \begin{bmatrix}&#10;\SD{f}{x_1}{x_1} &amp; \SD{f}{x_1}{x_2} &amp; \cdots &amp; \SD{f}{x_1}{x_n} \\[0.5em]&#10;\SD{f}{x_2}{x_1} &amp; \SD{f}{x_2}{x_2} &amp; \cdots &amp; \SD{f}{x_2}{x_n} \\[0.5em]&#10;\vdots &amp; \ddots &amp; \vdots &amp; \vdots\\&#10;\SD{f}{x_n}{x_1} &amp; \SD{f}{x_n}{x_2} &amp; \cdots &amp; \SD{f}{x_n}{x_n} \\&#10;  \end{bmatrix}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49"/>
  <p:tag name="PICTUREFILESIZE" val="6214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70.49118"/>
  <p:tag name="OUTPUTDPI" val="1200"/>
  <p:tag name="LATEXADDIN" val="\documentclass{article}&#10;\usepackage{amsmath}&#10;\pagestyle{empty}&#10;\begin{document}&#10;$\alpha$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.48779"/>
  <p:tag name="ORIGINALWIDTH" val="899.8875"/>
  <p:tag name="OUTPUTDPI" val="1200"/>
  <p:tag name="LATEXADDIN" val="\documentclass{article}&#10;\usepackage{amsmath}&#10;\pagestyle{empty}&#10;\begin{document}&#10;&#10;$x_{k} =x_{k-1} + \alpha p_k$&#10;&#10;&#10;\end{document}"/>
  <p:tag name="IGUANATEXSIZE" val="20"/>
  <p:tag name="IGUANATEXCURSOR" val="95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99063"/>
  <p:tag name="ORIGINALWIDTH" val="113.2358"/>
  <p:tag name="OUTPUTDPI" val="1200"/>
  <p:tag name="LATEXADDIN" val="\documentclass{article}&#10;\usepackage{amsmath}&#10;\pagestyle{empty}&#10;\begin{document}&#10;&#10;&#10;$x_0$&#10;&#10;\end{document}"/>
  <p:tag name="IGUANATEXSIZE" val="20"/>
  <p:tag name="IGUANATEXCURSOR" val="87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49008"/>
  <p:tag name="ORIGINALWIDTH" val="116.9854"/>
  <p:tag name="OUTPUTDPI" val="1200"/>
  <p:tag name="LATEXADDIN" val="\documentclass{article}&#10;\usepackage{amsmath}&#10;\pagestyle{empty}&#10;\begin{document}&#10;&#10;&#10;$p_k$&#10;&#10;\end{document}"/>
  <p:tag name="IGUANATEXSIZE" val="20"/>
  <p:tag name="IGUANATEXCURSOR" val="86"/>
  <p:tag name="TRANSPARENCY" val="True"/>
  <p:tag name="FILENAME" val=""/>
  <p:tag name="INPUTTYPE" val="0"/>
  <p:tag name="LATEXENGINEID" val="0"/>
  <p:tag name="TEMPFOLDER" val="C:\Users\Evrim\Documents\Teaching\CSC_2016\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27.1841"/>
  <p:tag name="ORIGINALWIDTH" val="4411.699"/>
  <p:tag name="OUTPUTDPI" val="1200"/>
  <p:tag name="LATEXADDIN" val="\documentclass{slides}\pagestyle{empty}&#10;\input{input-packages}&#10;\input{input-definitions}&#10;\begin{document}&#10;\begin{displaymath}&#10; f(x_k+p) \approx f_k + p\Tra \nabla f_k +\frac{1}{2}p\Tra \nabla^2f_k p&#10;\end{displaymath}&#10;\end{document}&#10;"/>
  <p:tag name="IGUANATEXSIZE" val="20"/>
  <p:tag name="IGUANATEXCURSOR" val="201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5.4706"/>
  <p:tag name="ORIGINALWIDTH" val="1313.086"/>
  <p:tag name="OUTPUTDPI" val="1200"/>
  <p:tag name="LATEXADDIN" val="\documentclass{slides}\pagestyle{empty}&#10;\input{input-packages}&#10;\input{input-definitions}&#10;\begin{document}&#10;\begin{displaymath}&#10; p_k  = - \nabla f_k&#10;\end{displaymath}&#10;\end{document}&#10;"/>
  <p:tag name="IGUANATEXSIZE" val="20"/>
  <p:tag name="IGUANATEXCURSOR" val="130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4.462"/>
  <p:tag name="ORIGINALWIDTH" val="2467.191"/>
  <p:tag name="OUTPUTDPI" val="1200"/>
  <p:tag name="LATEXADDIN" val="\documentclass{slides}\pagestyle{empty}&#10;\input{input-packages}&#10;\input{input-definitions}&#10;\begin{document}&#10;\begin{displaymath}&#10; p_k = -(\nabla^2f_k)^{-1}\nabla f_k &#10;\end{displaymath}&#10;\end{document}&#10;"/>
  <p:tag name="IGUANATEXSIZE" val="20"/>
  <p:tag name="IGUANATEXCURSOR" val="130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2.7072"/>
  <p:tag name="ORIGINALWIDTH" val="1829.771"/>
  <p:tag name="OUTPUTDPI" val="1200"/>
  <p:tag name="LATEXADDIN" val="\documentclass{slides}\pagestyle{empty}&#10;\input{input-packages}&#10;\input{input-definitions}&#10;\begin{document}&#10;\begin{displaymath}&#10; p_k = -B_k^{-1}\nabla f_k &#10;\end{displaymath}&#10;\end{document}&#10;"/>
  <p:tag name="IGUANATEXSIZE" val="20"/>
  <p:tag name="IGUANATEXCURSOR" val="130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.7206"/>
  <p:tag name="ORIGINALWIDTH" val="2491.938"/>
  <p:tag name="OUTPUTDPI" val="1200"/>
  <p:tag name="LATEXADDIN" val="\documentclass{slides}\pagestyle{empty}&#10;\input{input-packages}&#10;\input{input-definitions}&#10;\begin{document}&#10;\begin{displaymath}&#10; p_k = -\nabla f_k  + \beta_k p_{k-1}&#10;\end{displaymath}&#10;\end{document}&#10;"/>
  <p:tag name="IGUANATEXSIZE" val="20"/>
  <p:tag name="IGUANATEXCURSOR" val="130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X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9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8.466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Sandia\old versions\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2291"/>
  <p:tag name="ORIGINALWIDTH" val="248.968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Sandia\old versions\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0.967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alks\2017_Sandia\old versions\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4856"/>
  <p:tag name="ORIGINALWIDTH" val="144.731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V{x}&#10;\end{displaymath}&#10;\end{document}&#10;"/>
  <p:tag name="IGUANATEXSIZE" val="20"/>
  <p:tag name="IGUANATEXCURSOR" val="301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sum_{r=1}^R \MC{C}{r}(T+1) (\MC{A}{r} \circ \MC{B}{r})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2"/>
  <p:tag name="PICTUREFILESIZE" val="22729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98.4627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8_Granada\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9.2201"/>
  <p:tag name="ORIGINALWIDTH" val="317.960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8_Granada\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84.964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8_Granada\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3"/>
  <p:tag name="LAYER" val="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2"/>
  <p:tag name="LAY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4.3869"/>
  <p:tag name="ORIGINALWIDTH" val="1718.03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eft[&#10;\begin{array}{cccc}&#10;1 &amp; 4 &amp; 7 &amp; 10 \\&#10;2 &amp; 5 &amp; 8 &amp; 11 \\&#10;3 &amp; 6 &amp; 9 &amp; 12 \\&#10;\end{array}&#10;\right]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alks\2018_LVAICA\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98.4627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Deloitte\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9.2201"/>
  <p:tag name="ORIGINALWIDTH" val="317.960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Deloitte\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84.964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IGUANATEXSIZE" val="20"/>
  <p:tag name="IGUANATEXCURSOR" val="307"/>
  <p:tag name="TRANSPARENCY" val="True"/>
  <p:tag name="FILENAME" val=""/>
  <p:tag name="INPUTTYPE" val="0"/>
  <p:tag name="LATEXENGINEID" val="0"/>
  <p:tag name="TEMPFOLDER" val="C:\Users\Evrim\Documents\Talks\2017_Deloitte\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(T+1)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98"/>
  <p:tag name="PICTUREFILESIZE" val="838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(T+1)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95"/>
  <p:tag name="PICTUREFILESIZE" val="784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8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6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0.7199"/>
  <p:tag name="ORIGINALWIDTH" val="1310.836"/>
  <p:tag name="OUTPUTDPI" val="1200"/>
  <p:tag name="LATEXADDIN" val="\documentclass{slides}\pagestyle{empty}&#10;\usepackage{color}&#10;\definecolor{olive}{rgb}{0.4,0.4,0.2}&#10;\definecolor{dkblue}{rgb}{0.0,0.2,0.8}&#10;\input{input-packages}&#10;\input{input-definitions}&#10;\begin{document}&#10;\begin{displaymath}&#10;\M{X}(:,:,1) =&#10;\end{displaymath}&#10;\end{document}&#10;"/>
  <p:tag name="IGUANATEXSIZE" val="20"/>
  <p:tag name="IGUANATEXCURSOR" val="234"/>
  <p:tag name="TRANSPARENCY" val="True"/>
  <p:tag name="FILENAME" val=""/>
  <p:tag name="INPUTTYPE" val="0"/>
  <p:tag name="LATEXENGINEID" val="0"/>
  <p:tag name="TEMPFOLDER" val="C:\Users\Evrim\Documents\Talks\2018_LVAICA\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53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8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4.3869"/>
  <p:tag name="ORIGINALWIDTH" val="2182.977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eft[&#10;\begin{array}{cccc}&#10;13 &amp; 16 &amp; 19 &amp; 22 \\&#10;14 &amp; 17 &amp; 20 &amp; 23 \\&#10;15 &amp; 18 &amp; 21 &amp; 24 \\&#10;\end{array}&#10;\right]&#10;\end{displaymath}&#10;\end{document}&#10;"/>
  <p:tag name="IGUANATEXSIZE" val="20"/>
  <p:tag name="IGUANATEXCURSOR" val="299"/>
  <p:tag name="TRANSPARENCY" val="True"/>
  <p:tag name="FILENAME" val=""/>
  <p:tag name="INPUTTYPE" val="0"/>
  <p:tag name="LATEXENGINEID" val="0"/>
  <p:tag name="TEMPFOLDER" val="C:\Users\Evrim\Documents\Talks\2018_LVAICA\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65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53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8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6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0.7199"/>
  <p:tag name="ORIGINALWIDTH" val="1310.836"/>
  <p:tag name="OUTPUTDPI" val="1200"/>
  <p:tag name="LATEXADDIN" val="\documentclass{slides}\pagestyle{empty}&#10;\usepackage{color}&#10;\definecolor{olive}{rgb}{0.4,0.4,0.2}&#10;\definecolor{dkblue}{rgb}{0.0,0.2,0.8}&#10;\input{input-packages}&#10;\input{input-definitions}&#10;\begin{document}&#10;\begin{displaymath}&#10;\M{X}(:,:,2) =&#10;\end{displaymath}&#10;\end{document}&#10;"/>
  <p:tag name="IGUANATEXSIZE" val="20"/>
  <p:tag name="IGUANATEXCURSOR" val="233"/>
  <p:tag name="TRANSPARENCY" val="True"/>
  <p:tag name="FILENAME" val=""/>
  <p:tag name="INPUTTYPE" val="0"/>
  <p:tag name="LATEXENGINEID" val="0"/>
  <p:tag name="TEMPFOLDER" val="C:\Users\Evrim\Documents\Talks\2018_LVAICA\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3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53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\min_{\M{A},\M{B},\M{C}} \norm{ \T{X} - \KOp{\M{A}, \M{B}, \M{C}}}^2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21"/>
  <p:tag name="PICTUREFILESIZE" val="24735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4856"/>
  <p:tag name="ORIGINALWIDTH" val="176.228"/>
  <p:tag name="OUTPUTDPI" val="1200"/>
  <p:tag name="LATEXADDIN" val="\documentclass{slides}\pagestyle{empty}&#10;\input{input-packages}&#10;\input{input-definitions}&#10;\begin{document}&#10;\begin{displaymath}&#10;\approx&#10;\end{displaymath}&#10;\end{document}&#10;"/>
  <p:tag name="IGUANATEXSIZE" val="20"/>
  <p:tag name="IGUANATEXCURSOR" val="133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3.9783"/>
  <p:tag name="ORIGINALWIDTH" val="1079.865"/>
  <p:tag name="OUTPUTDPI" val="1200"/>
  <p:tag name="LATEXADDIN" val="\documentclass{slides}\pagestyle{empty}&#10;\usepackage{color}&#10;\definecolor{olive}{rgb}{0.4,0.4,0.2}&#10;\definecolor{dkblue}{rgb}{0.0,0.2,0.8}&#10;\input{input-packages}&#10;\input{input-definitions}&#10;\begin{document}&#10;\begin{displaymath}&#10;3 \times 4 \times 2&#10;\end{displaymath}&#10;\end{document}&#10;"/>
  <p:tag name="IGUANATEXSIZE" val="20"/>
  <p:tag name="IGUANATEXCURSOR" val="241"/>
  <p:tag name="TRANSPARENCY" val="True"/>
  <p:tag name="FILENAME" val=""/>
  <p:tag name="INPUTTYPE" val="0"/>
  <p:tag name="LATEXENGINEID" val="0"/>
  <p:tag name="TEMPFOLDER" val="C:\Users\Evrim\Documents\Talks\2018_LVAICA\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.4616"/>
  <p:tag name="ORIGINALWIDTH" val="470.941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V_3}\Tra&#10;\end{displaymath}&#10;\end{document}&#10;"/>
  <p:tag name="IGUANATEXSIZE" val="20"/>
  <p:tag name="IGUANATEXCURSOR" val="28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3.2209"/>
  <p:tag name="ORIGINALWIDTH" val="324.7094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U_3}&#10;\end{displaymath}&#10;\end{document}&#10;"/>
  <p:tag name="IGUANATEXSIZE" val="20"/>
  <p:tag name="IGUANATEXCURSOR" val="28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2.4709"/>
  <p:tag name="ORIGINALWIDTH" val="305.2118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\Sigma_3}&#10;\end{displaymath}&#10;\end{document}&#10;"/>
  <p:tag name="IGUANATEXSIZE" val="20"/>
  <p:tag name="IGUANATEXCURSOR" val="293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511.436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X_{(3)}}&#10;\end{displaymath}&#10;\end{document}&#10;"/>
  <p:tag name="IGUANATEXSIZE" val="20"/>
  <p:tag name="IGUANATEXCURSOR" val="290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4856"/>
  <p:tag name="ORIGINALWIDTH" val="176.228"/>
  <p:tag name="OUTPUTDPI" val="1200"/>
  <p:tag name="LATEXADDIN" val="\documentclass{slides}\pagestyle{empty}&#10;\input{input-packages}&#10;\input{input-definitions}&#10;\begin{document}&#10;\begin{displaymath}&#10;\approx&#10;\end{displaymath}&#10;\end{document}&#10;"/>
  <p:tag name="IGUANATEXSIZE" val="20"/>
  <p:tag name="IGUANATEXCURSOR" val="133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118"/>
  <p:tag name="ORIGINALWIDTH" val="470.941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V_2}\Tra&#10;\end{displaymath}&#10;\end{document}&#10;"/>
  <p:tag name="IGUANATEXSIZE" val="20"/>
  <p:tag name="IGUANATEXCURSOR" val="28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9711"/>
  <p:tag name="ORIGINALWIDTH" val="322.4597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U_2}&#10;\end{displaymath}&#10;\end{document}&#10;"/>
  <p:tag name="IGUANATEXSIZE" val="20"/>
  <p:tag name="IGUANATEXCURSOR" val="28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2212"/>
  <p:tag name="ORIGINALWIDTH" val="302.962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\Sigma_2}&#10;\end{displaymath}&#10;\end{document}&#10;"/>
  <p:tag name="IGUANATEXSIZE" val="20"/>
  <p:tag name="IGUANATEXCURSOR" val="293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511.436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X_{(2)}}&#10;\end{displaymath}&#10;\end{document}&#10;"/>
  <p:tag name="IGUANATEXSIZE" val="20"/>
  <p:tag name="IGUANATEXCURSOR" val="292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4856"/>
  <p:tag name="ORIGINALWIDTH" val="176.228"/>
  <p:tag name="OUTPUTDPI" val="1200"/>
  <p:tag name="LATEXADDIN" val="\documentclass{slides}\pagestyle{empty}&#10;\input{input-packages}&#10;\input{input-definitions}&#10;\begin{document}&#10;\begin{displaymath}&#10;\approx&#10;\end{displaymath}&#10;\end{document}&#10;"/>
  <p:tag name="IGUANATEXSIZE" val="20"/>
  <p:tag name="IGUANATEXCURSOR" val="133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118"/>
  <p:tag name="ORIGINALWIDTH" val="470.941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V_1}\Tra&#10;\end{displaymath}&#10;\end{document}&#10;"/>
  <p:tag name="IGUANATEXSIZE" val="20"/>
  <p:tag name="IGUANATEXCURSOR" val="293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9711"/>
  <p:tag name="ORIGINALWIDTH" val="317.9602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U_1}&#10;\end{displaymath}&#10;\end{document}&#10;"/>
  <p:tag name="IGUANATEXSIZE" val="20"/>
  <p:tag name="IGUANATEXCURSOR" val="286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2212"/>
  <p:tag name="ORIGINALWIDTH" val="298.4627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\Sigma_1}&#10;\end{displaymath}&#10;\end{document}&#10;"/>
  <p:tag name="IGUANATEXSIZE" val="20"/>
  <p:tag name="IGUANATEXCURSOR" val="285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511.436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_{(1)}}&#10;\end{displaymath}&#10;\end{document}&#10;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ha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94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That{X} =\KOp{\M{A},\M{B},\M{C}}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32"/>
  <p:tag name="PICTUREFILESIZE" val="165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min_{\M{A},\M{B},\M{C}} \norm{ \T{W} * (\T{X} - \KOp{\M{A},\M{B},\M{C}})}^2 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83"/>
  <p:tag name="PICTUREFILESIZE" val="4350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red}[1]{{\color{red}#1}}&#10;\input{input-packages}&#10;\input{input-definitions}&#10;\begin{document}&#10;\begin{displaymath}&#10;  \TE{W}{ijk} =&#10;  \begin{cases}&#10;    1 &amp; \text{if $\TE{X}{ijk}$ is known}, \\&#10;    0 &amp; \text{if $\TE{X}{ijk}$ is missing}. \\&#10;  \end{cases}&#10;\end{displaymath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90"/>
  <p:tag name="PICTUREFILESIZE" val="2463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6.7267"/>
  <p:tag name="ORIGINALWIDTH" val="2039.745"/>
  <p:tag name="OUTPUTDPI" val="1200"/>
  <p:tag name="LATEXADDIN" val="\documentclass{slides}\pagestyle{empty}&#10;\usepackage{color}&#10;\definecolor{olive}{rgb}{0.4,0.4,0.2}&#10;\definecolor{dkblue}{rgb}{0.0,0.2,0.8}&#10;\input{input-packages}&#10;\input{input-definitions}&#10;\begin{document}&#10;\begin{displaymath}&#10;n_1 \times n_2 \times ... \times n_d&#10;\end{displaymath}&#10;\end{document}&#10;"/>
  <p:tag name="IGUANATEXSIZE" val="20"/>
  <p:tag name="IGUANATEXCURSOR" val="258"/>
  <p:tag name="TRANSPARENCY" val="True"/>
  <p:tag name="FILENAME" val=""/>
  <p:tag name="INPUTTYPE" val="0"/>
  <p:tag name="LATEXENGINEID" val="0"/>
  <p:tag name="TEMPFOLDER" val="C:\Users\Evrim\Documents\Talks\2018_LVAICA\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848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716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  \nabla f_{\T{W}} = &#10;  \begin{bmatrix}&#10;    \\[-1em]&#10;    \FD{f_{\T{W}}}{\MC{A}{1}} \\&#10;    \vdots \\&#10;    \FD{f_{\T{W}}}{\MC{A}{R}} \\[0.5em]&#10;    \FD{f_{\T{W}}}{\MC{B}{1}} \\&#10;    \vdots \\&#10;    \FD{f_{\T{W}}}{\MC{B}{R}} \\[0.5em]&#10;    \FD{f_{\T{W}}}{\MC{C}{1}} \\&#10;    \vdots \\&#10;    \FD{f_{\T{W}}}{\MC{C}{R}} \\[0.5em]&#10;  \end{bmatrix} 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6081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red}[1]{{\color{red}#1}}&#10;\input{input-packages}&#10;\input{input-definitions}&#10;\begin{document}&#10;\begin{displaymath}&#10;\min_{\M{A},\M{B},\M{C}} \norm{ \red{\T{W}} \red{\Hada} (\T{X} - \KOp{\M{A}, \M{B}, \M{C}})}^2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73"/>
  <p:tag name="PICTUREFILESIZE" val="308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510.686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_{(k)}&#10;\end{displaymath}&#10;\end{document}&#10;"/>
  <p:tag name="IGUANATEXSIZE" val="20"/>
  <p:tag name="IGUANATEXCURSOR" val="310"/>
  <p:tag name="TRANSPARENCY" val="True"/>
  <p:tag name="FILENAME" val=""/>
  <p:tag name="INPUTTYPE" val="0"/>
  <p:tag name="LATEXENGINEID" val="0"/>
  <p:tag name="TEMPFOLDER" val="C:\Users\Evrim\Documents\Talks\2018_LVAICA\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red}[1]{{\color{red}#1}}&#10;\input{input-packages}&#10;\input{input-definitions}&#10;\begin{document}&#10;\begin{displaymath}&#10;  \TE{W}{ijk} =&#10;  \begin{cases}&#10;    1 &amp; \text{if $\TE{X}{ijk}$ is known}, \\&#10;    0 &amp; \text{if $\TE{X}{ijk}$ is missing}. \\&#10;  \end{cases}&#10;\end{displaymath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90"/>
  <p:tag name="PICTUREFILESIZE" val="2463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align*}&#10;\FD{f_{\T{W}}}{\M{A}} = &amp; 2 (\TM{Z}{1} - \TM{Y}{1})(\M{C} \Khat \M{B})\\\\&#10;\FD{f_{\T{W}}}{\M{B}} = &amp; 2 (\TM{Z}{2} - \TM{Y}{2})(\M{C} \Khat \M{A})\\\\&#10;\FD{f_{\T{W}}}{\M{C}} = &amp; 2 (\TM{Z}{3} - \TM{Y}{3})(\M{B} \Khat \M{A})&#10;\end{align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89"/>
  <p:tag name="PICTUREFILESIZE" val="63337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align*}&#10;\T{Y} &amp; =\T{W}*\T{X} \\&#10; \T{Z} &amp; =\T{W}*\KOp{\M{A}, \M{B}, \M{C}}&#10;\end{align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2012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red}[1]{{\color{red}#1}}&#10;\input{input-packages}&#10;\input{input-definitions}&#10;\begin{document}&#10;\begin{align*}&#10;f_{\T{W}}(\M{A},\M{B},\M{C}) = &amp; \norm{ \T{W} \Hada (\T{X} - \KOp{\M{A},\M{B},\M{C}})}^2\\&#10;                                          = &amp; \norm{\T{Y}-\T{Z}}^2&#10;\end{align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73"/>
  <p:tag name="PICTUREFILESIZE" val="2596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71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5.1556"/>
  <p:tag name="ORIGINALWIDTH" val="1401.575"/>
  <p:tag name="OUTPUTDPI" val="1200"/>
  <p:tag name="LATEXADDIN" val="\documentclass{slides}\pagestyle{empty}&#10;\usepackage{color}&#10;\definecolor{olive}{rgb}{0.4,0.4,0.2}&#10;\definecolor{dkblue}{rgb}{0.0,0.2,0.8}&#10;\input{input-packages}&#10;\input{input-definitions}&#10;\begin{document}&#10;\begin{displaymath}&#10;n_k \times \prod_{i, i \neq k}^d{n_i}&#10;\end{displaymath}&#10;\end{document}&#10;"/>
  <p:tag name="IGUANATEXSIZE" val="20"/>
  <p:tag name="IGUANATEXCURSOR" val="254"/>
  <p:tag name="TRANSPARENCY" val="True"/>
  <p:tag name="FILENAME" val=""/>
  <p:tag name="INPUTTYPE" val="0"/>
  <p:tag name="LATEXENGINEID" val="0"/>
  <p:tag name="TEMPFOLDER" val="C:\Users\Evrim\Documents\Talks\2018_LVAICA\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426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.472"/>
  <p:tag name="ORIGINALWIDTH" val="248.968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ambda_1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.472"/>
  <p:tag name="ORIGINALWIDTH" val="256.46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ambda_2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.472"/>
  <p:tag name="ORIGINALWIDTH" val="248.968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ambda_1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.472"/>
  <p:tag name="ORIGINALWIDTH" val="256.46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ambda_2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.472"/>
  <p:tag name="ORIGINALWIDTH" val="248.968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ambda_1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4.9194"/>
  <p:tag name="ORIGINALWIDTH" val="3890.514"/>
  <p:tag name="OUTPUTDPI" val="1200"/>
  <p:tag name="LATEXADDIN" val="\documentclass{slides}\pagestyle{empty}&#10;\usepackage{color}&#10;\definecolor{olive}{rgb}{0.4,0.4,0.2}&#10;\input{input-packages}&#10;\input{input-definitions}&#10;\begin{document}&#10;\begin{displaymath}&#10;\Mz{X}{3} = \begin{bmatrix}&#10;1 &amp; 2 &amp; 3 &amp; 4 &amp;  ... &amp; 12\\&#10;13 &amp; 14 &amp; 15 &amp; 16 &amp;... &amp; 24\\&#10;\end{bmatrix}&#10;\end{displaymath}&#10;\end{document}&#10;"/>
  <p:tag name="IGUANATEXSIZE" val="20"/>
  <p:tag name="IGUANATEXCURSOR" val="257"/>
  <p:tag name="TRANSPARENCY" val="True"/>
  <p:tag name="FILENAME" val=""/>
  <p:tag name="INPUTTYPE" val="0"/>
  <p:tag name="LATEXENGINEID" val="0"/>
  <p:tag name="TEMPFOLDER" val="C:\Users\Evrim\Documents\Talks\2018_LVAICA\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.472"/>
  <p:tag name="ORIGINALWIDTH" val="256.46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ambda_2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1.4773"/>
  <p:tag name="ORIGINALWIDTH" val="1181.102"/>
  <p:tag name="OUTPUTDPI" val="1200"/>
  <p:tag name="LATEXADDIN" val="\documentclass{slides}\pagestyle{empty}&#10;\usepackage{color}&#10;\definecolor{olive}{rgb}{0.4,0.4,0.2}&#10;\definecolor{dkblue}{rgb}{0.0,0.2,0.8}&#10;\input{input-packages}&#10;\input{input-definitions}&#10;\begin{document}&#10;\begin{displaymath}&#10;n_3 \times n_1 n_2&#10;\end{displaymath}&#10;\end{document}&#10;"/>
  <p:tag name="IGUANATEXSIZE" val="20"/>
  <p:tag name="IGUANATEXCURSOR" val="240"/>
  <p:tag name="TRANSPARENCY" val="True"/>
  <p:tag name="FILENAME" val=""/>
  <p:tag name="INPUTTYPE" val="0"/>
  <p:tag name="LATEXENGINEID" val="0"/>
  <p:tag name="TEMPFOLDER" val="C:\Users\Evrim\Documents\Talks\2018_LVAICA\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That{X} =\KOp{\M{A},\M{B},\M{C}}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32"/>
  <p:tag name="PICTUREFILESIZE" val="16525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.472"/>
  <p:tag name="ORIGINALWIDTH" val="248.9689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ambda_1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3.472"/>
  <p:tag name="ORIGINALWIDTH" val="256.46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lambda_2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6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2.355"/>
  <p:tag name="ORIGINALWIDTH" val="3916.01"/>
  <p:tag name="OUTPUTDPI" val="1200"/>
  <p:tag name="LATEXADDIN" val="\documentclass{slides}\pagestyle{empty}&#10;\usepackage{color}&#10;\definecolor{olive}{rgb}{0.4,0.4,0.2}&#10;\input{input-packages}&#10;\input{input-definitions}&#10;\begin{document}&#10;\begin{displaymath}&#10;\Mz{X}{2} = \begin{bmatrix}&#10;1 &amp; 2 &amp; 3 &amp; 13 &amp; ... &amp; 15\\&#10;4 &amp; 5 &amp; 6 &amp; 16 &amp; ... &amp; 18\\&#10;7 &amp; 8 &amp; 9 &amp; 19 &amp; ... &amp; 21\\&#10;10 &amp; 11 &amp; 12 &amp; 22 &amp; ... &amp; 24\\ &#10;\end{bmatrix}&#10;\end{displaymath}&#10;\end{document}&#10;"/>
  <p:tag name="IGUANATEXSIZE" val="20"/>
  <p:tag name="IGUANATEXCURSOR" val="191"/>
  <p:tag name="TRANSPARENCY" val="True"/>
  <p:tag name="FILENAME" val=""/>
  <p:tag name="INPUTTYPE" val="0"/>
  <p:tag name="LATEXENGINEID" val="0"/>
  <p:tag name="TEMPFOLDER" val="C:\Users\Evrim\Documents\Talks\2018_LVAICA\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2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697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433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739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6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44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75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16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2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r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40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1.4773"/>
  <p:tag name="ORIGINALWIDTH" val="1183.352"/>
  <p:tag name="OUTPUTDPI" val="1200"/>
  <p:tag name="LATEXADDIN" val="\documentclass{slides}\pagestyle{empty}&#10;\usepackage{color}&#10;\definecolor{olive}{rgb}{0.4,0.4,0.2}&#10;\definecolor{dkblue}{rgb}{0.0,0.2,0.8}&#10;\input{input-packages}&#10;\input{input-definitions}&#10;\begin{document}&#10;\begin{displaymath}&#10;n_2 \times n_1 n_3&#10;\end{displaymath}&#10;\end{document}&#10;"/>
  <p:tag name="IGUANATEXSIZE" val="20"/>
  <p:tag name="IGUANATEXCURSOR" val="236"/>
  <p:tag name="TRANSPARENCY" val="True"/>
  <p:tag name="FILENAME" val=""/>
  <p:tag name="INPUTTYPE" val="0"/>
  <p:tag name="LATEXENGINEID" val="0"/>
  <p:tag name="TEMPFOLDER" val="C:\Users\Evrim\Documents\Talks\2018_LVAICA\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r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39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green{\MC{c}{r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175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hatX{a}{r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80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hatX{b}{r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17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green{\MhatX{c}{r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3707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24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697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433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739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6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04.3869"/>
  <p:tag name="ORIGINALWIDTH" val="3960.255"/>
  <p:tag name="OUTPUTDPI" val="1200"/>
  <p:tag name="LATEXADDIN" val="\documentclass{slides}\pagestyle{empty}&#10;\usepackage{color}&#10;\definecolor{olive}{rgb}{0.4,0.4,0.2}&#10;\input{input-packages}&#10;\input{input-definitions}&#10;\begin{document}&#10;\begin{displaymath}&#10;\Mz{X}{1} = \begin{bmatrix}&#10;1 &amp; 4 &amp; 7 &amp; 10 &amp; 13 &amp; ... &amp; 22\\&#10;2 &amp; 5 &amp; 8 &amp; 11 &amp; 14 &amp; ... &amp; 23\\&#10;3 &amp; 6 &amp; 9 &amp; 12 &amp; 15 &amp; ... &amp; 24\\&#10;\end{bmatrix}&#10;\end{displaymath}&#10;\end{document}&#10;"/>
  <p:tag name="IGUANATEXSIZE" val="20"/>
  <p:tag name="IGUANATEXCURSOR" val="305"/>
  <p:tag name="TRANSPARENCY" val="True"/>
  <p:tag name="FILENAME" val=""/>
  <p:tag name="INPUTTYPE" val="0"/>
  <p:tag name="LATEXENGINEID" val="0"/>
  <p:tag name="TEMPFOLDER" val="C:\Users\Evrim\Documents\Talks\2018_LVAICA\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44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752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16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2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617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118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03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089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469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83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1.4773"/>
  <p:tag name="ORIGINALWIDTH" val="1183.352"/>
  <p:tag name="OUTPUTDPI" val="1200"/>
  <p:tag name="LATEXADDIN" val="\documentclass{slides}\pagestyle{empty}&#10;\usepackage{color}&#10;\definecolor{olive}{rgb}{0.4,0.4,0.2}&#10;\definecolor{dkblue}{rgb}{0.0,0.2,0.8}&#10;\input{input-packages}&#10;\input{input-definitions}&#10;\begin{document}&#10;\begin{displaymath}&#10;n_1 \times n_2 n_3&#10;\end{displaymath}&#10;\end{document}&#10;"/>
  <p:tag name="IGUANATEXSIZE" val="20"/>
  <p:tag name="IGUANATEXCURSOR" val="237"/>
  <p:tag name="TRANSPARENCY" val="True"/>
  <p:tag name="FILENAME" val=""/>
  <p:tag name="INPUTTYPE" val="0"/>
  <p:tag name="LATEXENGINEID" val="0"/>
  <p:tag name="TEMPFOLDER" val="C:\Users\Evrim\Documents\Talks\2018_LVAICA\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218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23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97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344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36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55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63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176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82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9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1.4773"/>
  <p:tag name="ORIGINALWIDTH" val="1505.062"/>
  <p:tag name="OUTPUTDPI" val="1200"/>
  <p:tag name="LATEXADDIN" val="\documentclass{slides}\pagestyle{empty}&#10;\usepackage{color}&#10;\definecolor{olive}{rgb}{0.4,0.4,0.2}&#10;\definecolor{dkblue}{rgb}{0.0,0.2,0.8}&#10;\input{input-packages}&#10;\input{input-definitions}&#10;\begin{document}&#10;\begin{displaymath}&#10;n_1 \times n_2 \times n_3&#10;\end{displaymath}&#10;\end{document}&#10;"/>
  <p:tag name="IGUANATEXSIZE" val="20"/>
  <p:tag name="IGUANATEXCURSOR" val="247"/>
  <p:tag name="TRANSPARENCY" val="True"/>
  <p:tag name="FILENAME" val=""/>
  <p:tag name="INPUTTYPE" val="0"/>
  <p:tag name="LATEXENGINEID" val="0"/>
  <p:tag name="TEMPFOLDER" val="C:\Users\Evrim\Documents\Talks\2018_LVAICA\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942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66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2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697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433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739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6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44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75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3.4684"/>
  <p:tag name="ORIGINALWIDTH" val="1974.503"/>
  <p:tag name="OUTPUTDPI" val="1200"/>
  <p:tag name="LATEXADDIN" val="\documentclass{slides}\pagestyle{empty}&#10;\input{input-packages}&#10;\input{input-definitions}&#10;\begin{document}&#10;\begin{displaymath}&#10;\M{X}  = \V{A} \V{B}\Tra \\&#10; = \V{A } \circ \V{b}&#10;\end{displaymath}&#10;\end{document}&#10;"/>
  <p:tag name="IGUANATEXSIZE" val="20"/>
  <p:tag name="IGUANATEXCURSOR" val="175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2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617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118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0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089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469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833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218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23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9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ha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76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133"/>
  <p:tag name="ORIGINALWIDTH" val="2615.673"/>
  <p:tag name="OUTPUTDPI" val="1200"/>
  <p:tag name="LATEXADDIN" val="\documentclass{slides}\pagestyle{empty}&#10;\input{input-packages}&#10;\input{input-definitions}&#10;\begin{document}&#10;\begin{displaymath}&#10;\V{a} \in \Real^{I}, \V{b} \in \Real^{J}, \V{c} \in \Real^{K} &#10;\end{displaymath}&#10;\end{document}&#10;"/>
  <p:tag name="IGUANATEXSIZE" val="20"/>
  <p:tag name="IGUANATEXCURSOR" val="183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  \footnotesize&#10;  \begin{center}&#10;  \begin{tabular}{|c | c | c| c |}&#10;    \hline&#10;    \bf Missing &amp;   sim$(r=1)$ &amp; sim$(r=2)$ &amp; sim$(r=3)$ \\&#10;    \bf Channels &amp;  &amp;  &amp;   \\ \hline&#10;    $1$  &amp;  $0.9989$  &amp; $0.9995$ &amp;  $0.9991$ \\ \hline&#10;    $10$ &amp;  $0.9869$  &amp; $0.9936$ &amp;  $0.9894$ \\ \hline&#10;    $20$ &amp;  $0.9560$  &amp; $0.9826$ &amp;  $0.9697$ \\ \hline&#10;    $30$ &amp;  $0.9046$  &amp; $0.9604$ &amp;  $0.9312$ \\ \hline&#10;    $40$ &amp;  $0.6192$  &amp; $0.8673$ &amp;  $0.7546$ \\ \hline&#10;  \end{tabular}&#10;  \end{center}&#10;\end{document}&#10;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432"/>
  <p:tag name="PICTUREFILESIZE" val="143362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  \footnotesize&#10;  \begin{center}&#10;  \begin{tabular}{|c | c | c| c |}&#10;    \hline&#10;    \bf Missing &amp;   sim$(r=1)$ &amp; sim$(r=2)$ &amp; sim$(r=3)$ \\&#10;    \bf Channels &amp;  &amp;  &amp;   \\ \hline&#10;    $1$  &amp;  $0.9970$  &amp; $0.9984$ &amp;  $0.9982$ \\ \hline&#10;    $10$ &amp;  $0.9481$  &amp; $0.9729$ &amp;  $0.9752$ \\ \hline&#10;    $20$ &amp;  $0.9002$  &amp; $0.9475$ &amp;  $0.9371$ \\ \hline&#10;    $30$ &amp;  $0.6435$  &amp; $0.8719$ &amp;  $0.8100$ \\ \hline&#10;    $40$ &amp;  $0.3045$  &amp; $0.7126$ &amp;  $0.5699$ \\ \hline&#10;  \end{tabular}&#10;  \end{center}&#10;\end{document}&#10;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432"/>
  <p:tag name="PICTUREFILESIZE" val="142035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344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36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55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63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176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8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9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94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133"/>
  <p:tag name="ORIGINALWIDTH" val="2465.692"/>
  <p:tag name="OUTPUTDPI" val="1200"/>
  <p:tag name="LATEXADDIN" val="\documentclass{slides}\pagestyle{empty}&#10;\input{input-packages}&#10;\input{input-definitions}&#10;\begin{document}&#10;\begin{displaymath}&#10;\M{A} \in \Real^{I \times R}, \M{B}\in\Real^{J\times R} &#10;\end{displaymath}&#10;\end{document}&#10;"/>
  <p:tag name="IGUANATEXSIZE" val="20"/>
  <p:tag name="IGUANATEXCURSOR" val="180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66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24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697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43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739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6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44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75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1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7.7015"/>
  <p:tag name="ORIGINALWIDTH" val="5964.004"/>
  <p:tag name="OUTPUTDPI" val="1200"/>
  <p:tag name="LATEXADDIN" val="\documentclass{slides}\pagestyle{empty}&#10;\input{input-packages}&#10;\input{input-definitions}&#10;\begin{document}&#10;\begin{displaymath}&#10;\M{A}\Khat \M{B}  = &#10;\begin{bmatrix}&#10;\MC{A}{1} \Kron \MC{B}{1} &amp; \MC{A}{2} \Kron \MC{B}{2} &amp; \hdots &amp; \MC{A}{R} \Kron \MC{B}{R}\\&#10;\end{bmatrix} \in \Real^{IJ \times R}&#10;\end{displaymath}&#10;\end{document}&#10;"/>
  <p:tag name="IGUANATEXSIZE" val="20"/>
  <p:tag name="IGUANATEXCURSOR" val="227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617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118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03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089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469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833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218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232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97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  \footnotesize&#10;  \begin{center}&#10;  \begin{tabular}{|c | c | c| c |}&#10;    \hline&#10;    \bf Missing &amp;   sim$(r=1)$ &amp; sim$(r=2)$ &amp; sim$(r=3)$ \\&#10;    \bf Channels &amp;  &amp;  &amp;   \\ \hline&#10;    $1$  &amp;  $0.9989$  &amp; $0.9995$ &amp;  $0.9991$ \\ \hline&#10;    $10$ &amp;  $0.9869$  &amp; $0.9936$ &amp;  $0.9894$ \\ \hline&#10;    $20$ &amp;  $0.9560$  &amp; $0.9826$ &amp;  $0.9697$ \\ \hline&#10;    $30$ &amp;  $0.9046$  &amp; $0.9604$ &amp;  $0.9312$ \\ \hline&#10;    $40$ &amp;  $0.6192$  &amp; $0.8673$ &amp;  $0.7546$ \\ \hline&#10;  \end{tabular}&#10;  \end{center}&#10;\end{document}&#10;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432"/>
  <p:tag name="PICTUREFILESIZE" val="14336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2.355"/>
  <p:tag name="ORIGINALWIDTH" val="4787.401"/>
  <p:tag name="OUTPUTDPI" val="1200"/>
  <p:tag name="LATEXADDIN" val="\documentclass{slides}\pagestyle{empty}&#10;\input{input-packages}&#10;\input{input-definitions}&#10;\begin{document}&#10;\begin{displaymath}&#10;\M{A}\Kron\M{B}  = &#10;\begin{bmatrix}&#10;\ME{A}{11}\M{B} &amp; \hdots &amp; \ME{A}{1M}\M{B} \\&#10;\ME{A}{21}\M{B} &amp; \hdots &amp; \ME{A}{2M}\M{B} \\&#10;\vdots &amp; &amp; \vdots\\&#10;\ME{A}{I1}\M{B} &amp; \hdots &amp; \ME{A}{IM}\M{B} \\&#10;\end{bmatrix} \in \Real^{IJ \times MN}&#10;\end{displaymath}&#10;\end{document}&#10;"/>
  <p:tag name="IGUANATEXSIZE" val="20"/>
  <p:tag name="IGUANATEXCURSOR" val="358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  \footnotesize&#10;  \begin{center}&#10;  \begin{tabular}{|c | c | c| c |}&#10;    \hline&#10;    \bf Missing &amp;   sim$(r=1)$ &amp; sim$(r=2)$ &amp; sim$(r=3)$ \\&#10;    \bf Channels &amp;  &amp;  &amp;   \\ \hline&#10;    $1$  &amp;  $0.9970$  &amp; $0.9984$ &amp;  $0.9982$ \\ \hline&#10;    $10$ &amp;  $0.9481$  &amp; $0.9729$ &amp;  $0.9752$ \\ \hline&#10;    $20$ &amp;  $0.9002$  &amp; $0.9475$ &amp;  $0.9371$ \\ \hline&#10;    $30$ &amp;  $0.6435$  &amp; $0.8719$ &amp;  $0.8100$ \\ \hline&#10;    $40$ &amp;  $0.3045$  &amp; $0.7126$ &amp;  $0.5699$ \\ \hline&#10;  \end{tabular}&#10;  \end{center}&#10;\end{document}&#10;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432"/>
  <p:tag name="PICTUREFILESIZE" val="142035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344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36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55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63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176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8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9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942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66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9632"/>
  <p:tag name="ORIGINALWIDTH" val="4358.455"/>
  <p:tag name="OUTPUTDPI" val="1200"/>
  <p:tag name="LATEXADDIN" val="\documentclass{slides}\pagestyle{empty}&#10;\input{input-packages}&#10;\input{input-definitions}&#10;\begin{document}&#10;\begin{displaymath}&#10;\V{a} \in \Real^{I}, \V{b} \in \Real^{J}, \M{A} \in \Real^{I \times M}, \M{B}\in\Real^{J\times N} &#10;\end{displaymath}&#10;\end{document}&#10;"/>
  <p:tag name="IGUANATEXSIZE" val="20"/>
  <p:tag name="IGUANATEXCURSOR" val="223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24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69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433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739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6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44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752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16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2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61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62.355"/>
  <p:tag name="ORIGINALWIDTH" val="2474.691"/>
  <p:tag name="OUTPUTDPI" val="1200"/>
  <p:tag name="LATEXADDIN" val="\documentclass{slides}\pagestyle{empty}&#10;\input{input-packages}&#10;\input{input-definitions}&#10;\begin{document}&#10;\begin{displaymath}&#10;\V{a}\Kron\V{b}  = &#10;\begin{bmatrix}&#10;\VE{A}{1}\V{b} \\&#10;\VE{A}{2}\V{b} \\&#10;\vdots \\&#10;\VE{A}{I}\V{b} \\&#10;\end{bmatrix} \in \Real^{IJ}&#10;\end{displaymath}&#10;\end{document}&#10;"/>
  <p:tag name="IGUANATEXSIZE" val="20"/>
  <p:tag name="IGUANATEXCURSOR" val="252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118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03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089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469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833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Vhat{a_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218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Vhat{b_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232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Vhat{c_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972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  \footnotesize&#10;  \begin{center}&#10;  \begin{tabular}{|c | c | c| c |}&#10;    \hline&#10;    \bf Missing &amp;   sim$(r=1)$ &amp; sim$(r=2)$ &amp; sim$(r=3)$ \\&#10;    \bf Channels &amp;  &amp;  &amp;   \\ \hline&#10;    $1$  &amp;  $0.9989$  &amp; $0.9995$ &amp;  $0.9991$ \\ \hline&#10;    $10$ &amp;  $0.9869$  &amp; $0.9936$ &amp;  $0.9894$ \\ \hline&#10;    $20$ &amp;  $0.9560$  &amp; $0.9826$ &amp;  $0.9697$ \\ \hline&#10;    $30$ &amp;  $0.9046$  &amp; $0.9604$ &amp;  $0.9312$ \\ \hline&#10;    $40$ &amp;  $0.6192$  &amp; $0.8673$ &amp;  $0.7546$ \\ \hline&#10;  \end{tabular}&#10;  \end{center}&#10;\end{document}&#10;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432"/>
  <p:tag name="PICTUREFILESIZE" val="14336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  \footnotesize&#10;  \begin{center}&#10;  \begin{tabular}{|c | c | c| c |}&#10;    \hline&#10;    \bf Missing &amp;   sim$(r=1)$ &amp; sim$(r=2)$ &amp; sim$(r=3)$ \\&#10;    \bf Channels &amp;  &amp;  &amp;   \\ \hline&#10;    $1$  &amp;  $0.9970$  &amp; $0.9984$ &amp;  $0.9982$ \\ \hline&#10;    $10$ &amp;  $0.9481$  &amp; $0.9729$ &amp;  $0.9752$ \\ \hline&#10;    $20$ &amp;  $0.9002$  &amp; $0.9475$ &amp;  $0.9371$ \\ \hline&#10;    $30$ &amp;  $0.6435$  &amp; $0.8719$ &amp;  $0.8100$ \\ \hline&#10;    $40$ &amp;  $0.3045$  &amp; $0.7126$ &amp;  $0.5699$ \\ \hline&#10;  \end{tabular}&#10;  \end{center}&#10;\end{document}&#10;&#10;"/>
  <p:tag name="FILENAME" val="TP_tmp"/>
  <p:tag name="FORMAT" val="png256"/>
  <p:tag name="RES" val="1200"/>
  <p:tag name="BLEND" val="0"/>
  <p:tag name="TRANSPARENT" val="1"/>
  <p:tag name="TBUG" val="0"/>
  <p:tag name="ALLOWFS" val="0"/>
  <p:tag name="ORIGWIDTH" val="432"/>
  <p:tag name="PICTUREFILESIZE" val="14203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353"/>
  <p:tag name="ORIGINALWIDTH" val="132.733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V{A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alks\2018_LVAICA\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344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3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55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63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176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82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bar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89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bar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94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bar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66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9.9775"/>
  <p:tag name="ORIGINALWIDTH" val="142.482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V{B}&#10;\end{displaymath}&#10;\end{document}&#10;"/>
  <p:tag name="IGUANATEXSIZE" val="20"/>
  <p:tag name="IGUANATEXCURSOR" val="303"/>
  <p:tag name="TRANSPARENCY" val="True"/>
  <p:tag name="FILENAME" val=""/>
  <p:tag name="INPUTTYPE" val="0"/>
  <p:tag name="LATEXENGINEID" val="0"/>
  <p:tag name="TEMPFOLDER" val="C:\Users\Evrim\Documents\Talks\2018_LVAICA\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697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1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433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2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739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1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6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2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44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red{\MC{A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2752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blue{\MC{B}{3}} 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2816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 \green{\MC{C}{3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52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7.1541"/>
  <p:tag name="ORIGINALWIDTH" val="3693.28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T{X} &#10;&amp; \approx&#10;\sum_{p=1}^P \sum_{q=1}^Q\sum_{r=1}^R &#10;\TE{G}{pqr}\MC{A}{p}\circ \MC{B}{q}\circ \MC{C}{r} \\&#10;\end{align*}&#10;\end{document}&#10;"/>
  <p:tag name="IGUANATEXSIZE" val="20"/>
  <p:tag name="IGUANATEXCURSOR" val="391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displaymath}&#10;\T{X} \approx \KOp{\T{G};\M{A},\M{B},\M{C}} \\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52"/>
  <p:tag name="PICTUREFILESIZE" val="186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353"/>
  <p:tag name="ORIGINALWIDTH" val="111.736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V{C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alks\2018_LVAICA\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2.467"/>
  <p:tag name="ORIGINALWIDTH" val="3174.353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I \times P} =&#10;\begin{bmatrix} \MC{A}{1} &amp; \cdots &amp; \MC{A}{P} &#10;\end{bmatrix} \\&#10;\end{displaymath}&#10;\begin{displaymath}&#10;\M{B} \in \Real^{J \times Q} =&#10;\begin{bmatrix} \MC{B}{1} &amp; \cdots &amp; \MC{B}{Q} &#10;\end{bmatrix} \\&#10;\end{displaymath}&#10;\begin{displaymath}&#10;\M{C} \in \Real^{K \times R} =&#10;\begin{bmatrix} \MC{C}{1} &amp; \cdots &amp; \MC{C}{R} &#10;\end{bmatrix} \\&#10;\end{displaymath}&#10;\begin{displaymath}&#10;\T{G} \in \Real^{P \times Q \times R}: \text{core tensor}&#10;\end{displaymath}&#10;\end{document}&#10;"/>
  <p:tag name="IGUANATEXSIZE" val="20"/>
  <p:tag name="IGUANATEXCURSOR" val="758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newcommand{\red}[1]{{\color{red}#1}}&#10;\newcommand{\blue}[1]{{\color{blue}#1}}&#10;\newcommand{\green}[1]{{\color{green}#1}}&#10;\input{input-packages}&#10;\input{input-definitions}&#10;\begin{document}&#10;\begin{displaymath}&#10;\approx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1878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G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309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2687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C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37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A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64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.4616"/>
  <p:tag name="ORIGINALWIDTH" val="3585.302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G} = \T{X} \times_1 \M{U_1}\Tra \times_2 \M{U_2}\Tra \times_3 \M{U_3}\Tra&#10;\end{displaymath}&#10;\end{document}&#10;"/>
  <p:tag name="IGUANATEXSIZE" val="20"/>
  <p:tag name="IGUANATEXCURSOR" val="358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1.4773"/>
  <p:tag name="ORIGINALWIDTH" val="199.475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A}&#10;\end{displaymath}&#10;\end{document}&#10;"/>
  <p:tag name="IGUANATEXSIZE" val="20"/>
  <p:tag name="IGUANATEXCURSOR" val="286"/>
  <p:tag name="TRANSPARENCY" val="True"/>
  <p:tag name="FILENAME" val=""/>
  <p:tag name="INPUTTYPE" val="0"/>
  <p:tag name="LATEXENGINEID" val="0"/>
  <p:tag name="TEMPFOLDER" val="C:\Users\Evrim\Documents\Talks\2018_LVAICA\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4856"/>
  <p:tag name="ORIGINALWIDTH" val="176.228"/>
  <p:tag name="OUTPUTDPI" val="1200"/>
  <p:tag name="LATEXADDIN" val="\documentclass{slides}\pagestyle{empty}&#10;\input{input-packages}&#10;\input{input-definitions}&#10;\begin{document}&#10;\begin{displaymath}&#10;\approx&#10;\end{displaymath}&#10;\end{document}&#10;"/>
  <p:tag name="IGUANATEXSIZE" val="20"/>
  <p:tag name="IGUANATEXCURSOR" val="133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1.4773"/>
  <p:tag name="ORIGINALWIDTH" val="1502.812"/>
  <p:tag name="OUTPUTDPI" val="1200"/>
  <p:tag name="LATEXADDIN" val="\documentclass{slides}\pagestyle{empty}&#10;\input{input-packages}&#10;\input{input-definitions}&#10;\begin{document}&#10;\begin{displaymath}&#10;\T{X}  = \V{A } \circ \V{b} \circ \V{C}&#10;\end{displaymath}&#10;\end{document}&#10;"/>
  <p:tag name="IGUANATEXSIZE" val="20"/>
  <p:tag name="IGUANATEXCURSOR" val="165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7.4616"/>
  <p:tag name="ORIGINALWIDTH" val="470.941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V_3}\Tra&#10;\end{displaymath}&#10;\end{document}&#10;"/>
  <p:tag name="IGUANATEXSIZE" val="20"/>
  <p:tag name="IGUANATEXCURSOR" val="28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3.2209"/>
  <p:tag name="ORIGINALWIDTH" val="324.7094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U_3}&#10;\end{displaymath}&#10;\end{document}&#10;"/>
  <p:tag name="IGUANATEXSIZE" val="20"/>
  <p:tag name="IGUANATEXCURSOR" val="28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2.4709"/>
  <p:tag name="ORIGINALWIDTH" val="305.2118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\Sigma_3}&#10;\end{displaymath}&#10;\end{document}&#10;"/>
  <p:tag name="IGUANATEXSIZE" val="20"/>
  <p:tag name="IGUANATEXCURSOR" val="293"/>
  <p:tag name="TRANSPARENCY" val="True"/>
  <p:tag name="FILENAME" val=""/>
  <p:tag name="INPUTTYPE" val="0"/>
  <p:tag name="LATEXENGINEID" val="0"/>
  <p:tag name="TEMPFOLDER" val="C:\Users\Evrim\Documents\Teaching\CSC_2016\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511.436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X_{(3)}}&#10;\end{displaymath}&#10;\end{document}&#10;"/>
  <p:tag name="IGUANATEXSIZE" val="20"/>
  <p:tag name="IGUANATEXCURSOR" val="290"/>
  <p:tag name="TRANSPARENCY" val="True"/>
  <p:tag name="FILENAME" val=""/>
  <p:tag name="INPUTTYPE" val="0"/>
  <p:tag name="LATEXENGINEID" val="0"/>
  <p:tag name="TEMPFOLDER" val="C:\Users\Evrim\Documents\Teaching\CSC_2016\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4856"/>
  <p:tag name="ORIGINALWIDTH" val="176.228"/>
  <p:tag name="OUTPUTDPI" val="1200"/>
  <p:tag name="LATEXADDIN" val="\documentclass{slides}\pagestyle{empty}&#10;\input{input-packages}&#10;\input{input-definitions}&#10;\begin{document}&#10;\begin{displaymath}&#10;\approx&#10;\end{displaymath}&#10;\end{document}&#10;"/>
  <p:tag name="IGUANATEXSIZE" val="20"/>
  <p:tag name="IGUANATEXCURSOR" val="133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118"/>
  <p:tag name="ORIGINALWIDTH" val="470.941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V_2}\Tra&#10;\end{displaymath}&#10;\end{document}&#10;"/>
  <p:tag name="IGUANATEXSIZE" val="20"/>
  <p:tag name="IGUANATEXCURSOR" val="28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9711"/>
  <p:tag name="ORIGINALWIDTH" val="322.4597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U_2}&#10;\end{displaymath}&#10;\end{document}&#10;"/>
  <p:tag name="IGUANATEXSIZE" val="20"/>
  <p:tag name="IGUANATEXCURSOR" val="288"/>
  <p:tag name="TRANSPARENCY" val="True"/>
  <p:tag name="FILENAME" val=""/>
  <p:tag name="INPUTTYPE" val="0"/>
  <p:tag name="LATEXENGINEID" val="0"/>
  <p:tag name="TEMPFOLDER" val="C:\Users\Evrim\Documents\Teaching\CSC_2016\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2212"/>
  <p:tag name="ORIGINALWIDTH" val="302.962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\Sigma_2}&#10;\end{displaymath}&#10;\end{document}&#10;"/>
  <p:tag name="IGUANATEXSIZE" val="20"/>
  <p:tag name="IGUANATEXCURSOR" val="293"/>
  <p:tag name="TRANSPARENCY" val="True"/>
  <p:tag name="FILENAME" val=""/>
  <p:tag name="INPUTTYPE" val="0"/>
  <p:tag name="LATEXENGINEID" val="0"/>
  <p:tag name="TEMPFOLDER" val="C:\Users\Evrim\Documents\Teaching\CSC_2016\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511.436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X_{(2)}}&#10;\end{displaymath}&#10;\end{document}&#10;"/>
  <p:tag name="IGUANATEXSIZE" val="20"/>
  <p:tag name="IGUANATEXCURSOR" val="292"/>
  <p:tag name="TRANSPARENCY" val="True"/>
  <p:tag name="FILENAME" val=""/>
  <p:tag name="INPUTTYPE" val="0"/>
  <p:tag name="LATEXENGINEID" val="0"/>
  <p:tag name="TEMPFOLDER" val="C:\Users\Evrim\Documents\Teaching\CSC_2016\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9711"/>
  <p:tag name="ORIGINALWIDTH" val="317.960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U_{1}}&#10;\end{displaymath}&#10;\end{document}&#10;"/>
  <p:tag name="IGUANATEXSIZE" val="20"/>
  <p:tag name="IGUANATEXCURSOR" val="306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X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9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5.4856"/>
  <p:tag name="ORIGINALWIDTH" val="176.228"/>
  <p:tag name="OUTPUTDPI" val="1200"/>
  <p:tag name="LATEXADDIN" val="\documentclass{slides}\pagestyle{empty}&#10;\input{input-packages}&#10;\input{input-definitions}&#10;\begin{document}&#10;\begin{displaymath}&#10;\approx&#10;\end{displaymath}&#10;\end{document}&#10;"/>
  <p:tag name="IGUANATEXSIZE" val="20"/>
  <p:tag name="IGUANATEXCURSOR" val="133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5.2118"/>
  <p:tag name="ORIGINALWIDTH" val="470.9411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V_1}\Tra&#10;\end{displaymath}&#10;\end{document}&#10;"/>
  <p:tag name="IGUANATEXSIZE" val="20"/>
  <p:tag name="IGUANATEXCURSOR" val="293"/>
  <p:tag name="TRANSPARENCY" val="True"/>
  <p:tag name="FILENAME" val=""/>
  <p:tag name="INPUTTYPE" val="0"/>
  <p:tag name="LATEXENGINEID" val="0"/>
  <p:tag name="TEMPFOLDER" val="C:\Users\Evrim\Documents\Teaching\CSC_2016\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0.2212"/>
  <p:tag name="ORIGINALWIDTH" val="298.4627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\Sigma_1}&#10;\end{displaymath}&#10;\end{document}&#10;"/>
  <p:tag name="IGUANATEXSIZE" val="20"/>
  <p:tag name="IGUANATEXCURSOR" val="285"/>
  <p:tag name="TRANSPARENCY" val="True"/>
  <p:tag name="FILENAME" val=""/>
  <p:tag name="INPUTTYPE" val="0"/>
  <p:tag name="LATEXENGINEID" val="0"/>
  <p:tag name="TEMPFOLDER" val="C:\Users\Evrim\Documents\Teaching\CSC_2016\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1.7135"/>
  <p:tag name="ORIGINALWIDTH" val="511.4361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X_{(1)}}&#10;\end{displaymath}&#10;\end{document}&#10;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Evrim\Documents\Teaching\CSC_2016\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newcommand{\red}[1]{{\color{red}#1}}&#10;\newcommand{\blue}[1]{{\color{blue}#1}}&#10;\newcommand{\green}[1]{{\color{green}#1}}&#10;\input{input-packages}&#10;\input{input-definitions}&#10;\begin{document}&#10;\begin{displaymath}&#10;\approx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1878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G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309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C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37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268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45.7068"/>
  <p:tag name="ORIGINALWIDTH" val="3111.361"/>
  <p:tag name="OUTPUTDPI" val="1200"/>
  <p:tag name="LATEXADDIN" val="\documentclass{slides}\pagestyle{empty}&#10;\input{input-packages}&#10;\input{input-definitions}&#10;\begin{document}&#10;\begin{displaymath}&#10;\T{X} \in \Real^{I \times J \times K}, \TE{X}{ijk}  = \VE{A}{i} \VE{B}{j} \VE{C}{k}\\&#10;\end{displaymath}&#10;\end{document}&#10;"/>
  <p:tag name="IGUANATEXSIZE" val="20"/>
  <p:tag name="IGUANATEXCURSOR" val="167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7.1541"/>
  <p:tag name="ORIGINALWIDTH" val="3693.288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T{X} &#10;&amp; \approx&#10;\sum_{p=1}^P \sum_{q=1}^Q\sum_{r=1}^R &#10;\TE{G}{pqr}\MC{A}{p}\circ \MC{B}{q}\circ \MC{C}{r} \\&#10;\end{align*}&#10;\end{document}&#10;"/>
  <p:tag name="IGUANATEXSIZE" val="20"/>
  <p:tag name="IGUANATEXCURSOR" val="391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2.6621"/>
  <p:tag name="ORIGINALWIDTH" val="2508.437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T{X} &#10;&amp; \approx&#10;\sum_{r=1}^R &#10;\TE{G}{r}\MC{A}{r}\circ \MC{B}{r}\circ \MC{C}{r} \\&#10;\end{align*}&#10;\end{document}&#10;"/>
  <p:tag name="IGUANATEXSIZE" val="20"/>
  <p:tag name="IGUANATEXCURSOR" val="311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displaymath}&#10;\T{X} \approx \KOp{\T{G};\M{A},\M{B},\M{C}} \\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52"/>
  <p:tag name="PICTUREFILESIZE" val="18684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8.2115"/>
  <p:tag name="ORIGINALWIDTH" val="4283.464"/>
  <p:tag name="OUTPUTDPI" val="1200"/>
  <p:tag name="LATEXADDIN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displaymath}&#10;\KOp{\T{G};\M{A},\M{B},\M{C}} = \KOp{\T{G}\times_{1} \M{U};\M{A}\M{U^{-1}},\M{B},\M{C}} \\&#10;\end{displaymath}&#10;\end{document}&#10;"/>
  <p:tag name="IGUANATEXSIZE" val="20"/>
  <p:tag name="IGUANATEXCURSOR" val="359"/>
  <p:tag name="TRANSPARENCY" val="False"/>
  <p:tag name="FILENAME" val=""/>
  <p:tag name="INPUTTYPE" val="0"/>
  <p:tag name="LATEXENGINEID" val="0"/>
  <p:tag name="TEMPFOLDER" val="C:\Users\Evrim\Documents\Talks\2018_SimulaStatOil\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newcommand{\red}[1]{{\color{red}#1}}&#10;\newcommand{\blue}[1]{{\color{blue}#1}}&#10;\newcommand{\green}[1]{{\color{green}#1}}&#10;\input{input-packages}&#10;\input{input-definitions}&#10;\begin{document}&#10;\begin{displaymath}&#10;\approx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1878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G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309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2687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C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37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A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6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9.4788"/>
  <p:tag name="ORIGINALWIDTH" val="116.2354"/>
  <p:tag name="OUTPUTDPI" val="1200"/>
  <p:tag name="LATEXADDIN" val="\documentclass{slides}\pagestyle{empty}&#10;\input{input-packages}&#10;\input{input-definitions}&#10;\begin{document}&#10;\begin{displaymath}&#10;I&#10;\end{displaymath}&#10;\end{document}&#10;"/>
  <p:tag name="IGUANATEXSIZE" val="20"/>
  <p:tag name="IGUANATEXCURSOR" val="127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newcommand{\red}[1]{{\color{red}#1}}&#10;\newcommand{\blue}[1]{{\color{blue}#1}}&#10;\newcommand{\green}[1]{{\color{green}#1}}&#10;\input{input-packages}&#10;\input{input-definitions}&#10;\begin{document}&#10;\begin{displaymath}&#10;\approx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1878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G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309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2687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C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37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A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64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5.9768"/>
  <p:tag name="ORIGINALWIDTH" val="3127.859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D}: 28 \times 5 \times 4 \times 3 \times 7943&#10;\end{displaymath}&#10;\end{document}&#10;"/>
  <p:tag name="IGUANATEXSIZE" val="20"/>
  <p:tag name="IGUANATEXCURSOR" val="330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4.7169"/>
  <p:tag name="ORIGINALWIDTH" val="1416.573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Z} \times_5 \M{U}_{\text{pixels}}&#10;\end{displaymath}&#10;\end{document}&#10;"/>
  <p:tag name="IGUANATEXSIZE" val="20"/>
  <p:tag name="IGUANATEXCURSOR" val="287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6.9666"/>
  <p:tag name="ORIGINALWIDTH" val="6695.163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D} = \T{Z} \times_1 \M{U}_{\text{people}} \times_2 \M{U}_{\text{views}} \times_3 \M{U}_{\text{illums}} \times_4 \M{U}_{\text{expres}} \times_5 \M{U}_{\text{pixels}}&#10;\end{displaymath}&#10;\end{document}&#10;"/>
  <p:tag name="IGUANATEXSIZE" val="20"/>
  <p:tag name="IGUANATEXCURSOR" val="448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76.9404"/>
  <p:tag name="ORIGINALWIDTH" val="3253.093"/>
  <p:tag name="OUTPUTDPI" val="1200"/>
  <p:tag name="LATEXADDIN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min_{\T{G},\M{A},\M{B},\M{C}} \norm{ \T{X} - \KOp{\T{G};\M{A},\M{B},\M{C}}}^2 \end{align*}&#10;\end{document}&#10;"/>
  <p:tag name="IGUANATEXSIZE" val="20"/>
  <p:tag name="IGUANATEXCURSOR" val="308"/>
  <p:tag name="TRANSPARENCY" val="False"/>
  <p:tag name="FILENAME" val=""/>
  <p:tag name="INPUTTYPE" val="0"/>
  <p:tag name="LATEXENGINEID" val="0"/>
  <p:tag name="TEMPFOLDER" val="C:\Users\Evrim\Documents\Talks\2018_SimulaStatOil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4.7282"/>
  <p:tag name="ORIGINALWIDTH" val="143.2321"/>
  <p:tag name="OUTPUTDPI" val="1200"/>
  <p:tag name="LATEXADDIN" val="\documentclass{slides}\pagestyle{empty}&#10;\input{input-packages}&#10;\input{input-definitions}&#10;\begin{document}&#10;\begin{displaymath}&#10;J&#10;\end{displaymath}&#10;\end{document}&#10;"/>
  <p:tag name="IGUANATEXSIZE" val="20"/>
  <p:tag name="IGUANATEXCURSOR" val="127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2.9621"/>
  <p:tag name="ORIGINALWIDTH" val="1928.759"/>
  <p:tag name="OUTPUTDPI" val="1200"/>
  <p:tag name="LATEXADDIN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That{X} =\KOp{\T{G};\M{A},\M{B},\M{C}}&#10;\end{align*}&#10;\end{document}&#10;"/>
  <p:tag name="IGUANATEXSIZE" val="20"/>
  <p:tag name="IGUANATEXCURSOR" val="317"/>
  <p:tag name="TRANSPARENCY" val="False"/>
  <p:tag name="FILENAME" val=""/>
  <p:tag name="INPUTTYPE" val="0"/>
  <p:tag name="LATEXENGINEID" val="0"/>
  <p:tag name="TEMPFOLDER" val="C:\Users\Evrim\Documents\Talks\2018_SimulaStatOil\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red}[1]{{\color{red}#1}}&#10;\input{input-packages}&#10;\input{input-definitions}&#10;\begin{document}&#10;\begin{displaymath}&#10;  \TE{W}{ijk} =&#10;  \begin{cases}&#10;    1 &amp; \text{if $\TE{X}{ijk}$ is known}, \\&#10;    0 &amp; \text{if $\TE{X}{ijk}$ is missing}. \\&#10;  \end{cases}&#10;\end{displaymath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290"/>
  <p:tag name="PICTUREFILESIZE" val="24630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76.9404"/>
  <p:tag name="ORIGINALWIDTH" val="4020.248"/>
  <p:tag name="OUTPUTDPI" val="1200"/>
  <p:tag name="LATEXADDIN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\min_{\T{G},\M{A},\M{B},\M{C}} \norm{ \T{W} * (\T{X} - \KOp{\T{G};\M{A},\M{B},\M{C}})}^2 \end{align*}&#10;\end{document}&#10;"/>
  <p:tag name="IGUANATEXSIZE" val="20"/>
  <p:tag name="IGUANATEXCURSOR" val="308"/>
  <p:tag name="TRANSPARENCY" val="False"/>
  <p:tag name="FILENAME" val=""/>
  <p:tag name="INPUTTYPE" val="0"/>
  <p:tag name="LATEXENGINEID" val="0"/>
  <p:tag name="TEMPFOLDER" val="C:\Users\Evrim\Documents\Talks\2018_SimulaStatOil\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newcommand{\red}[1]{{\color{red}#1}}&#10;\newcommand{\blue}[1]{{\color{blue}#1}}&#10;\newcommand{\green}[1]{{\color{green}#1}}&#10;\input{input-packages}&#10;\input{input-definitions}&#10;\begin{document}&#10;\begin{displaymath}&#10;\approx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1878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G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309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2687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C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37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A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64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displaymath}&#10;\T{X} \approx \KOp{\T{G};\M{A},\M{B},\M{C}} \\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152"/>
  <p:tag name="PICTUREFILESIZE" val="1868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9.4788"/>
  <p:tag name="ORIGINALWIDTH" val="219.7225"/>
  <p:tag name="OUTPUTDPI" val="1200"/>
  <p:tag name="LATEXADDIN" val="\documentclass{slides}\pagestyle{empty}&#10;\input{input-packages}&#10;\input{input-definitions}&#10;\begin{document}&#10;\begin{displaymath}&#10;K&#10;\end{displaymath}&#10;\end{document}&#10;"/>
  <p:tag name="IGUANATEXSIZE" val="20"/>
  <p:tag name="IGUANATEXCURSOR" val="127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newcommand{\red}[1]{{\color{red}#1}}&#10;\newcommand{\blue}[1]{{\color{blue}#1}}&#10;\newcommand{\green}[1]{{\color{green}#1}}&#10;\input{input-packages}&#10;\input{input-definitions}&#10;\begin{document}&#10;\begin{displaymath}&#10;\approx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1878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G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3091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2687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C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37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A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64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41.1324"/>
  <p:tag name="ORIGINALWIDTH" val="4797.15"/>
  <p:tag name="OUTPUTDPI" val="1200"/>
  <p:tag name="LATEXADDIN" val="\documentclass{slides}\pagestyle{empty}&#10;\newcommand{\red}[1]{{\color{red}#1}}&#10;\input{input-packages}&#10;\input{input-definitions}&#10;\begin{document}&#10;SVD of reshape($\T{X}, [I, JKL]): \M{G}_1, \M{Z}_1$\\&#10;SVD of reshape($\M{Z}_1, [R_1J, KL]): \T{G}_2, \M{Z}_2$\\&#10;SVD of reshape($\M{Z}_2, [R_2K, L]): \T{G}_3, \M{G}_4$\\&#10;\end{document}&#10;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207.724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H}&#10;\end{displaymath}&#10;\end{document}&#10;"/>
  <p:tag name="IGUANATEXSIZE" val="20"/>
  <p:tag name="IGUANATEXCURSOR" val="282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03"/>
  <p:tag name="LAYER" val="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C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3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7.7353"/>
  <p:tag name="ORIGINALWIDTH" val="132.733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V{a}&#10;\end{displaymath}&#10;\end{document}&#10;"/>
  <p:tag name="IGUANATEXSIZE" val="20"/>
  <p:tag name="IGUANATEXCURSOR" val="301"/>
  <p:tag name="TRANSPARENCY" val="True"/>
  <p:tag name="FILENAME" val=""/>
  <p:tag name="INPUTTYPE" val="0"/>
  <p:tag name="LATEXENGINEID" val="0"/>
  <p:tag name="TEMPFOLDER" val="C:\Users\Evrim\Documents\Talks\2018_LVAICA\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02"/>
  <p:tag name="LAYER" val="3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newcommand{\red}[1]{{\color{red}#1}}&#10;\newcommand{\blue}[1]{{\color{blue}#1}}&#10;\newcommand{\green}[1]{{\color{green}#1}}&#10;\input{input-packages}&#10;\input{input-definitions}&#10;\begin{document}&#10;\begin{displaymath}&#10;\approx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1878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G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3091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01"/>
  <p:tag name="LAYER" val="2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6.9779"/>
  <p:tag name="ORIGINALWIDTH" val="180.7274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&#10;\end{displaymath}&#10;\end{document}&#10;"/>
  <p:tag name="IGUANATEXSIZE" val="20"/>
  <p:tag name="IGUANATEXCURSOR" val="287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A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64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7.7203"/>
  <p:tag name="ORIGINALWIDTH" val="306.7116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_k&#10;\end{displaymath}&#10;\end{document}&#10;"/>
  <p:tag name="IGUANATEXSIZE" val="20"/>
  <p:tag name="IGUANATEXCURSOR" val="289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3.9708"/>
  <p:tag name="ORIGINALWIDTH" val="389.2013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_K&#10;\end{displaymath}&#10;\end{document}&#10;"/>
  <p:tag name="IGUANATEXSIZE" val="20"/>
  <p:tag name="IGUANATEXCURSOR" val="289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9.9587"/>
  <p:tag name="ORIGINALWIDTH" val="1211.099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_k \Tra \M{B}_k =\phi&#10;\end{displaymath}&#10;\end{document}&#10;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9.9775"/>
  <p:tag name="ORIGINALWIDTH" val="142.482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V{b}&#10;\end{displaymath}&#10;\end{document}&#10;"/>
  <p:tag name="IGUANATEXSIZE" val="20"/>
  <p:tag name="IGUANATEXCURSOR" val="301"/>
  <p:tag name="TRANSPARENCY" val="True"/>
  <p:tag name="FILENAME" val=""/>
  <p:tag name="INPUTTYPE" val="0"/>
  <p:tag name="LATEXENGINEID" val="0"/>
  <p:tag name="TEMPFOLDER" val="C:\Users\Evrim\Documents\Talks\2018_LVAICA\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C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37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A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3164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9"/>
  <p:tag name="LAYER" val="3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newcommand{\red}[1]{{\color{red}#1}}&#10;\newcommand{\blue}[1]{{\color{blue}#1}}&#10;\newcommand{\green}[1]{{\color{green}#1}}&#10;\input{input-packages}&#10;\input{input-definitions}&#10;\begin{document}&#10;\begin{displaymath}&#10;\approx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5"/>
  <p:tag name="PICTUREFILESIZE" val="1878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T{G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2"/>
  <p:tag name="PICTUREFILESIZE" val="3091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8"/>
  <p:tag name="LAYER" val="2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7.9715"/>
  <p:tag name="ORIGINALWIDTH" val="305.2118"/>
  <p:tag name="OUTPUTDPI" val="1200"/>
  <p:tag name="LATEXADDIN" val="\documentclass{slides}\pagestyle{empty}&#10;\usepackage{color}&#10;\newcommand{\LinkWith}[3]{#1 \stackrel{#3}{\rightarrow} #2}&#10;\definecolor{olive}{rgb}{0.4,0.4,0.2}&#10;\definecolor{dkblue}{rgb}{0.0,0.2,0.8}&#10;\input{input-packages}&#10;\input{input-definitions}&#10;\begin{document}&#10;\begin{displaymath}&#10;\M{B}_1&#10;\end{displaymath}&#10;\end{document}&#10;"/>
  <p:tag name="IGUANATEXSIZE" val="20"/>
  <p:tag name="IGUANATEXCURSOR" val="289"/>
  <p:tag name="TRANSPARENCY" val="True"/>
  <p:tag name="FILENAME" val=""/>
  <p:tag name="INPUTTYPE" val="0"/>
  <p:tag name="LATEXENGINEID" val="0"/>
  <p:tag name="TEMPFOLDER" val="C:\Users\Evrim\Documents\Talks\2018_SimulaStatOil\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9.4713"/>
  <p:tag name="ORIGINALWIDTH" val="260.9674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IGUANATEXSIZE" val="20"/>
  <p:tag name="IGUANATEXCURSOR" val="304"/>
  <p:tag name="TRANSPARENCY" val="True"/>
  <p:tag name="FILENAME" val=""/>
  <p:tag name="INPUTTYPE" val="0"/>
  <p:tag name="LATEXENGINEID" val="0"/>
  <p:tag name="TEMPFOLDER" val="C:\Users\Evrim\Documents\Talks\2017_Sandia\old versions\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definecolor{white}{rgb}{0,0,0}&#10;\newcommand{\white}[1]{{\color{white}#1}}&#10;\newcommand{\red}[1]{{\color{red}#1}}&#10;\newcommand{\blue}[1]{{\color{blue}#1}}&#10;\newcommand{\green}[1]{{\color{green}#1}}&#10;\input{input-packages}&#10;\input{input-definitions}&#10;\begin{document}&#10;\begin{displaymath}&#10;\white{\M{X}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"/>
  <p:tag name="PICTUREFILESIZE" val="2392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\min_{\M{A},\M{B},\M{C}} \norm{ \T{X} - \KOp{\M{A}, \M{B}, \M{C}}}^2&#10;\end{displaymath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221"/>
  <p:tag name="PICTUREFILESIZE" val="24735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76.9404"/>
  <p:tag name="ORIGINALWIDTH" val="3520.81"/>
  <p:tag name="OUTPUTDPI" val="1200"/>
  <p:tag name="LATEXADDIN" val="\documentclass{slides}\pagestyle{empty}&#10;\newcommand{\red}[1]{{\color{red}#1}}&#10;\input{input-packages}&#10;\input{input-definitions}&#10;\begin{document}&#10;\begin{displaymath}&#10;\min_{\M{A},\M{B},\M{C}} \norm{ \T{W}\Hada(\T{X} - \KOp{\M{A}, \M{B}, \M{C}})}^2&#10;\end{displaymath}&#10;\end{document}&#10;"/>
  <p:tag name="IGUANATEXSIZE" val="20"/>
  <p:tag name="IGUANATEXCURSOR" val="206"/>
  <p:tag name="TRANSPARENCY" val="False"/>
  <p:tag name="FILENAME" val=""/>
  <p:tag name="INPUTTYPE" val="0"/>
  <p:tag name="LATEXENGINEID" val="0"/>
  <p:tag name="TEMPFOLDER" val="C:\Users\Evrim\Documents\Teaching\CSC_2016\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  \nabla f = &#10;  \begin{bmatrix}&#10;    \\[-1em]&#10;    \FD{f}{\MC{A}{1}} \\&#10;    \vdots \\&#10;    \FD{f}{\MC{A}{R}} \\[0.5em]&#10;    \FD{f}{\MC{B}{1}} \\&#10;    \vdots \\&#10;    \FD{f}{\MC{B}{R}} \\[0.5em]&#10;    \FD{f}{\MC{C}{1}} \\&#10;    \vdots \\&#10;    \FD{f}{\MC{C}{R}} \\[0.5em]&#10;  \end{bmatrix} 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13"/>
  <p:tag name="PICTUREFILESIZE" val="48264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blue}[1]{{\color{blue}#1}}&#10;\newcommand{\yellow}[1]{{\color{yellow}#1}}&#10;\newcommand{\red}[1]{{\color{red}#1}}&#10;\input{input-packages}&#10;\input{input-definitions}&#10;\begin{document}&#10;\begin{align*}&#10;f(\M{A},\M{B},\M{C}) = \frac{1}{2} \norm{ \T{X} - \KOp{\M{A},\M{B},\M{C}}}^2 &#10;\end{align*}&#10;\end{document}&#10;"/>
  <p:tag name="FILENAME" val="TP_tmp"/>
  <p:tag name="FORMAT" val="png256"/>
  <p:tag name="RES" val="1200"/>
  <p:tag name="BLEND" val="0"/>
  <p:tag name="TRANSPARENT" val="0"/>
  <p:tag name="TBUG" val="0"/>
  <p:tag name="ALLOWFS" val="0"/>
  <p:tag name="ORIGWIDTH" val="316"/>
  <p:tag name="PICTUREFILESIZE" val="42172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align*}&#10;  \FD{f}{\M{A}}  &amp;=&#10;  - \Mz{X}{1} ( \M{C} \Khat \M{B} )&#10; + \M{A} (\M{C}\Tra\M{C} \Hada \M{B}\Tra\M{B})&#10; \\[.3in]&#10;  \FD{f}{\M{B}}  &amp;=&#10;  - \Mz{X}{2} ( \M{C} \Khat \M{A} )&#10; + \M{B} (\M{C}\Tra\M{C} \Hada \M{A}\Tra\M{A})&#10; \\[.3in]&#10;  \FD{f}{\M{C}}  &amp;=&#10;  - \Mz{X}{3} ( \M{B} \Khat \M{A} )&#10; + \M{C} (\M{B}\Tra\M{B} \Hada \M{A}\Tra\M{A})&#10;\end{align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77"/>
  <p:tag name="PICTUREFILESIZE" val="67095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displaymath}&#10;  \nabla f_{\T{W}} = &#10;  \begin{bmatrix}&#10;    \\[-1em]&#10;    \FD{f_{\T{W}}}{\MC{A}{1}} \\&#10;    \vdots \\&#10;    \FD{f_{\T{W}}}{\MC{A}{R}} \\[0.5em]&#10;    \FD{f_{\T{W}}}{\MC{B}{1}} \\&#10;    \vdots \\&#10;    \FD{f_{\T{W}}}{\MC{B}{R}} \\[0.5em]&#10;    \FD{f_{\T{W}}}{\MC{C}{1}} \\&#10;    \vdots \\&#10;    \FD{f_{\T{W}}}{\MC{C}{R}} \\[0.5em]&#10;  \end{bmatrix} &#10;\end{displaymath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60812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input-packages}&#10;\input{input-definitions}&#10;\begin{document}&#10;\begin{align*}&#10;\FD{f_{\T{W}}}{\M{A}} = &amp; 2 (\TM{Z}{1} - \TM{Y}{1})(\M{C} \Khat \M{B})\\\\&#10;\FD{f_{\T{W}}}{\M{B}} = &amp; 2 (\TM{Z}{2} - \TM{Y}{2})(\M{C} \Khat \M{A})\\\\&#10;\FD{f_{\T{W}}}{\M{C}} = &amp; 2 (\TM{Z}{3} - \TM{Y}{3})(\M{B} \Khat \M{A})&#10;\end{align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89"/>
  <p:tag name="PICTUREFILESIZE" val="63337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red}[1]{{\color{red}#1}}&#10;\input{input-packages}&#10;\input{input-definitions}&#10;\begin{document}&#10;\begin{align*}&#10;f_{\T{W}}(\M{A},\M{B},\M{C}) = &amp; \norm{ \T{W} \Hada (\T{X} - \KOp{\M{A},\M{B},\M{C}})}^2\\&#10;                                          = &amp; \norm{\T{Y}-\T{Z}}^2&#10;\end{align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ORIGWIDTH" val="373"/>
  <p:tag name="PICTUREFILESIZE" val="2596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8.9576"/>
  <p:tag name="ORIGINALWIDTH" val="2392.951"/>
  <p:tag name="OUTPUTDPI" val="1200"/>
  <p:tag name="LATEXADDIN" val="\documentclass{slides}\pagestyle{empty}&#10;\input{input-packages}&#10;\input{input-definitions}&#10;\begin{document}&#10;\begin{displaymath}&#10;\M{X} \in \Real^{I \times J}, \ME{X}{ij}  = \VE{A}{i} \VE{B}{j} &#10;\end{displaymath}&#10;\end{document}&#10;"/>
  <p:tag name="IGUANATEXSIZE" val="20"/>
  <p:tag name="IGUANATEXCURSOR" val="189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9.4788"/>
  <p:tag name="ORIGINALWIDTH" val="116.2354"/>
  <p:tag name="OUTPUTDPI" val="1200"/>
  <p:tag name="LATEXADDIN" val="\documentclass{slides}\pagestyle{empty}&#10;\input{input-packages}&#10;\input{input-definitions}&#10;\begin{document}&#10;\begin{displaymath}&#10;I&#10;\end{displaymath}&#10;\end{document}&#10;"/>
  <p:tag name="IGUANATEXSIZE" val="20"/>
  <p:tag name="IGUANATEXCURSOR" val="127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4.7282"/>
  <p:tag name="ORIGINALWIDTH" val="143.2321"/>
  <p:tag name="OUTPUTDPI" val="1200"/>
  <p:tag name="LATEXADDIN" val="\documentclass{slides}\pagestyle{empty}&#10;\input{input-packages}&#10;\input{input-definitions}&#10;\begin{document}&#10;\begin{displaymath}&#10;J&#10;\end{displaymath}&#10;\end{document}&#10;"/>
  <p:tag name="IGUANATEXSIZE" val="20"/>
  <p:tag name="IGUANATEXCURSOR" val="127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3.907"/>
  <p:tag name="ORIGINALWIDTH" val="3418.823"/>
  <p:tag name="OUTPUTDPI" val="1200"/>
  <p:tag name="LATEXADDIN" val="\documentclass{slides}\pagestyle{empty}&#10;\input{input-packages}&#10;\input{input-definitions}&#10;\begin{document}&#10;\begin{displaymath}&#10;\ip{\T{X}}{\T{Y}} =\sum_{k=1}^K\sum_{j=1}^J\sum_{i=1}^I \TE{X}{ijk}\TE{Y}{ijk}&#10;\end{displaymath}&#10;\end{document}&#10;"/>
  <p:tag name="IGUANATEXSIZE" val="20"/>
  <p:tag name="IGUANATEXCURSOR" val="204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133"/>
  <p:tag name="ORIGINALWIDTH" val="3064.867"/>
  <p:tag name="OUTPUTDPI" val="1200"/>
  <p:tag name="LATEXADDIN" val="\documentclass{slides}\pagestyle{empty}&#10;\input{input-packages}&#10;\input{input-definitions}&#10;\begin{document}&#10;\begin{displaymath}&#10;\T{X} \in \Real^{I \times J \times K}, \T{Y} \in \Real^{I \times J \times K}&#10;\end{displaymath}&#10;\end{document}&#10;"/>
  <p:tag name="IGUANATEXSIZE" val="20"/>
  <p:tag name="IGUANATEXCURSOR" val="220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7.2366"/>
  <p:tag name="ORIGINALWIDTH" val="97.48779"/>
  <p:tag name="OUTPUTDPI" val="1200"/>
  <p:tag name="LATEXADDIN" val="\documentclass{slides}\pagestyle{empty}&#10;\input{input-packages}&#10;\input{input-definitions}&#10;\begin{document}&#10;\begin{displaymath}&#10;\Hada&#10;\end{displaymath}&#10;\end{document}&#10;"/>
  <p:tag name="IGUANATEXSIZE" val="20"/>
  <p:tag name="IGUANATEXCURSOR" val="131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3.2133"/>
  <p:tag name="ORIGINALWIDTH" val="2067.492"/>
  <p:tag name="OUTPUTDPI" val="1200"/>
  <p:tag name="LATEXADDIN" val="\documentclass{slides}\pagestyle{empty}&#10;\input{input-packages}&#10;\input{input-definitions}&#10;\begin{document}&#10;\begin{displaymath}&#10;\T{X}, \T{Y},\T{Z} \in \Real^{I \times J \times K}&#10;\end{displaymath}&#10;\end{document}&#10;"/>
  <p:tag name="IGUANATEXSIZE" val="20"/>
  <p:tag name="IGUANATEXCURSOR" val="176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74055"/>
  <p:tag name="ORIGINALWIDTH" val="207.724"/>
  <p:tag name="OUTPUTDPI" val="1200"/>
  <p:tag name="LATEXADDIN" val="\documentclass{slides}\pagestyle{empty}&#10;\input{input-packages}&#10;\input{input-definitions}&#10;\begin{document}&#10;\begin{displaymath}&#10;=&#10;\end{displaymath}&#10;\end{document}&#10;"/>
  <p:tag name="IGUANATEXSIZE" val="20"/>
  <p:tag name="IGUANATEXCURSOR" val="127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0.7236"/>
  <p:tag name="ORIGINALWIDTH" val="1665.542"/>
  <p:tag name="OUTPUTDPI" val="1200"/>
  <p:tag name="LATEXADDIN" val="\documentclass{slides}\pagestyle{empty}&#10;\input{input-packages}&#10;\input{input-definitions}&#10;\begin{document}&#10;\begin{displaymath}&#10;\TE{Z}{ijk} =\TE{X}{ijk}\TE{Y}{ijk}&#10;\end{displaymath}&#10;\end{document}&#10;"/>
  <p:tag name="IGUANATEXSIZE" val="20"/>
  <p:tag name="IGUANATEXCURSOR" val="161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8.4777"/>
  <p:tag name="ORIGINALWIDTH" val="163.479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Z}&#10;\end{displaymath}&#10;\end{document}&#10;"/>
  <p:tag name="IGUANATEXSIZE" val="20"/>
  <p:tag name="IGUANATEXCURSOR" val="303"/>
  <p:tag name="TRANSPARENCY" val="True"/>
  <p:tag name="FILENAME" val=""/>
  <p:tag name="INPUTTYPE" val="0"/>
  <p:tag name="LATEXENGINEID" val="0"/>
  <p:tag name="TEMPFOLDER" val="C:\Users\Evrim\Documents\Talks\2018_LVAICA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9.2239"/>
  <p:tag name="ORIGINALWIDTH" val="147.731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Y}&#10;\end{displaymath}&#10;\end{document}&#10;"/>
  <p:tag name="IGUANATEXSIZE" val="20"/>
  <p:tag name="IGUANATEXCURSOR" val="303"/>
  <p:tag name="TRANSPARENCY" val="True"/>
  <p:tag name="FILENAME" val=""/>
  <p:tag name="INPUTTYPE" val="0"/>
  <p:tag name="LATEXENGINEID" val="0"/>
  <p:tag name="TEMPFOLDER" val="C:\Users\Evrim\Documents\Talks\2018_LVAICA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ha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94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.74055"/>
  <p:tag name="ORIGINALWIDTH" val="31.49606"/>
  <p:tag name="OUTPUTDPI" val="1200"/>
  <p:tag name="LATEXADDIN" val="\documentclass{slides}\pagestyle{empty}&#10;\input{input-packages}&#10;\input{input-definitions}&#10;\begin{document}&#10;\begin{displaymath}&#10;,&#10;\end{displaymath}&#10;\end{document}&#10;"/>
  <p:tag name="IGUANATEXSIZE" val="20"/>
  <p:tag name="IGUANATEXCURSOR" val="127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8.219"/>
  <p:tag name="ORIGINALWIDTH" val="59.2426"/>
  <p:tag name="OUTPUTDPI" val="1200"/>
  <p:tag name="LATEXADDIN" val="\documentclass{slides}\pagestyle{empty}&#10;\input{input-packages}&#10;\input{input-definitions}&#10;\begin{document}&#10;\begin{displaymath}&#10;\langle \&#10;\end{displaymath}&#10;\end{document}&#10;"/>
  <p:tag name="IGUANATEXSIZE" val="20"/>
  <p:tag name="IGUANATEXCURSOR" val="135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8.219"/>
  <p:tag name="ORIGINALWIDTH" val="692.9134"/>
  <p:tag name="OUTPUTDPI" val="1200"/>
  <p:tag name="LATEXADDIN" val="\documentclass{slides}\pagestyle{empty}&#10;\input{input-packages}&#10;\input{input-definitions}&#10;\begin{document}&#10;\begin{displaymath}&#10;\rangle \ = c&#10;\end{displaymath}&#10;\end{document}&#10;"/>
  <p:tag name="IGUANATEXSIZE" val="20"/>
  <p:tag name="IGUANATEXCURSOR" val="139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9.2239"/>
  <p:tag name="ORIGINALWIDTH" val="147.731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Y}&#10;\end{displaymath}&#10;\end{document}&#10;"/>
  <p:tag name="IGUANATEXSIZE" val="20"/>
  <p:tag name="IGUANATEXCURSOR" val="303"/>
  <p:tag name="TRANSPARENCY" val="True"/>
  <p:tag name="FILENAME" val=""/>
  <p:tag name="INPUTTYPE" val="0"/>
  <p:tag name="LATEXENGINEID" val="0"/>
  <p:tag name="TEMPFOLDER" val="C:\Users\Evrim\Documents\Talks\2018_LVAICA\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3.907"/>
  <p:tag name="ORIGINALWIDTH" val="4089.239"/>
  <p:tag name="OUTPUTDPI" val="1200"/>
  <p:tag name="LATEXADDIN" val="\documentclass{slides}\pagestyle{empty}&#10;\input{input-packages}&#10;\input{input-definitions}&#10;\begin{document}&#10;\begin{displaymath}&#10;\norm{\T{X}}^2 =\ip{\T{X}}{\T{X}} =\sum_{k=1}^K\sum_{j=1}^J\sum_{i=1}^I \TE{X}{ijk}^2&#10;\end{displaymath}&#10;\end{document}&#10;"/>
  <p:tag name="IGUANATEXSIZE" val="20"/>
  <p:tag name="IGUANATEXCURSOR" val="212"/>
  <p:tag name="TRANSPARENCY" val="False"/>
  <p:tag name="FILENAME" val=""/>
  <p:tag name="INPUTTYPE" val="0"/>
  <p:tag name="LATEXENGINEID" val="0"/>
  <p:tag name="TEMPFOLDER" val="C:\Users\Evrim\Documents\Talks\2018_LVAICA\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1  =   \M{A} \red{\begin{bmatrix} 1 &amp; 0 \\ 0  &amp; 1 \end{bmatrix}} \M{B} \Tra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5"/>
  <p:tag name="PICTUREFILESIZE" val="2182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201 \times 2} = \begin{bmatrix} \MC{A}{1} &amp; \MC{A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7"/>
  <p:tag name="PICTUREFILESIZE" val="2514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B} \in \Real^{61 \times 2} = \begin{bmatrix} \MC{B}{1} &amp; \MC{B}{2} 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9"/>
  <p:tag name="PICTUREFILESIZE" val="2554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2  =   \M{A} \red{\begin{bmatrix} 3 &amp; 0 \\ 0  &amp; 2 \end{bmatrix}} \M{B} \Tra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5"/>
  <p:tag name="PICTUREFILESIZE" val="2306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X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6"/>
  <p:tag name="PICTUREFILESIZE" val="252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344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10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1"/>
  <p:tag name="PICTUREFILESIZE" val="37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"/>
  <p:tag name="PICTUREFILESIZE" val="390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2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349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84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6"/>
  <p:tag name="PICTUREFILESIZE" val="295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R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4"/>
  <p:tag name="PICTUREFILESIZE" val="27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8.4777"/>
  <p:tag name="ORIGINALWIDTH" val="163.4795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T{Z}&#10;\end{displaymath}&#10;\end{document}&#10;"/>
  <p:tag name="IGUANATEXSIZE" val="20"/>
  <p:tag name="IGUANATEXCURSOR" val="301"/>
  <p:tag name="TRANSPARENCY" val="True"/>
  <p:tag name="FILENAME" val=""/>
  <p:tag name="INPUTTYPE" val="0"/>
  <p:tag name="LATEXENGINEID" val="0"/>
  <p:tag name="TEMPFOLDER" val="C:\Users\Evrim\Documents\Talks\2018_LVAICA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T{X} &#10;&amp; \approx&#10;\sum_{r=1}^R &#10;\MC{A}{r} \circ \MC{B}{r} \circ \MC{C}{r} \\&#10;&amp; \approx \KOp{ \M{A}, \M{B}, \M{C} }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83"/>
  <p:tag name="PICTUREFILESIZE" val="4258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{A} \in \Real^{I \times R} =&#10;\begin{bmatrix} \MC{A}{1} &amp; \cdots &amp; \MC{A}{R} &#10;\end{bmatrix} \\&#10;\end{displaymath}&#10;\begin{displaymath}&#10;\M{B} \in \Real^{J \times R} =&#10;\begin{bmatrix} \MC{B}{1} &amp; \cdots &amp; \MC{B}{R} &#10;\end{bmatrix} \\&#10;\end{displaymath}&#10;\begin{displaymath}&#10;\M{C} \in \Real^{K \times R} =&#10;\begin{bmatrix} \MC{C}{1} &amp; \cdots &amp; \MC{C}{R} &#10;\end{bmatrix} \\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50"/>
  <p:tag name="PICTUREFILESIZE" val="5694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 _k &amp; \approx \M{A} \begin{bmatrix}  \ME{C}{k1}   \hspace{70pt}  \\    \ddots  \\&#10;\hspace{70pt} \ME{C}{kR}  \end{bmatrix} \M{B}\Tra \\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33"/>
  <p:tag name="PICTUREFILESIZE" val="4105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0.7199"/>
  <p:tag name="ORIGINALWIDTH" val="5343.832"/>
  <p:tag name="OUTPUTDPI" val="1200"/>
  <p:tag name="LATEXADDIN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text{krank}(\M{A})+\text{krank}(\M{B})+\text{krank}(\M{C}) \geq 2R+2&#10;\end{align*}&#10;\end{document}&#10;"/>
  <p:tag name="IGUANATEXSIZE" val="20"/>
  <p:tag name="IGUANATEXCURSOR" val="346"/>
  <p:tag name="TRANSPARENCY" val="True"/>
  <p:tag name="FILENAME" val=""/>
  <p:tag name="INPUTTYPE" val="0"/>
  <p:tag name="LATEXENGINEID" val="0"/>
  <p:tag name="TEMPFOLDER" val="C:\Users\Evrim\Documents\Talks\2018_LVAICA\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1 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7"/>
  <p:tag name="PICTUREFILESIZE" val="435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k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7"/>
  <p:tag name="PICTUREFILESIZE" val="515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align*}&#10;\M{X}_K&#10;\end{align*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33"/>
  <p:tag name="PICTUREFILESIZE" val="545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A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0"/>
  <p:tag name="PICTUREFILESIZE" val="223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B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22"/>
  <p:tag name="PICTUREFILESIZE" val="238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definecolor{green}{rgb}{0,0.6,0}&#10;\newcommand{\red}[1]{{\color{red}#1}}&#10;\newcommand{\blue}[1]{{\color{blue}#1}}&#10;\newcommand{\green}[1]{{\color{green}#1}}&#10;\input{input-packages}&#10;\input{input-definitions}&#10;\begin{document}&#10;\begin{displaymath}&#10;\MC{C}{1}&#10;\end{displaymath}&#10;\end{document}&#10;"/>
  <p:tag name="FILENAME" val="txp_fig"/>
  <p:tag name="FORMAT" val="png256"/>
  <p:tag name="RES" val="1200"/>
  <p:tag name="BLEND" val="0"/>
  <p:tag name="TRANSPARENT" val="1"/>
  <p:tag name="TBUG" val="0"/>
  <p:tag name="ALLOWFS" val="0"/>
  <p:tag name="ORIGWIDTH" val="19"/>
  <p:tag name="PICTUREFILESIZE" val="2047"/>
</p:tagLst>
</file>

<file path=ppt/theme/theme1.xml><?xml version="1.0" encoding="utf-8"?>
<a:theme xmlns:a="http://schemas.openxmlformats.org/drawingml/2006/main" name="Office Theme">
  <a:themeElements>
    <a:clrScheme name="Simulafar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15922"/>
      </a:accent1>
      <a:accent2>
        <a:srgbClr val="ED7D31"/>
      </a:accent2>
      <a:accent3>
        <a:srgbClr val="7F7F7F"/>
      </a:accent3>
      <a:accent4>
        <a:srgbClr val="BFBFBF"/>
      </a:accent4>
      <a:accent5>
        <a:srgbClr val="F4B183"/>
      </a:accent5>
      <a:accent6>
        <a:srgbClr val="833C0B"/>
      </a:accent6>
      <a:hlink>
        <a:srgbClr val="F15922"/>
      </a:hlink>
      <a:folHlink>
        <a:srgbClr val="ED7D31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ula Powerpoint Template PC.potx" id="{29104C53-9DE7-4276-B7BB-E0EA6A8582B3}" vid="{21091EBE-7EF0-47E6-A862-8698257F968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36934</TotalTime>
  <Words>2867</Words>
  <Application>Microsoft Office PowerPoint</Application>
  <PresentationFormat>On-screen Show (4:3)</PresentationFormat>
  <Paragraphs>769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Verdana</vt:lpstr>
      <vt:lpstr>CMR10</vt:lpstr>
      <vt:lpstr>CMMI10</vt:lpstr>
      <vt:lpstr>Times New Roman</vt:lpstr>
      <vt:lpstr>CMBX10</vt:lpstr>
      <vt:lpstr>ＭＳ Ｐゴシック</vt:lpstr>
      <vt:lpstr>cmsy8</vt:lpstr>
      <vt:lpstr>Arial</vt:lpstr>
      <vt:lpstr>Wingdings</vt:lpstr>
      <vt:lpstr>Office Theme</vt:lpstr>
      <vt:lpstr>Tensor Factorizations &amp; Applications   Evrim Acar Simula Metropolitan Center for Digital Engineering Oslo, Norway   </vt:lpstr>
      <vt:lpstr>PowerPoint Presentation</vt:lpstr>
      <vt:lpstr>  Data is often squeezed to be two-way!</vt:lpstr>
      <vt:lpstr>  Data is often squeezed to be two-way!</vt:lpstr>
      <vt:lpstr>  Data is often multi-way!</vt:lpstr>
      <vt:lpstr> Matrix Factorizations in Data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Application2 (Recommender Systems): CP can capture temporal patterns useful for link prediction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Application4 (Neuroscience): We can capture underlying factors accurately from EEG data with missing channels</vt:lpstr>
      <vt:lpstr>Application4 (Neuroscience): We can capture underlying factors accurately from EEG data with missing channels</vt:lpstr>
      <vt:lpstr>Ignoring missing entries vs. Imputation</vt:lpstr>
      <vt:lpstr>Ignoring missing entries vs. Imputation</vt:lpstr>
      <vt:lpstr>Ignoring missing entries vs. Imputation</vt:lpstr>
      <vt:lpstr>Ignoring missing entries vs. Imputation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Summary</vt:lpstr>
      <vt:lpstr>PowerPoint Presentation</vt:lpstr>
    </vt:vector>
  </TitlesOfParts>
  <Company>Københavns Universitet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install</dc:creator>
  <cp:lastModifiedBy>Evrim Acar</cp:lastModifiedBy>
  <cp:revision>9285</cp:revision>
  <cp:lastPrinted>2018-06-29T11:36:44Z</cp:lastPrinted>
  <dcterms:created xsi:type="dcterms:W3CDTF">2005-11-10T15:02:29Z</dcterms:created>
  <dcterms:modified xsi:type="dcterms:W3CDTF">2019-06-05T13:08:45Z</dcterms:modified>
</cp:coreProperties>
</file>